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321" r:id="rId4"/>
    <p:sldId id="310" r:id="rId5"/>
    <p:sldId id="311" r:id="rId6"/>
    <p:sldId id="312" r:id="rId7"/>
    <p:sldId id="313" r:id="rId8"/>
    <p:sldId id="285" r:id="rId9"/>
    <p:sldId id="316" r:id="rId10"/>
    <p:sldId id="317" r:id="rId11"/>
    <p:sldId id="318" r:id="rId12"/>
    <p:sldId id="319" r:id="rId13"/>
    <p:sldId id="314" r:id="rId14"/>
    <p:sldId id="315" r:id="rId15"/>
    <p:sldId id="286" r:id="rId16"/>
    <p:sldId id="287" r:id="rId17"/>
    <p:sldId id="301" r:id="rId18"/>
    <p:sldId id="302" r:id="rId19"/>
    <p:sldId id="303" r:id="rId20"/>
    <p:sldId id="308" r:id="rId21"/>
    <p:sldId id="309" r:id="rId22"/>
    <p:sldId id="288" r:id="rId23"/>
    <p:sldId id="294" r:id="rId24"/>
    <p:sldId id="289" r:id="rId25"/>
    <p:sldId id="295" r:id="rId26"/>
    <p:sldId id="290" r:id="rId27"/>
    <p:sldId id="296" r:id="rId28"/>
    <p:sldId id="291" r:id="rId29"/>
    <p:sldId id="297" r:id="rId30"/>
    <p:sldId id="292" r:id="rId31"/>
    <p:sldId id="298" r:id="rId32"/>
    <p:sldId id="293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/>
    <p:restoredTop sz="50130" autoAdjust="0"/>
  </p:normalViewPr>
  <p:slideViewPr>
    <p:cSldViewPr snapToGrid="0" snapToObjects="1">
      <p:cViewPr>
        <p:scale>
          <a:sx n="81" d="100"/>
          <a:sy n="81" d="100"/>
        </p:scale>
        <p:origin x="952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0999" y="1563077"/>
            <a:ext cx="3419231" cy="167053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0998" y="3886200"/>
            <a:ext cx="3419232" cy="871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41708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596" y="162730"/>
            <a:ext cx="3885479" cy="1311182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4677" y="50800"/>
            <a:ext cx="2327031" cy="8128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994" y="1031838"/>
            <a:ext cx="337461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994" y="1671600"/>
            <a:ext cx="3374618" cy="18250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4995" y="3731818"/>
            <a:ext cx="3374618" cy="758918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4994" y="4497019"/>
            <a:ext cx="3374619" cy="152406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153386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084" y="273050"/>
            <a:ext cx="33407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1533864" cy="231239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42338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600" y="12669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5419187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9768" y="457200"/>
            <a:ext cx="2327031" cy="81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691" y="1600200"/>
            <a:ext cx="3264877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Year 7 Music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Elements of Music</a:t>
            </a:r>
          </a:p>
          <a:p>
            <a:r>
              <a:rPr lang="en-GB" dirty="0" smtClean="0"/>
              <a:t>Term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3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sound?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Vibrating Air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074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music?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74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music?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Organised Sound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324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rhythm?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1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rhythm?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3200" dirty="0" smtClean="0"/>
              <a:t>Organised Sound in time</a:t>
            </a:r>
          </a:p>
        </p:txBody>
      </p:sp>
    </p:spTree>
    <p:extLst>
      <p:ext uri="{BB962C8B-B14F-4D97-AF65-F5344CB8AC3E}">
        <p14:creationId xmlns:p14="http://schemas.microsoft.com/office/powerpoint/2010/main" val="31321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3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6777" y="162730"/>
            <a:ext cx="224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Sound?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Music?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Rhythm?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Melody?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77" y="1848445"/>
            <a:ext cx="1818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Timbre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Ostinato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Syncopation</a:t>
            </a:r>
          </a:p>
          <a:p>
            <a:r>
              <a:rPr lang="en-GB" smtClean="0">
                <a:solidFill>
                  <a:srgbClr val="000000"/>
                </a:solidFill>
              </a:rPr>
              <a:t>Major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Minor 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Pentatonic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029" y="925115"/>
            <a:ext cx="310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Lesson Objective:</a:t>
            </a:r>
            <a:endParaRPr lang="en-GB" dirty="0" smtClean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Understand the elements of music - MELODY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0407" y="2322368"/>
            <a:ext cx="3813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E: Follow simple instructions whilst performing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E: Perform simple patterns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1: Repeat simple patterns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2: Keep in time with others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3:Demonstrate confidence in performance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3:Keep own part going</a:t>
            </a:r>
          </a:p>
        </p:txBody>
      </p:sp>
    </p:spTree>
    <p:extLst>
      <p:ext uri="{BB962C8B-B14F-4D97-AF65-F5344CB8AC3E}">
        <p14:creationId xmlns:p14="http://schemas.microsoft.com/office/powerpoint/2010/main" val="115338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4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241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Sound?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Music?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Rhythm?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Melody?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Texture?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are Dynamics?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31325"/>
            <a:ext cx="181861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Timbre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Ostinato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Syncopation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Major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Minor 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Texture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Dynamics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029" y="925115"/>
            <a:ext cx="310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Learning Objective:</a:t>
            </a:r>
            <a:endParaRPr lang="en-GB" dirty="0" smtClean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Understand the elements of music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0407" y="2322368"/>
            <a:ext cx="3813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</a:p>
          <a:p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E</a:t>
            </a:r>
            <a:r>
              <a:rPr lang="en-GB" dirty="0">
                <a:solidFill>
                  <a:srgbClr val="000000"/>
                </a:solidFill>
              </a:rPr>
              <a:t>: Follow simple instructions whilst performing</a:t>
            </a:r>
          </a:p>
          <a:p>
            <a:r>
              <a:rPr lang="en-GB" dirty="0">
                <a:solidFill>
                  <a:srgbClr val="000000"/>
                </a:solidFill>
              </a:rPr>
              <a:t>E: Perform simple patterns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1: Repeat simple patterns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2: Keep in time with others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3:Demonstrate confidence in performance</a:t>
            </a:r>
          </a:p>
          <a:p>
            <a:r>
              <a:rPr lang="en-GB" dirty="0">
                <a:solidFill>
                  <a:srgbClr val="000000"/>
                </a:solidFill>
              </a:rPr>
              <a:t>3:Keep own part going</a:t>
            </a:r>
          </a:p>
          <a:p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7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5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241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Sound?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Music?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Rhythm?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Melody?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Texture?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are Dynamics?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31325"/>
            <a:ext cx="181861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Timbre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Ostinato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Syncopation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Major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Minor 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Texture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Dynamics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029" y="692133"/>
            <a:ext cx="31059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Learning Objective:</a:t>
            </a:r>
            <a:endParaRPr lang="en-GB" dirty="0" smtClean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Understand the elements of music </a:t>
            </a:r>
          </a:p>
          <a:p>
            <a:pPr algn="ctr"/>
            <a:endParaRPr lang="en-GB" dirty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ASSESSMENT LESSON: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THEORY &amp; LISTENING SHEET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0407" y="2932608"/>
            <a:ext cx="3813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b="1" dirty="0" smtClean="0">
                <a:solidFill>
                  <a:srgbClr val="000000"/>
                </a:solidFill>
              </a:rPr>
              <a:t>Listening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E:  identify some sounds and know one key word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1: identify some sounds and know some key words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 2: identify many sounds and know all key words</a:t>
            </a:r>
          </a:p>
        </p:txBody>
      </p:sp>
    </p:spTree>
    <p:extLst>
      <p:ext uri="{BB962C8B-B14F-4D97-AF65-F5344CB8AC3E}">
        <p14:creationId xmlns:p14="http://schemas.microsoft.com/office/powerpoint/2010/main" val="56063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6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241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Sound?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Music?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Rhythm?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Melody?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Texture?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are Dynamics?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31325"/>
            <a:ext cx="181861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Timbre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Ostinato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Syncopation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Major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Minor 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Texture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Dynamics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029" y="692133"/>
            <a:ext cx="31059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Lesson Objective:</a:t>
            </a:r>
            <a:endParaRPr lang="en-GB" dirty="0" smtClean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Understand the elements of music </a:t>
            </a:r>
          </a:p>
          <a:p>
            <a:pPr algn="ctr"/>
            <a:endParaRPr lang="en-GB" dirty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ASSESSMENT LESSON: PERFORMANCE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0407" y="2860560"/>
            <a:ext cx="3813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</a:p>
          <a:p>
            <a:r>
              <a:rPr lang="en-GB" b="1" dirty="0" smtClean="0">
                <a:solidFill>
                  <a:srgbClr val="000000"/>
                </a:solidFill>
              </a:rPr>
              <a:t>Performance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E: demonstrate co-ordination on instrument, perform simple pattern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2</a:t>
            </a:r>
            <a:r>
              <a:rPr lang="en-GB" dirty="0" smtClean="0">
                <a:solidFill>
                  <a:srgbClr val="000000"/>
                </a:solidFill>
              </a:rPr>
              <a:t>: follow basic instructions, keep in time, follow simple notation, perform simple part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3: demonstrate confidence and keep going</a:t>
            </a:r>
          </a:p>
          <a:p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2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7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24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Rap?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31325"/>
            <a:ext cx="1818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Rap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Style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Ensemble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029" y="692133"/>
            <a:ext cx="310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Lesson Objective:</a:t>
            </a:r>
            <a:endParaRPr lang="en-GB" dirty="0" smtClean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Perform as part of an ensemble</a:t>
            </a:r>
          </a:p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0407" y="2056685"/>
            <a:ext cx="3813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A good confident performance that shows an understanding of style and rhythm</a:t>
            </a:r>
          </a:p>
          <a:p>
            <a:endParaRPr lang="en-GB" b="1" dirty="0" smtClean="0">
              <a:solidFill>
                <a:srgbClr val="000000"/>
              </a:solidFill>
            </a:endParaRPr>
          </a:p>
          <a:p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9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1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6777" y="162730"/>
            <a:ext cx="2241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Sound?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Music?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98" y="2148146"/>
            <a:ext cx="1818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</a:p>
          <a:p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Timbre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6103" y="947817"/>
            <a:ext cx="310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Learning Objective: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Understand what music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8029" y="2433009"/>
            <a:ext cx="31059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Explain what sound is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Explain what music is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Identify instruments within aural exercises</a:t>
            </a:r>
          </a:p>
        </p:txBody>
      </p:sp>
    </p:spTree>
    <p:extLst>
      <p:ext uri="{BB962C8B-B14F-4D97-AF65-F5344CB8AC3E}">
        <p14:creationId xmlns:p14="http://schemas.microsoft.com/office/powerpoint/2010/main" val="301103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4803" y="0"/>
            <a:ext cx="324919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 Narrow" panose="020B0606020202030204" pitchFamily="34" charset="0"/>
              </a:rPr>
              <a:t>Now this is a story all about how my life got twisted upside down</a:t>
            </a:r>
            <a:br>
              <a:rPr lang="en-GB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GB" b="1" dirty="0">
                <a:solidFill>
                  <a:schemeClr val="bg1"/>
                </a:solidFill>
                <a:latin typeface="Arial Narrow" panose="020B0606020202030204" pitchFamily="34" charset="0"/>
              </a:rPr>
              <a:t>and I’d like to take a minute just sit right there, </a:t>
            </a:r>
            <a:endParaRPr lang="en-GB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GB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I’ll </a:t>
            </a:r>
            <a:r>
              <a:rPr lang="en-GB" b="1" dirty="0">
                <a:solidFill>
                  <a:schemeClr val="bg1"/>
                </a:solidFill>
                <a:latin typeface="Arial Narrow" panose="020B0606020202030204" pitchFamily="34" charset="0"/>
              </a:rPr>
              <a:t>tell you how I became the prince of a town called </a:t>
            </a:r>
            <a:r>
              <a:rPr lang="en-GB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Bel</a:t>
            </a:r>
            <a:r>
              <a:rPr lang="en-GB" b="1" dirty="0">
                <a:solidFill>
                  <a:schemeClr val="bg1"/>
                </a:solidFill>
                <a:latin typeface="Arial Narrow" panose="020B0606020202030204" pitchFamily="34" charset="0"/>
              </a:rPr>
              <a:t>-Air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802" y="2133719"/>
            <a:ext cx="324919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In west Philadelphia born and raised </a:t>
            </a:r>
            <a:endParaRPr lang="en-GB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on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the playground was where I spent most of my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days</a:t>
            </a:r>
          </a:p>
          <a:p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chilling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out, maxing, relaxing all cool and </a:t>
            </a:r>
            <a:endParaRPr lang="en-GB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GB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shootin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some b-ball outside of school </a:t>
            </a:r>
            <a:endParaRPr lang="en-GB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when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a couple of guys who were up to no good </a:t>
            </a:r>
            <a:endParaRPr lang="en-GB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started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making trouble in my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neighbourhood</a:t>
            </a:r>
          </a:p>
          <a:p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got in one little fight and my mom got scared </a:t>
            </a:r>
            <a:endParaRPr lang="en-GB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she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said your moving in with your auntie and uncle in </a:t>
            </a:r>
            <a:r>
              <a:rPr lang="en-GB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Bel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-Air</a:t>
            </a:r>
          </a:p>
        </p:txBody>
      </p:sp>
    </p:spTree>
    <p:extLst>
      <p:ext uri="{BB962C8B-B14F-4D97-AF65-F5344CB8AC3E}">
        <p14:creationId xmlns:p14="http://schemas.microsoft.com/office/powerpoint/2010/main" val="397237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480" y="3948"/>
            <a:ext cx="3233519" cy="723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I begged and pleaded with her day after day but she packed my suitcase and sent me on my way, she gave me a kiss and she gave me a ticket, I put my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walkman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on and said I might as well kick it! </a:t>
            </a:r>
          </a:p>
          <a:p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First class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yo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this is bad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Drinking orange juice out of a champagne glass 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Is this what the people of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Bel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-Air live like?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Hmm this might be all right </a:t>
            </a:r>
          </a:p>
          <a:p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I whistled for a cab and when it came near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The license plate said FRESH and it had dice in the mirror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If anything I can say that this cab was rare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But I thought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naw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forget it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yo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homes to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Bel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-Air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I pulled up to the house about 7 or 8 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And I yelled to the cabby "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Yo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homes smell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ya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later"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I looked at my kingdom I was finally there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To sit on my throne as the Prince of </a:t>
            </a:r>
            <a:r>
              <a:rPr lang="en-GB" sz="1600" b="1" dirty="0" err="1">
                <a:solidFill>
                  <a:srgbClr val="000000"/>
                </a:solidFill>
                <a:latin typeface="Arial Narrow" pitchFamily="34" charset="0"/>
              </a:rPr>
              <a:t>Bel</a:t>
            </a:r>
            <a: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  <a:t> Air</a:t>
            </a:r>
            <a:br>
              <a:rPr lang="en-GB" sz="1600" b="1" dirty="0">
                <a:solidFill>
                  <a:srgbClr val="000000"/>
                </a:solidFill>
                <a:latin typeface="Arial Narrow" pitchFamily="34" charset="0"/>
              </a:rPr>
            </a:br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6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sound?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5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sound?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Vibrating Air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46014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music?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3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music?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Organised Sound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0561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rhythm?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07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rhythm?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3200" dirty="0" smtClean="0"/>
              <a:t>Organised Sound in time</a:t>
            </a:r>
          </a:p>
        </p:txBody>
      </p:sp>
    </p:spTree>
    <p:extLst>
      <p:ext uri="{BB962C8B-B14F-4D97-AF65-F5344CB8AC3E}">
        <p14:creationId xmlns:p14="http://schemas.microsoft.com/office/powerpoint/2010/main" val="2680773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melody?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9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melody?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3200" dirty="0" smtClean="0"/>
              <a:t>Expression without Words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595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447"/>
              </p:ext>
            </p:extLst>
          </p:nvPr>
        </p:nvGraphicFramePr>
        <p:xfrm>
          <a:off x="0" y="0"/>
          <a:ext cx="9144000" cy="7676947"/>
        </p:xfrm>
        <a:graphic>
          <a:graphicData uri="http://schemas.openxmlformats.org/drawingml/2006/table">
            <a:tbl>
              <a:tblPr firstRow="1" firstCol="1" bandRow="1"/>
              <a:tblGrid>
                <a:gridCol w="999093"/>
                <a:gridCol w="2205758"/>
                <a:gridCol w="247797"/>
                <a:gridCol w="1618591"/>
                <a:gridCol w="1707933"/>
                <a:gridCol w="158455"/>
                <a:gridCol w="2206373"/>
              </a:tblGrid>
              <a:tr h="15718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Music Strand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14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Composing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Listening &amp; Appraising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9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the ability to work in a team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make a limited contribution to a team composition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the group composition process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order sounds in a creative way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simple singing task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follow basic instructions when performing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repeat a basic two note ostinato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sing a simple tune in an ensemble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demonstrate co-ordination on an instrument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patterns on untuned percussion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different sound sources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high and low sounds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some simple instrument sounds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know when a piece is loud or quiet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7100" algn="l"/>
                        </a:tabLs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share my own ideas in group tasks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7100" algn="l"/>
                        </a:tabLs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7100" algn="l"/>
                        </a:tabLs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appropriate sounds for compositions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7100" algn="l"/>
                        </a:tabLs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7100" algn="l"/>
                        </a:tabLs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explore repeating patterns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sing with some accuracy of pitch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repeat simple patterns 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(clapping/untuned percussion)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a range of instrumental sounds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know some music elements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improvise repeated patterns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share a range of ideas in group tasks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simple compositions which have a sense of structure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within the given time allocation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sing in tune with reasonable fluency and accuracy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parts on the keyboard (note guide + one finger) and tuned percussion (one beater)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keep in time with others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by ear and from simple notations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a variety of different instrument sounds, knowing instrument families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basic musical symbols 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(treble clef, stave etc.)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know a range of musical elements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make some improvements to my own work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indent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87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improvise simple melodic/rhythmic phrases with a small set of given notes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compositions which explore different sounds and the musical elements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develop composition ideas in rehearsal time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compose using a variety of notations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sing in tune and with expression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demonstrate reasonable confidence in performances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know some notes on a musical stave and read fairly accurately from a score with note names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keep my own part going in a group performance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patterns on the keyboard and tuned percussion with reasonable fluency and accuracy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know the notes of the keyboard, with the aid of a note guide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know the musical elements and can recognise some in listening tasks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rhythmic musical symbols (crotchets, minims etc.)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have a basic understanding of notation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suggest improvements to my own and others' work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930" marR="193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Texture?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111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Texture?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The Layers of Music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563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are dynamics?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11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are dynamics?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Volume of the Music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04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sound?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50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sound?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Vibrating Air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3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music?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74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music?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8521" y="4192467"/>
            <a:ext cx="3885479" cy="131118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Organised Sound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521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4438" y="162730"/>
            <a:ext cx="1737637" cy="5115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b="1" u="sng" dirty="0" smtClean="0"/>
              <a:t>LESSON 2</a:t>
            </a:r>
            <a:endParaRPr lang="en-GB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6777" y="162730"/>
            <a:ext cx="224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Questions:</a:t>
            </a:r>
          </a:p>
          <a:p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What is Sound?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Music?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What is Rhythm?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98" y="2148146"/>
            <a:ext cx="1818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Key Words:</a:t>
            </a:r>
          </a:p>
          <a:p>
            <a:endParaRPr lang="en-GB" b="1" dirty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Timbre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Ostinato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Syncopation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029" y="925115"/>
            <a:ext cx="310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0000"/>
                </a:solidFill>
              </a:rPr>
              <a:t>Learning Objective:</a:t>
            </a:r>
            <a:endParaRPr lang="en-GB" dirty="0" smtClean="0">
              <a:solidFill>
                <a:srgbClr val="000000"/>
              </a:solidFill>
            </a:endParaRP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Understand the elements of music - RHYTHM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0407" y="2322368"/>
            <a:ext cx="3813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Success Criteria: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E: Follow simple instructions whilst performing</a:t>
            </a:r>
          </a:p>
          <a:p>
            <a:r>
              <a:rPr lang="en-GB" dirty="0">
                <a:solidFill>
                  <a:srgbClr val="000000"/>
                </a:solidFill>
              </a:rPr>
              <a:t>E: Perform simple patterns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1: Repeat simple patterns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2: Keep in time with others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3:Demonstrate confidence in performance</a:t>
            </a:r>
          </a:p>
          <a:p>
            <a:r>
              <a:rPr lang="en-GB" dirty="0">
                <a:solidFill>
                  <a:srgbClr val="000000"/>
                </a:solidFill>
              </a:rPr>
              <a:t>3:Keep own part going</a:t>
            </a:r>
          </a:p>
          <a:p>
            <a:pPr marL="285750" indent="-285750">
              <a:buFont typeface="Arial"/>
              <a:buChar char="•"/>
            </a:pP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9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762" y="1709110"/>
            <a:ext cx="3650313" cy="2069748"/>
          </a:xfrm>
        </p:spPr>
        <p:txBody>
          <a:bodyPr/>
          <a:lstStyle/>
          <a:p>
            <a:pPr algn="ctr"/>
            <a:r>
              <a:rPr lang="en-GB" dirty="0" smtClean="0"/>
              <a:t>What is sound?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78044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17192</TotalTime>
  <Words>873</Words>
  <Application>Microsoft Macintosh PowerPoint</Application>
  <PresentationFormat>On-screen Show (4:3)</PresentationFormat>
  <Paragraphs>313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Narrow</vt:lpstr>
      <vt:lpstr>Calibri</vt:lpstr>
      <vt:lpstr>Corbel</vt:lpstr>
      <vt:lpstr>Times New Roman</vt:lpstr>
      <vt:lpstr>Arial</vt:lpstr>
      <vt:lpstr>Twilight</vt:lpstr>
      <vt:lpstr>Year 7 Music</vt:lpstr>
      <vt:lpstr>PowerPoint Presentation</vt:lpstr>
      <vt:lpstr>PowerPoint Presentation</vt:lpstr>
      <vt:lpstr>What is sound?</vt:lpstr>
      <vt:lpstr>What is sound?</vt:lpstr>
      <vt:lpstr>What is music?</vt:lpstr>
      <vt:lpstr>What is music?</vt:lpstr>
      <vt:lpstr>PowerPoint Presentation</vt:lpstr>
      <vt:lpstr>What is sound?</vt:lpstr>
      <vt:lpstr>What is sound?</vt:lpstr>
      <vt:lpstr>What is music?</vt:lpstr>
      <vt:lpstr>What is music?</vt:lpstr>
      <vt:lpstr>What is rhythm?</vt:lpstr>
      <vt:lpstr>What is rhythm?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sound?</vt:lpstr>
      <vt:lpstr>What is sound?</vt:lpstr>
      <vt:lpstr>What is music?</vt:lpstr>
      <vt:lpstr>What is music?</vt:lpstr>
      <vt:lpstr>What is rhythm?</vt:lpstr>
      <vt:lpstr>What is rhythm?</vt:lpstr>
      <vt:lpstr>What is melody?</vt:lpstr>
      <vt:lpstr>What is melody?</vt:lpstr>
      <vt:lpstr>What is Texture?</vt:lpstr>
      <vt:lpstr>What is Texture?</vt:lpstr>
      <vt:lpstr>What are dynamics?</vt:lpstr>
      <vt:lpstr>What are dynamics?</vt:lpstr>
    </vt:vector>
  </TitlesOfParts>
  <Company>Cornwallis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2</dc:title>
  <dc:creator>April Watts</dc:creator>
  <cp:lastModifiedBy>April Watts</cp:lastModifiedBy>
  <cp:revision>204</cp:revision>
  <dcterms:created xsi:type="dcterms:W3CDTF">2011-12-01T10:08:43Z</dcterms:created>
  <dcterms:modified xsi:type="dcterms:W3CDTF">2016-09-06T19:50:32Z</dcterms:modified>
</cp:coreProperties>
</file>