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74" r:id="rId3"/>
    <p:sldId id="275" r:id="rId4"/>
    <p:sldId id="265" r:id="rId5"/>
    <p:sldId id="271" r:id="rId6"/>
    <p:sldId id="262" r:id="rId7"/>
    <p:sldId id="266" r:id="rId8"/>
    <p:sldId id="267" r:id="rId9"/>
    <p:sldId id="268" r:id="rId10"/>
    <p:sldId id="269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2"/>
    <p:restoredTop sz="92987"/>
  </p:normalViewPr>
  <p:slideViewPr>
    <p:cSldViewPr>
      <p:cViewPr varScale="1">
        <p:scale>
          <a:sx n="68" d="100"/>
          <a:sy n="68" d="100"/>
        </p:scale>
        <p:origin x="1446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8CF71-5B13-4CD1-B499-740E31AC55A0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C62E5-4D37-4517-8479-952F69183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694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8CF71-5B13-4CD1-B499-740E31AC55A0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C62E5-4D37-4517-8479-952F69183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10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8CF71-5B13-4CD1-B499-740E31AC55A0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C62E5-4D37-4517-8479-952F69183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754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8CF71-5B13-4CD1-B499-740E31AC55A0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C62E5-4D37-4517-8479-952F69183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795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8CF71-5B13-4CD1-B499-740E31AC55A0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C62E5-4D37-4517-8479-952F69183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387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8CF71-5B13-4CD1-B499-740E31AC55A0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C62E5-4D37-4517-8479-952F69183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769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8CF71-5B13-4CD1-B499-740E31AC55A0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C62E5-4D37-4517-8479-952F69183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652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8CF71-5B13-4CD1-B499-740E31AC55A0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C62E5-4D37-4517-8479-952F69183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360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8CF71-5B13-4CD1-B499-740E31AC55A0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C62E5-4D37-4517-8479-952F69183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842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8CF71-5B13-4CD1-B499-740E31AC55A0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C62E5-4D37-4517-8479-952F69183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421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8CF71-5B13-4CD1-B499-740E31AC55A0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C62E5-4D37-4517-8479-952F69183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883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18CF71-5B13-4CD1-B499-740E31AC55A0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1C62E5-4D37-4517-8479-952F69183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569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://www.google.co.uk/url?sa=i&amp;rct=j&amp;q=dance+warm+up&amp;source=images&amp;cd=&amp;docid=h6WnxDNKaa17hM&amp;tbnid=yWaKsvABR_H1JM:&amp;ved=0CAUQjRw&amp;url=http://www.guardian.co.uk/stage/picture/2010/jun/09/ballet-dance&amp;ei=BGbHUaOEC4iy0QWl-oCwBg&amp;bvm=bv.48293060,d.d2k&amp;psig=AFQjCNEIGbR1Q-GWTKZ1FnDLWRxK9uN-lA&amp;ust=1372108656431655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://www.google.co.uk/url?sa=i&amp;rct=j&amp;q=dance+formation&amp;source=images&amp;cd=&amp;cad=rja&amp;docid=uuw1LsvY0p2XhM&amp;tbnid=TJKfGarkJBVceM:&amp;ved=0CAUQjRw&amp;url=http://www.flickr.com/photos/asiandialogues/4820232292/&amp;ei=sGXHUcKHOeX80QXhqoCICg&amp;bvm=bv.48293060,d.d2k&amp;psig=AFQjCNHwJ1W5GfDx6O0c49HQ_3-sMn5eqA&amp;ust=1372108587217990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02942" y="60148"/>
            <a:ext cx="606191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spc="50" dirty="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THRILLER PROJECT!!</a:t>
            </a:r>
            <a:endParaRPr lang="en-US" sz="54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1770965"/>
            <a:ext cx="2209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Week 1:</a:t>
            </a:r>
          </a:p>
          <a:p>
            <a:r>
              <a:rPr lang="en-GB" dirty="0" smtClean="0">
                <a:solidFill>
                  <a:prstClr val="black"/>
                </a:solidFill>
              </a:rPr>
              <a:t>Watch the thriller dance video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82529" y="1110423"/>
            <a:ext cx="25146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Week 1:</a:t>
            </a:r>
          </a:p>
          <a:p>
            <a:r>
              <a:rPr lang="en-US" sz="1600" dirty="0" smtClean="0">
                <a:solidFill>
                  <a:prstClr val="black"/>
                </a:solidFill>
              </a:rPr>
              <a:t>Your ideas !</a:t>
            </a:r>
          </a:p>
          <a:p>
            <a:r>
              <a:rPr lang="en-GB" sz="1600" dirty="0" smtClean="0">
                <a:solidFill>
                  <a:prstClr val="black"/>
                </a:solidFill>
              </a:rPr>
              <a:t>Discuss the key themes of the music video. Choreograph the opening section to thriller</a:t>
            </a:r>
          </a:p>
          <a:p>
            <a:endParaRPr lang="en-US" dirty="0" smtClean="0">
              <a:solidFill>
                <a:prstClr val="black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53200" y="1381543"/>
            <a:ext cx="2057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Week 2: </a:t>
            </a:r>
          </a:p>
          <a:p>
            <a:r>
              <a:rPr lang="en-GB" dirty="0" smtClean="0">
                <a:solidFill>
                  <a:prstClr val="black"/>
                </a:solidFill>
              </a:rPr>
              <a:t>Recap ideas from week 1.</a:t>
            </a:r>
          </a:p>
          <a:p>
            <a:r>
              <a:rPr lang="en-GB" dirty="0" smtClean="0">
                <a:solidFill>
                  <a:prstClr val="black"/>
                </a:solidFill>
              </a:rPr>
              <a:t>Choreograph middle section of thriller using your own ideas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19005" y="3635633"/>
            <a:ext cx="2209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Week 3 </a:t>
            </a:r>
          </a:p>
          <a:p>
            <a:r>
              <a:rPr lang="en-GB" dirty="0" smtClean="0">
                <a:solidFill>
                  <a:prstClr val="black"/>
                </a:solidFill>
              </a:rPr>
              <a:t>Complete your thriller dance choreography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835396" y="5707850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prstClr val="black"/>
                </a:solidFill>
              </a:rPr>
              <a:t>REHEARSE YOUR THRILLER DANCE ROUTINE.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29996" y="5405317"/>
            <a:ext cx="2085105" cy="147732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solidFill>
                  <a:prstClr val="black"/>
                </a:solidFill>
              </a:rPr>
              <a:t>Week 3:</a:t>
            </a:r>
          </a:p>
          <a:p>
            <a:r>
              <a:rPr lang="en-GB" dirty="0" smtClean="0">
                <a:solidFill>
                  <a:prstClr val="black"/>
                </a:solidFill>
              </a:rPr>
              <a:t>Rehearse your Thriller Dance choreography and perform</a:t>
            </a:r>
            <a:endParaRPr lang="en-US" b="1" u="sng" dirty="0" smtClean="0">
              <a:solidFill>
                <a:prstClr val="black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04800" y="3581400"/>
            <a:ext cx="2209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Week 7: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Watch the videos &amp; </a:t>
            </a:r>
            <a:r>
              <a:rPr lang="en-US" dirty="0" err="1" smtClean="0">
                <a:solidFill>
                  <a:prstClr val="black"/>
                </a:solidFill>
              </a:rPr>
              <a:t>analyse</a:t>
            </a:r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2057400" y="1618565"/>
            <a:ext cx="1039095" cy="3231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953000" y="1618565"/>
            <a:ext cx="1371600" cy="3231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7162800" y="2417296"/>
            <a:ext cx="76200" cy="8593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2" idx="0"/>
          </p:cNvCxnSpPr>
          <p:nvPr/>
        </p:nvCxnSpPr>
        <p:spPr>
          <a:xfrm flipH="1">
            <a:off x="6978396" y="4634123"/>
            <a:ext cx="533400" cy="10737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3810000" y="6040122"/>
            <a:ext cx="1752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 flipV="1">
            <a:off x="705916" y="4589995"/>
            <a:ext cx="741315" cy="7778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8502" y="2449872"/>
            <a:ext cx="3276600" cy="2927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588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 smtClean="0"/>
              <a:t>PLENARY</a:t>
            </a:r>
            <a:endParaRPr lang="en-GB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WHAT DOES CANNON MEAN?</a:t>
            </a:r>
          </a:p>
          <a:p>
            <a:r>
              <a:rPr lang="en-GB" dirty="0" smtClean="0"/>
              <a:t>WHAT DOES UNISON MEAN?</a:t>
            </a:r>
          </a:p>
          <a:p>
            <a:r>
              <a:rPr lang="en-GB" dirty="0" smtClean="0"/>
              <a:t>WHAT ARE THE 3 LEVELS YOU CAN USE IN CHOREOGRAPHY?</a:t>
            </a:r>
          </a:p>
          <a:p>
            <a:r>
              <a:rPr lang="en-GB" dirty="0" smtClean="0"/>
              <a:t>WHAT IS MOVEMENT MEMORY?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4343399"/>
            <a:ext cx="3279932" cy="2446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206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229600" cy="4495800"/>
          </a:xfrm>
          <a:solidFill>
            <a:srgbClr val="FF0000"/>
          </a:solidFill>
        </p:spPr>
        <p:txBody>
          <a:bodyPr>
            <a:noAutofit/>
          </a:bodyPr>
          <a:lstStyle/>
          <a:p>
            <a:r>
              <a:rPr lang="en-US" b="1" u="sng" smtClean="0">
                <a:solidFill>
                  <a:srgbClr val="FFFF00"/>
                </a:solidFill>
              </a:rPr>
              <a:t>Lesson Objective:</a:t>
            </a:r>
            <a:r>
              <a:rPr lang="en-GB" b="1" u="sng" dirty="0" smtClean="0">
                <a:solidFill>
                  <a:srgbClr val="FFFF00"/>
                </a:solidFill>
              </a:rPr>
              <a:t> </a:t>
            </a:r>
            <a:br>
              <a:rPr lang="en-GB" b="1" u="sng" dirty="0" smtClean="0">
                <a:solidFill>
                  <a:srgbClr val="FFFF00"/>
                </a:solidFill>
              </a:rPr>
            </a:br>
            <a:r>
              <a:rPr lang="en-GB" b="1" u="sng" dirty="0" smtClean="0">
                <a:solidFill>
                  <a:srgbClr val="FFFF00"/>
                </a:solidFill>
              </a:rPr>
              <a:t>1.</a:t>
            </a:r>
            <a:r>
              <a:rPr lang="en-GB" b="1" dirty="0" smtClean="0">
                <a:solidFill>
                  <a:srgbClr val="FFFF00"/>
                </a:solidFill>
              </a:rPr>
              <a:t>Rehearse the opening to your thriller dance routine.</a:t>
            </a:r>
            <a:br>
              <a:rPr lang="en-GB" b="1" dirty="0" smtClean="0">
                <a:solidFill>
                  <a:srgbClr val="FFFF00"/>
                </a:solidFill>
              </a:rPr>
            </a:br>
            <a:r>
              <a:rPr lang="en-GB" b="1" dirty="0" smtClean="0">
                <a:solidFill>
                  <a:srgbClr val="FFFF00"/>
                </a:solidFill>
              </a:rPr>
              <a:t>2.Choreograph the middle section of your dance thinking about which choreographic devices you can use</a:t>
            </a:r>
            <a:endParaRPr lang="en-US" b="1" dirty="0">
              <a:solidFill>
                <a:srgbClr val="FFFF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4572000"/>
            <a:ext cx="3279932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393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338" y="152400"/>
            <a:ext cx="6798734" cy="209407"/>
          </a:xfrm>
        </p:spPr>
        <p:txBody>
          <a:bodyPr>
            <a:noAutofit/>
          </a:bodyPr>
          <a:lstStyle/>
          <a:p>
            <a:r>
              <a:rPr lang="en-GB" sz="1600" b="1" dirty="0" smtClean="0"/>
              <a:t>Success Criteria</a:t>
            </a:r>
            <a:endParaRPr lang="en-GB" sz="1600" b="1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19189"/>
              </p:ext>
            </p:extLst>
          </p:nvPr>
        </p:nvGraphicFramePr>
        <p:xfrm>
          <a:off x="499005" y="582840"/>
          <a:ext cx="8153399" cy="6163438"/>
        </p:xfrm>
        <a:graphic>
          <a:graphicData uri="http://schemas.openxmlformats.org/drawingml/2006/table">
            <a:tbl>
              <a:tblPr firstRow="1" firstCol="1" bandRow="1"/>
              <a:tblGrid>
                <a:gridCol w="790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77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31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13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5731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Level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8091" marR="38091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Dance Strand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8091" marR="38091" marT="0" marB="0" anchor="ctr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4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1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Creating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8091" marR="38091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2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Performing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8091" marR="38091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3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Reflecting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8091" marR="38091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E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Entry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8091" marR="38091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remember a range of actions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create phrases based on a stimulus or music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8091" marR="38091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participate in a short group performance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show some consideration of spatial awareness in performance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8091" marR="38091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recognise when my own work and the work of others’, could be improved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8091" marR="38091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865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1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G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8091" marR="38091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perform simple dance phrase demonstrating choreographic skills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8091" marR="38091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use appropriate characterisation in a performance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8091" marR="38091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talk about why I made certain decisions in my choreography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show a basic understanding of how a stimuli can be conveyed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8091" marR="38091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0876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2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F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8091" marR="38091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create a choreography using unison and cannon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learn teacher led sequences and then use these to develop my own levels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create a choreography using a range of stimuli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take on feedback to improve my choreography such as using levels and/or contract work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sustain a focus within a performance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8091" marR="38091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learn a routine and take part in simple performances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8091" marR="38091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give suggestions on how work could be improved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talk about my work using some dance terminology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identify strengths and weaknesses in my own and others work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8091" marR="38091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1167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3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E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8091" marR="38091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select and apply movement to match the given dance style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work confidently in a group using a range of choreographic devices to explore different dance styles and ideas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create and rehearse performance that make use of the range of techniques and dynamics to express my ideas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give and accept suggestions to/from peers and teachers during the rehearsal process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learn and create dances in a variety of styles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8091" marR="38091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experiment with different actions to create a performance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create routines that are appropriate to the given style or stimuli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experiment with different styles/actions and dynamics when developing a routine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improve and refine my performance through the rehearsal process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choreograph a short performance for an audience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perform a variety of different dance styles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8091" marR="38091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reflect on and evaluate my own and other pupils’ work, suggesting improvements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use key words when talking about dances that I have seen or participated in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discuss the ways that ideas are communicated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8091" marR="38091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5698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 smtClean="0"/>
              <a:t>WARM UP</a:t>
            </a:r>
            <a:endParaRPr lang="en-GB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WHAT ARE THE 3 ELEMENTS OF A WARM UP?</a:t>
            </a:r>
          </a:p>
          <a:p>
            <a:endParaRPr lang="en-GB" dirty="0"/>
          </a:p>
          <a:p>
            <a:r>
              <a:rPr lang="en-GB" dirty="0" smtClean="0"/>
              <a:t>WHY DO WE NEED TO WARM UP?</a:t>
            </a:r>
            <a:endParaRPr lang="en-GB" dirty="0"/>
          </a:p>
        </p:txBody>
      </p:sp>
      <p:pic>
        <p:nvPicPr>
          <p:cNvPr id="1028" name="Picture 4" descr="http://static.guim.co.uk/sys-images/Guardian/Pix/pictures/2010/6/16/1276705971765/Dancers-warm-up-at-the-Al-001.jp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581400"/>
            <a:ext cx="5410200" cy="260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6795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2438400"/>
          </a:xfrm>
        </p:spPr>
        <p:txBody>
          <a:bodyPr>
            <a:normAutofit/>
          </a:bodyPr>
          <a:lstStyle/>
          <a:p>
            <a:r>
              <a:rPr lang="en-GB" sz="7200" dirty="0" smtClean="0"/>
              <a:t>RECAP!!!!!</a:t>
            </a:r>
            <a:endParaRPr lang="en-GB" sz="7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895600"/>
            <a:ext cx="5676900" cy="3686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7118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u="sng" dirty="0" smtClean="0"/>
              <a:t>KEY CONCEPTS OF CHOREOGRAPHY</a:t>
            </a:r>
            <a:endParaRPr lang="en-GB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BEGINNING, MIDDLE AND END OF A ROUTINE</a:t>
            </a:r>
          </a:p>
          <a:p>
            <a:r>
              <a:rPr lang="en-GB" dirty="0" smtClean="0"/>
              <a:t>STARTING POSITION</a:t>
            </a:r>
          </a:p>
          <a:p>
            <a:r>
              <a:rPr lang="en-GB" dirty="0" smtClean="0"/>
              <a:t>ENDING POSITION</a:t>
            </a:r>
          </a:p>
          <a:p>
            <a:r>
              <a:rPr lang="en-GB" dirty="0" smtClean="0"/>
              <a:t>USE OF UNISON- (</a:t>
            </a:r>
            <a:r>
              <a:rPr lang="en-GB" dirty="0" smtClean="0">
                <a:solidFill>
                  <a:srgbClr val="FF0000"/>
                </a:solidFill>
              </a:rPr>
              <a:t>WHEN YOU PERFORM AT THE SAME TIME)</a:t>
            </a:r>
          </a:p>
          <a:p>
            <a:r>
              <a:rPr lang="en-GB" dirty="0" smtClean="0"/>
              <a:t>USE </a:t>
            </a:r>
            <a:r>
              <a:rPr lang="en-GB" smtClean="0"/>
              <a:t>OF CANON- </a:t>
            </a:r>
            <a:r>
              <a:rPr lang="en-GB" dirty="0" smtClean="0">
                <a:solidFill>
                  <a:srgbClr val="FF0000"/>
                </a:solidFill>
              </a:rPr>
              <a:t>(WHEN YOU PERFORM ONE AT A TIME)</a:t>
            </a:r>
          </a:p>
          <a:p>
            <a:r>
              <a:rPr lang="en-GB" dirty="0" smtClean="0"/>
              <a:t>REPETITION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7194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u="sng" dirty="0" smtClean="0"/>
              <a:t>RECAP OPENING POSITION TO YOUR THRILLER DANCE</a:t>
            </a:r>
            <a:endParaRPr lang="en-GB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THINK ABOUT YOUR FORMATION- </a:t>
            </a:r>
            <a:r>
              <a:rPr lang="en-GB" dirty="0" smtClean="0">
                <a:solidFill>
                  <a:srgbClr val="FF0000"/>
                </a:solidFill>
              </a:rPr>
              <a:t>WHAT DOES FORMATION MEAN?</a:t>
            </a:r>
          </a:p>
          <a:p>
            <a:r>
              <a:rPr lang="en-GB" dirty="0" smtClean="0"/>
              <a:t>LEVELS</a:t>
            </a:r>
            <a:r>
              <a:rPr lang="en-GB" dirty="0" smtClean="0">
                <a:solidFill>
                  <a:srgbClr val="FF0000"/>
                </a:solidFill>
              </a:rPr>
              <a:t>- High medium and low</a:t>
            </a:r>
            <a:endParaRPr lang="en-GB" dirty="0">
              <a:solidFill>
                <a:srgbClr val="FF0000"/>
              </a:solidFill>
            </a:endParaRPr>
          </a:p>
        </p:txBody>
      </p:sp>
      <p:pic>
        <p:nvPicPr>
          <p:cNvPr id="3074" name="Picture 2" descr="http://farm5.staticflickr.com/4094/4820232292_77c02256c6.jp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276600"/>
            <a:ext cx="4210050" cy="320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18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76400"/>
          </a:xfrm>
        </p:spPr>
        <p:txBody>
          <a:bodyPr>
            <a:normAutofit/>
          </a:bodyPr>
          <a:lstStyle/>
          <a:p>
            <a:r>
              <a:rPr lang="en-GB" sz="3100" b="1" u="sng" dirty="0" smtClean="0"/>
              <a:t>TASK</a:t>
            </a:r>
            <a:r>
              <a:rPr lang="en-GB" sz="3100" dirty="0"/>
              <a:t/>
            </a:r>
            <a:br>
              <a:rPr lang="en-GB" sz="3100" dirty="0"/>
            </a:br>
            <a:r>
              <a:rPr lang="en-GB" sz="3100" dirty="0" smtClean="0"/>
              <a:t>CREATE THE MIDDLE SECTION OF YOUR ROUTINE</a:t>
            </a:r>
            <a:endParaRPr lang="en-GB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GB" dirty="0" smtClean="0"/>
          </a:p>
          <a:p>
            <a:r>
              <a:rPr lang="en-GB" dirty="0" smtClean="0"/>
              <a:t>WHAT DO YOU NEED TO THINK ABOUT? </a:t>
            </a:r>
          </a:p>
          <a:p>
            <a:endParaRPr lang="en-GB" dirty="0"/>
          </a:p>
          <a:p>
            <a:r>
              <a:rPr lang="en-GB" dirty="0" smtClean="0"/>
              <a:t>WORKING TOGETHER</a:t>
            </a:r>
          </a:p>
          <a:p>
            <a:r>
              <a:rPr lang="en-GB" dirty="0" smtClean="0"/>
              <a:t>COMMUNICATE WITH GROUP EFFECTIVELY</a:t>
            </a:r>
          </a:p>
          <a:p>
            <a:r>
              <a:rPr lang="en-GB" dirty="0" smtClean="0"/>
              <a:t>UNISON</a:t>
            </a:r>
          </a:p>
          <a:p>
            <a:r>
              <a:rPr lang="en-GB" dirty="0" smtClean="0"/>
              <a:t>CANON</a:t>
            </a:r>
          </a:p>
          <a:p>
            <a:r>
              <a:rPr lang="en-GB" dirty="0" smtClean="0"/>
              <a:t>CHANGING SPEEDS</a:t>
            </a:r>
          </a:p>
          <a:p>
            <a:r>
              <a:rPr lang="en-GB" dirty="0" smtClean="0"/>
              <a:t>CHANGING DYNAMICS</a:t>
            </a:r>
          </a:p>
          <a:p>
            <a:r>
              <a:rPr lang="en-GB" dirty="0" smtClean="0"/>
              <a:t>USE OF DIFFERENT LEVELS</a:t>
            </a:r>
            <a:endParaRPr lang="en-GB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206" y="3810000"/>
            <a:ext cx="4402137" cy="2511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71766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 smtClean="0"/>
              <a:t>PERFORMANCE TIME</a:t>
            </a:r>
            <a:endParaRPr lang="en-GB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PERFORM YOUR ROUTINE TO THE REST OF THE CLASS</a:t>
            </a:r>
          </a:p>
          <a:p>
            <a:endParaRPr lang="en-GB" dirty="0"/>
          </a:p>
          <a:p>
            <a:r>
              <a:rPr lang="en-GB" b="1" u="sng" dirty="0" smtClean="0"/>
              <a:t>WHAT DO YOU NEED TO THINK ABOUT?.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800" dirty="0" smtClean="0"/>
              <a:t>Where you are looking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800" dirty="0" smtClean="0"/>
              <a:t>Ensure your formation is clear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800" dirty="0" smtClean="0"/>
              <a:t>Ensure your movements are in time with the music.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800" dirty="0" smtClean="0"/>
              <a:t>Ensure you and your group know exactly what they are doing. </a:t>
            </a:r>
          </a:p>
          <a:p>
            <a:pPr marL="514350" indent="-514350">
              <a:buFont typeface="+mj-lt"/>
              <a:buAutoNum type="arabicPeriod"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3589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5275</TotalTime>
  <Words>416</Words>
  <Application>Microsoft Office PowerPoint</Application>
  <PresentationFormat>On-screen Show (4:3)</PresentationFormat>
  <Paragraphs>130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Times New Roman</vt:lpstr>
      <vt:lpstr>Office Theme</vt:lpstr>
      <vt:lpstr>PowerPoint Presentation</vt:lpstr>
      <vt:lpstr>Lesson Objective:  1.Rehearse the opening to your thriller dance routine. 2.Choreograph the middle section of your dance thinking about which choreographic devices you can use</vt:lpstr>
      <vt:lpstr>Success Criteria</vt:lpstr>
      <vt:lpstr>WARM UP</vt:lpstr>
      <vt:lpstr>RECAP!!!!!</vt:lpstr>
      <vt:lpstr>KEY CONCEPTS OF CHOREOGRAPHY</vt:lpstr>
      <vt:lpstr>RECAP OPENING POSITION TO YOUR THRILLER DANCE</vt:lpstr>
      <vt:lpstr>TASK CREATE THE MIDDLE SECTION OF YOUR ROUTINE</vt:lpstr>
      <vt:lpstr>PERFORMANCE TIME</vt:lpstr>
      <vt:lpstr>PLENARY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WALT: Demonstrate an understanding of how to analyse a dance work</dc:title>
  <dc:creator>Staff</dc:creator>
  <cp:lastModifiedBy>Amy Parker</cp:lastModifiedBy>
  <cp:revision>39</cp:revision>
  <dcterms:created xsi:type="dcterms:W3CDTF">2013-06-02T18:32:12Z</dcterms:created>
  <dcterms:modified xsi:type="dcterms:W3CDTF">2017-07-20T17:22:12Z</dcterms:modified>
</cp:coreProperties>
</file>