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gif" ContentType="image/gif"/>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68" r:id="rId5"/>
    <p:sldId id="290" r:id="rId6"/>
    <p:sldId id="281" r:id="rId7"/>
    <p:sldId id="293" r:id="rId8"/>
    <p:sldId id="284" r:id="rId9"/>
    <p:sldId id="282" r:id="rId10"/>
    <p:sldId id="283" r:id="rId11"/>
    <p:sldId id="285" r:id="rId12"/>
    <p:sldId id="286" r:id="rId13"/>
    <p:sldId id="287" r:id="rId14"/>
    <p:sldId id="288" r:id="rId15"/>
    <p:sldId id="289" r:id="rId16"/>
    <p:sldId id="291" r:id="rId17"/>
    <p:sldId id="292" r:id="rId18"/>
    <p:sldId id="294" r:id="rId19"/>
    <p:sldId id="27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718" autoAdjust="0"/>
  </p:normalViewPr>
  <p:slideViewPr>
    <p:cSldViewPr>
      <p:cViewPr varScale="1">
        <p:scale>
          <a:sx n="94" d="100"/>
          <a:sy n="94" d="100"/>
        </p:scale>
        <p:origin x="-1520"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83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88C415-C7CD-4ABD-AA65-186850959EBA}" type="datetimeFigureOut">
              <a:rPr lang="en-US" smtClean="0"/>
              <a:pPr/>
              <a:t>19/08/17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1B3EC9-906E-40DC-9384-2D411408CD05}" type="slidenum">
              <a:rPr lang="en-GB" smtClean="0"/>
              <a:pPr/>
              <a:t>‹#›</a:t>
            </a:fld>
            <a:endParaRPr lang="en-GB"/>
          </a:p>
        </p:txBody>
      </p:sp>
    </p:spTree>
    <p:extLst>
      <p:ext uri="{BB962C8B-B14F-4D97-AF65-F5344CB8AC3E}">
        <p14:creationId xmlns:p14="http://schemas.microsoft.com/office/powerpoint/2010/main" val="779551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31B3EC9-906E-40DC-9384-2D411408CD05}" type="slidenum">
              <a:rPr lang="en-GB" smtClean="0"/>
              <a:pPr/>
              <a:t>3</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L1 resource script 1</a:t>
            </a:r>
            <a:endParaRPr lang="en-GB" dirty="0"/>
          </a:p>
        </p:txBody>
      </p:sp>
      <p:sp>
        <p:nvSpPr>
          <p:cNvPr id="4" name="Slide Number Placeholder 3"/>
          <p:cNvSpPr>
            <a:spLocks noGrp="1"/>
          </p:cNvSpPr>
          <p:nvPr>
            <p:ph type="sldNum" sz="quarter" idx="10"/>
          </p:nvPr>
        </p:nvSpPr>
        <p:spPr/>
        <p:txBody>
          <a:bodyPr/>
          <a:lstStyle/>
          <a:p>
            <a:fld id="{331B3EC9-906E-40DC-9384-2D411408CD05}" type="slidenum">
              <a:rPr lang="en-GB" smtClean="0"/>
              <a:pPr/>
              <a:t>16</a:t>
            </a:fld>
            <a:endParaRPr lang="en-GB"/>
          </a:p>
        </p:txBody>
      </p:sp>
    </p:spTree>
    <p:extLst>
      <p:ext uri="{BB962C8B-B14F-4D97-AF65-F5344CB8AC3E}">
        <p14:creationId xmlns:p14="http://schemas.microsoft.com/office/powerpoint/2010/main" val="4130254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scripts will need to be cater to the class and the student groups will already need to have been decided. </a:t>
            </a:r>
            <a:endParaRPr lang="en-GB" dirty="0"/>
          </a:p>
        </p:txBody>
      </p:sp>
      <p:sp>
        <p:nvSpPr>
          <p:cNvPr id="4" name="Slide Number Placeholder 3"/>
          <p:cNvSpPr>
            <a:spLocks noGrp="1"/>
          </p:cNvSpPr>
          <p:nvPr>
            <p:ph type="sldNum" sz="quarter" idx="10"/>
          </p:nvPr>
        </p:nvSpPr>
        <p:spPr/>
        <p:txBody>
          <a:bodyPr/>
          <a:lstStyle/>
          <a:p>
            <a:fld id="{331B3EC9-906E-40DC-9384-2D411408CD05}" type="slidenum">
              <a:rPr lang="en-GB" smtClean="0"/>
              <a:pPr/>
              <a:t>17</a:t>
            </a:fld>
            <a:endParaRPr lang="en-GB"/>
          </a:p>
        </p:txBody>
      </p:sp>
    </p:spTree>
    <p:extLst>
      <p:ext uri="{BB962C8B-B14F-4D97-AF65-F5344CB8AC3E}">
        <p14:creationId xmlns:p14="http://schemas.microsoft.com/office/powerpoint/2010/main" val="1447023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31B3EC9-906E-40DC-9384-2D411408CD05}" type="slidenum">
              <a:rPr lang="en-GB" smtClean="0"/>
              <a:pPr/>
              <a:t>18</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2D044324-86F9-4862-9D7A-3F735F97EA4D}" type="datetimeFigureOut">
              <a:rPr lang="en-US" smtClean="0"/>
              <a:pPr/>
              <a:t>19/08/17</a:t>
            </a:fld>
            <a:endParaRPr lang="en-GB" dirty="0"/>
          </a:p>
        </p:txBody>
      </p:sp>
      <p:sp>
        <p:nvSpPr>
          <p:cNvPr id="17" name="Footer Placeholder 16"/>
          <p:cNvSpPr>
            <a:spLocks noGrp="1"/>
          </p:cNvSpPr>
          <p:nvPr>
            <p:ph type="ftr" sz="quarter" idx="11"/>
          </p:nvPr>
        </p:nvSpPr>
        <p:spPr/>
        <p:txBody>
          <a:bodyPr/>
          <a:lstStyle/>
          <a:p>
            <a:endParaRPr lang="en-GB" dirty="0"/>
          </a:p>
        </p:txBody>
      </p:sp>
      <p:sp>
        <p:nvSpPr>
          <p:cNvPr id="29" name="Slide Number Placeholder 28"/>
          <p:cNvSpPr>
            <a:spLocks noGrp="1"/>
          </p:cNvSpPr>
          <p:nvPr>
            <p:ph type="sldNum" sz="quarter" idx="12"/>
          </p:nvPr>
        </p:nvSpPr>
        <p:spPr/>
        <p:txBody>
          <a:bodyPr/>
          <a:lstStyle/>
          <a:p>
            <a:fld id="{C45BD312-DE81-4DA8-BA06-EA27AFA89052}" type="slidenum">
              <a:rPr lang="en-GB" smtClean="0"/>
              <a:pPr/>
              <a:t>‹#›</a:t>
            </a:fld>
            <a:endParaRPr lang="en-GB" dirty="0"/>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transition xmlns:p14="http://schemas.microsoft.com/office/powerpoint/2010/mai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D044324-86F9-4862-9D7A-3F735F97EA4D}" type="datetimeFigureOut">
              <a:rPr lang="en-US" smtClean="0"/>
              <a:pPr/>
              <a:t>19/08/17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45BD312-DE81-4DA8-BA06-EA27AFA89052}" type="slidenum">
              <a:rPr lang="en-GB" smtClean="0"/>
              <a:pPr/>
              <a:t>‹#›</a:t>
            </a:fld>
            <a:endParaRPr lang="en-GB" dirty="0"/>
          </a:p>
        </p:txBody>
      </p:sp>
    </p:spTree>
  </p:cSld>
  <p:clrMapOvr>
    <a:masterClrMapping/>
  </p:clrMapOvr>
  <p:transition xmlns:p14="http://schemas.microsoft.com/office/powerpoint/2010/mai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D044324-86F9-4862-9D7A-3F735F97EA4D}" type="datetimeFigureOut">
              <a:rPr lang="en-US" smtClean="0"/>
              <a:pPr/>
              <a:t>19/08/17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45BD312-DE81-4DA8-BA06-EA27AFA89052}" type="slidenum">
              <a:rPr lang="en-GB" smtClean="0"/>
              <a:pPr/>
              <a:t>‹#›</a:t>
            </a:fld>
            <a:endParaRPr lang="en-GB" dirty="0"/>
          </a:p>
        </p:txBody>
      </p:sp>
    </p:spTree>
  </p:cSld>
  <p:clrMapOvr>
    <a:masterClrMapping/>
  </p:clrMapOvr>
  <p:transition xmlns:p14="http://schemas.microsoft.com/office/powerpoint/2010/mai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D044324-86F9-4862-9D7A-3F735F97EA4D}" type="datetimeFigureOut">
              <a:rPr lang="en-US" smtClean="0"/>
              <a:pPr/>
              <a:t>19/08/17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45BD312-DE81-4DA8-BA06-EA27AFA89052}" type="slidenum">
              <a:rPr lang="en-GB" smtClean="0"/>
              <a:pPr/>
              <a:t>‹#›</a:t>
            </a:fld>
            <a:endParaRPr lang="en-GB" dirty="0"/>
          </a:p>
        </p:txBody>
      </p:sp>
    </p:spTree>
  </p:cSld>
  <p:clrMapOvr>
    <a:masterClrMapping/>
  </p:clrMapOvr>
  <p:transition xmlns:p14="http://schemas.microsoft.com/office/powerpoint/2010/mai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D044324-86F9-4862-9D7A-3F735F97EA4D}" type="datetimeFigureOut">
              <a:rPr lang="en-US" smtClean="0"/>
              <a:pPr/>
              <a:t>19/08/17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a:xfrm>
            <a:off x="7924800" y="6416675"/>
            <a:ext cx="762000" cy="365125"/>
          </a:xfrm>
        </p:spPr>
        <p:txBody>
          <a:bodyPr/>
          <a:lstStyle/>
          <a:p>
            <a:fld id="{C45BD312-DE81-4DA8-BA06-EA27AFA89052}" type="slidenum">
              <a:rPr lang="en-GB" smtClean="0"/>
              <a:pPr/>
              <a:t>‹#›</a:t>
            </a:fld>
            <a:endParaRPr lang="en-GB" dirty="0"/>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D044324-86F9-4862-9D7A-3F735F97EA4D}" type="datetimeFigureOut">
              <a:rPr lang="en-US" smtClean="0"/>
              <a:pPr/>
              <a:t>19/08/17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C45BD312-DE81-4DA8-BA06-EA27AFA89052}" type="slidenum">
              <a:rPr lang="en-GB" smtClean="0"/>
              <a:pPr/>
              <a:t>‹#›</a:t>
            </a:fld>
            <a:endParaRPr lang="en-GB" dirty="0"/>
          </a:p>
        </p:txBody>
      </p:sp>
    </p:spTree>
  </p:cSld>
  <p:clrMapOvr>
    <a:masterClrMapping/>
  </p:clrMapOvr>
  <p:transition xmlns:p14="http://schemas.microsoft.com/office/powerpoint/2010/mai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D044324-86F9-4862-9D7A-3F735F97EA4D}" type="datetimeFigureOut">
              <a:rPr lang="en-US" smtClean="0"/>
              <a:pPr/>
              <a:t>19/08/17</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C45BD312-DE81-4DA8-BA06-EA27AFA89052}" type="slidenum">
              <a:rPr lang="en-GB" smtClean="0"/>
              <a:pPr/>
              <a:t>‹#›</a:t>
            </a:fld>
            <a:endParaRPr lang="en-GB" dirty="0"/>
          </a:p>
        </p:txBody>
      </p:sp>
    </p:spTree>
  </p:cSld>
  <p:clrMapOvr>
    <a:masterClrMapping/>
  </p:clrMapOvr>
  <p:transition xmlns:p14="http://schemas.microsoft.com/office/powerpoint/2010/mai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D044324-86F9-4862-9D7A-3F735F97EA4D}" type="datetimeFigureOut">
              <a:rPr lang="en-US" smtClean="0"/>
              <a:pPr/>
              <a:t>19/08/17</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C45BD312-DE81-4DA8-BA06-EA27AFA89052}" type="slidenum">
              <a:rPr lang="en-GB" smtClean="0"/>
              <a:pPr/>
              <a:t>‹#›</a:t>
            </a:fld>
            <a:endParaRPr lang="en-GB" dirty="0"/>
          </a:p>
        </p:txBody>
      </p:sp>
    </p:spTree>
  </p:cSld>
  <p:clrMapOvr>
    <a:masterClrMapping/>
  </p:clrMapOvr>
  <p:transition xmlns:p14="http://schemas.microsoft.com/office/powerpoint/2010/mai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044324-86F9-4862-9D7A-3F735F97EA4D}" type="datetimeFigureOut">
              <a:rPr lang="en-US" smtClean="0"/>
              <a:pPr/>
              <a:t>19/08/17</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C45BD312-DE81-4DA8-BA06-EA27AFA89052}" type="slidenum">
              <a:rPr lang="en-GB" smtClean="0"/>
              <a:pPr/>
              <a:t>‹#›</a:t>
            </a:fld>
            <a:endParaRPr lang="en-GB" dirty="0"/>
          </a:p>
        </p:txBody>
      </p:sp>
    </p:spTree>
  </p:cSld>
  <p:clrMapOvr>
    <a:masterClrMapping/>
  </p:clrMapOvr>
  <p:transition xmlns:p14="http://schemas.microsoft.com/office/powerpoint/2010/mai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D044324-86F9-4862-9D7A-3F735F97EA4D}" type="datetimeFigureOut">
              <a:rPr lang="en-US" smtClean="0"/>
              <a:pPr/>
              <a:t>19/08/17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C45BD312-DE81-4DA8-BA06-EA27AFA89052}" type="slidenum">
              <a:rPr lang="en-GB" smtClean="0"/>
              <a:pPr/>
              <a:t>‹#›</a:t>
            </a:fld>
            <a:endParaRPr lang="en-GB" dirty="0"/>
          </a:p>
        </p:txBody>
      </p:sp>
    </p:spTree>
  </p:cSld>
  <p:clrMapOvr>
    <a:masterClrMapping/>
  </p:clrMapOvr>
  <p:transition xmlns:p14="http://schemas.microsoft.com/office/powerpoint/2010/mai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dirty="0"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D044324-86F9-4862-9D7A-3F735F97EA4D}" type="datetimeFigureOut">
              <a:rPr lang="en-US" smtClean="0"/>
              <a:pPr/>
              <a:t>19/08/17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C45BD312-DE81-4DA8-BA06-EA27AFA89052}" type="slidenum">
              <a:rPr lang="en-GB" smtClean="0"/>
              <a:pPr/>
              <a:t>‹#›</a:t>
            </a:fld>
            <a:endParaRPr lang="en-GB" dirty="0"/>
          </a:p>
        </p:txBody>
      </p:sp>
    </p:spTree>
  </p:cSld>
  <p:clrMapOvr>
    <a:masterClrMapping/>
  </p:clrMapOvr>
  <p:transition xmlns:p14="http://schemas.microsoft.com/office/powerpoint/2010/main">
    <p:wipe dir="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2D044324-86F9-4862-9D7A-3F735F97EA4D}" type="datetimeFigureOut">
              <a:rPr lang="en-US" smtClean="0"/>
              <a:pPr/>
              <a:t>19/08/17</a:t>
            </a:fld>
            <a:endParaRPr lang="en-GB" dirty="0"/>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GB" dirty="0"/>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C45BD312-DE81-4DA8-BA06-EA27AFA89052}" type="slidenum">
              <a:rPr lang="en-GB" smtClean="0"/>
              <a:pPr/>
              <a:t>‹#›</a:t>
            </a:fld>
            <a:endParaRPr lang="en-GB"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xmlns:p14="http://schemas.microsoft.com/office/powerpoint/2010/main">
    <p:wipe dir="r"/>
  </p:transition>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freespace.virgin.net/drama.land/projects/Academic/stanislavski/" TargetMode="External"/><Relationship Id="rId3"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0"/>
            <a:ext cx="8229600" cy="2500306"/>
          </a:xfrm>
        </p:spPr>
        <p:txBody>
          <a:bodyPr>
            <a:normAutofit/>
          </a:bodyPr>
          <a:lstStyle/>
          <a:p>
            <a:r>
              <a:rPr lang="en-GB" dirty="0" smtClean="0"/>
              <a:t>Duologues</a:t>
            </a:r>
            <a:br>
              <a:rPr lang="en-GB" dirty="0" smtClean="0"/>
            </a:br>
            <a:r>
              <a:rPr lang="en-GB" dirty="0" smtClean="0"/>
              <a:t>&amp; </a:t>
            </a:r>
            <a:br>
              <a:rPr lang="en-GB" dirty="0" smtClean="0"/>
            </a:br>
            <a:r>
              <a:rPr lang="en-GB" dirty="0" err="1" smtClean="0"/>
              <a:t>sCENES</a:t>
            </a:r>
            <a:endParaRPr lang="en-GB" dirty="0"/>
          </a:p>
        </p:txBody>
      </p:sp>
      <p:sp>
        <p:nvSpPr>
          <p:cNvPr id="3" name="Subtitle 2"/>
          <p:cNvSpPr>
            <a:spLocks noGrp="1"/>
          </p:cNvSpPr>
          <p:nvPr>
            <p:ph type="subTitle" idx="1"/>
          </p:nvPr>
        </p:nvSpPr>
        <p:spPr>
          <a:xfrm>
            <a:off x="1371600" y="2500306"/>
            <a:ext cx="6400800" cy="1643074"/>
          </a:xfrm>
        </p:spPr>
        <p:txBody>
          <a:bodyPr/>
          <a:lstStyle/>
          <a:p>
            <a:r>
              <a:rPr lang="en-GB" dirty="0" smtClean="0"/>
              <a:t>Drama </a:t>
            </a:r>
          </a:p>
          <a:p>
            <a:r>
              <a:rPr lang="en-GB" dirty="0" smtClean="0"/>
              <a:t>Year 9</a:t>
            </a:r>
          </a:p>
          <a:p>
            <a:r>
              <a:rPr lang="en-GB" dirty="0" smtClean="0"/>
              <a:t>Lesson 1 Units &amp; </a:t>
            </a:r>
            <a:r>
              <a:rPr lang="en-GB" dirty="0" err="1" smtClean="0"/>
              <a:t>Actioning</a:t>
            </a:r>
            <a:endParaRPr lang="en-GB" dirty="0"/>
          </a:p>
        </p:txBody>
      </p:sp>
      <p:pic>
        <p:nvPicPr>
          <p:cNvPr id="17410" name="Picture 2" descr="http://system.barflyclub.com/include/image/artists/21834_dade44be-594f-4d50-a285-f7f8ec875c07.jpeg"/>
          <p:cNvPicPr>
            <a:picLocks noChangeAspect="1" noChangeArrowheads="1"/>
          </p:cNvPicPr>
          <p:nvPr/>
        </p:nvPicPr>
        <p:blipFill>
          <a:blip r:embed="rId2"/>
          <a:srcRect/>
          <a:stretch>
            <a:fillRect/>
          </a:stretch>
        </p:blipFill>
        <p:spPr bwMode="auto">
          <a:xfrm>
            <a:off x="142844" y="4026724"/>
            <a:ext cx="8786874" cy="2714644"/>
          </a:xfrm>
          <a:prstGeom prst="rect">
            <a:avLst/>
          </a:prstGeom>
          <a:noFill/>
        </p:spPr>
      </p:pic>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a:t>UNITS AND OBJECTIVES</a:t>
            </a:r>
            <a:endParaRPr lang="en-US"/>
          </a:p>
        </p:txBody>
      </p:sp>
      <p:sp>
        <p:nvSpPr>
          <p:cNvPr id="37891" name="Rectangle 3"/>
          <p:cNvSpPr>
            <a:spLocks noGrp="1" noChangeArrowheads="1"/>
          </p:cNvSpPr>
          <p:nvPr>
            <p:ph type="body" idx="1"/>
          </p:nvPr>
        </p:nvSpPr>
        <p:spPr/>
        <p:txBody>
          <a:bodyPr/>
          <a:lstStyle/>
          <a:p>
            <a:pPr>
              <a:buFont typeface="Wingdings" pitchFamily="2" charset="2"/>
              <a:buNone/>
            </a:pPr>
            <a:r>
              <a:rPr lang="en-GB"/>
              <a:t>	Units can be major (whole sections of text) or minor (a single word or short sentence), so a characters’ objectives are major or minor according to how the scene develops.</a:t>
            </a:r>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fade">
                                      <p:cBhvr>
                                        <p:cTn id="7" dur="2000"/>
                                        <p:tgtEl>
                                          <p:spTgt spid="3789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891"/>
                                        </p:tgtEl>
                                        <p:attrNameLst>
                                          <p:attrName>style.visibility</p:attrName>
                                        </p:attrNameLst>
                                      </p:cBhvr>
                                      <p:to>
                                        <p:strVal val="visible"/>
                                      </p:to>
                                    </p:set>
                                    <p:animEffect transition="in" filter="fade">
                                      <p:cBhvr>
                                        <p:cTn id="10" dur="2000"/>
                                        <p:tgtEl>
                                          <p:spTgt spid="37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p:bldP spid="3789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GB"/>
              <a:t>UNITS AND OBJECTIVES</a:t>
            </a:r>
            <a:endParaRPr lang="en-US"/>
          </a:p>
        </p:txBody>
      </p:sp>
      <p:sp>
        <p:nvSpPr>
          <p:cNvPr id="38915" name="Rectangle 3"/>
          <p:cNvSpPr>
            <a:spLocks noGrp="1" noChangeArrowheads="1"/>
          </p:cNvSpPr>
          <p:nvPr>
            <p:ph type="body" idx="1"/>
          </p:nvPr>
        </p:nvSpPr>
        <p:spPr/>
        <p:txBody>
          <a:bodyPr/>
          <a:lstStyle/>
          <a:p>
            <a:pPr>
              <a:lnSpc>
                <a:spcPct val="90000"/>
              </a:lnSpc>
              <a:buFont typeface="Wingdings" pitchFamily="2" charset="2"/>
              <a:buNone/>
            </a:pPr>
            <a:r>
              <a:rPr lang="en-GB" sz="2800"/>
              <a:t>	Stanislavski warns </a:t>
            </a:r>
            <a:r>
              <a:rPr lang="en-GB" sz="2800" i="1"/>
              <a:t>“You should not try to express the meaning of your objectives in terms of a noun. That can be used for a unit but the objective must always be a verb.” </a:t>
            </a:r>
            <a:r>
              <a:rPr lang="en-GB" sz="2800"/>
              <a:t>Take the word ‘power’, for example. Turn it into an objective: ‘I want power.’ On its own, this is too general and, therefore, unplayable. Introduce something more definitely active and the objective is better defined: ‘I want to do </a:t>
            </a:r>
            <a:r>
              <a:rPr lang="en-GB" sz="2800" i="1"/>
              <a:t>something</a:t>
            </a:r>
            <a:r>
              <a:rPr lang="en-GB" sz="2800"/>
              <a:t> to obtain power.’ The ‘</a:t>
            </a:r>
            <a:r>
              <a:rPr lang="en-GB" sz="2800" i="1"/>
              <a:t>something’ </a:t>
            </a:r>
            <a:r>
              <a:rPr lang="en-GB" sz="2800"/>
              <a:t>element of the equation helps you find your action for the unit. </a:t>
            </a:r>
            <a:endParaRPr lang="en-US" sz="2800" i="1"/>
          </a:p>
        </p:txBody>
      </p:sp>
    </p:spTree>
  </p:cSld>
  <p:clrMapOvr>
    <a:masterClrMapping/>
  </p:clrMapOvr>
  <p:transition xmlns:p14="http://schemas.microsoft.com/office/powerpoint/2010/mai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GB"/>
              <a:t>HOW TO ACTION THE TEXT</a:t>
            </a:r>
            <a:endParaRPr lang="en-US"/>
          </a:p>
        </p:txBody>
      </p:sp>
      <p:sp>
        <p:nvSpPr>
          <p:cNvPr id="40963" name="Rectangle 3"/>
          <p:cNvSpPr>
            <a:spLocks noGrp="1" noChangeArrowheads="1"/>
          </p:cNvSpPr>
          <p:nvPr>
            <p:ph type="body" idx="1"/>
          </p:nvPr>
        </p:nvSpPr>
        <p:spPr/>
        <p:txBody>
          <a:bodyPr/>
          <a:lstStyle/>
          <a:p>
            <a:pPr>
              <a:lnSpc>
                <a:spcPct val="90000"/>
              </a:lnSpc>
              <a:buFont typeface="Wingdings" pitchFamily="2" charset="2"/>
              <a:buNone/>
            </a:pPr>
            <a:r>
              <a:rPr lang="en-GB" sz="2800"/>
              <a:t>	What we say and what we think or mean don’t always correspond. Take the most straightforward sentence: ‘Would you like a coffee?’ You could say that the speaker’s objective is simply ‘I want to offer you a drink’ but, more likely, there are a whole host of deeper impulses operating underneath the surface. The objective is more likely to be along the lines of ‘I want you to be relaxed’, ‘I want to show you I care’, ‘I want you to stay the night’ and so on.</a:t>
            </a:r>
            <a:endParaRPr lang="en-US" sz="2800"/>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fontScale="90000"/>
          </a:bodyPr>
          <a:lstStyle/>
          <a:p>
            <a:r>
              <a:rPr lang="en-GB" sz="4000"/>
              <a:t>ACTIONS SPEAK LOUDER THAN WORDS</a:t>
            </a:r>
            <a:endParaRPr lang="en-US" sz="4000"/>
          </a:p>
        </p:txBody>
      </p:sp>
      <p:sp>
        <p:nvSpPr>
          <p:cNvPr id="41987" name="Rectangle 3"/>
          <p:cNvSpPr>
            <a:spLocks noGrp="1" noChangeArrowheads="1"/>
          </p:cNvSpPr>
          <p:nvPr>
            <p:ph type="body" idx="1"/>
          </p:nvPr>
        </p:nvSpPr>
        <p:spPr/>
        <p:txBody>
          <a:bodyPr/>
          <a:lstStyle/>
          <a:p>
            <a:pPr>
              <a:lnSpc>
                <a:spcPct val="90000"/>
              </a:lnSpc>
              <a:buFont typeface="Wingdings" pitchFamily="2" charset="2"/>
              <a:buNone/>
            </a:pPr>
            <a:r>
              <a:rPr lang="en-GB" sz="2800" dirty="0"/>
              <a:t>	</a:t>
            </a:r>
            <a:r>
              <a:rPr lang="en-GB" sz="2800" dirty="0" err="1"/>
              <a:t>Actioning</a:t>
            </a:r>
            <a:r>
              <a:rPr lang="en-GB" sz="2800" dirty="0"/>
              <a:t> offers an immediate way of achieving this objective. The action word is a succinct and specific transitive verb which describes what your character is actually doing to another character. ‘Would you </a:t>
            </a:r>
            <a:r>
              <a:rPr lang="en-GB" sz="2800" dirty="0" smtClean="0"/>
              <a:t>like </a:t>
            </a:r>
            <a:r>
              <a:rPr lang="en-GB" sz="2800" dirty="0"/>
              <a:t>a coffee?’ could be played in many ways, according to the context of the scene and the characters objective. Different action words might be </a:t>
            </a:r>
            <a:r>
              <a:rPr lang="en-GB" sz="2800" i="1" dirty="0"/>
              <a:t>seduce, welcome, dominate, admire, fear, manipulate…</a:t>
            </a:r>
            <a:r>
              <a:rPr lang="en-GB" sz="2800" dirty="0"/>
              <a:t>The choice is virtually limitless – but must always be determined by the character’s objective. </a:t>
            </a:r>
            <a:endParaRPr lang="en-US" sz="2800" dirty="0"/>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a:t>TRANSITIVE VERBS</a:t>
            </a:r>
            <a:endParaRPr lang="en-US"/>
          </a:p>
        </p:txBody>
      </p:sp>
      <p:sp>
        <p:nvSpPr>
          <p:cNvPr id="43011" name="Rectangle 3"/>
          <p:cNvSpPr>
            <a:spLocks noGrp="1" noChangeArrowheads="1"/>
          </p:cNvSpPr>
          <p:nvPr>
            <p:ph type="body" idx="1"/>
          </p:nvPr>
        </p:nvSpPr>
        <p:spPr/>
        <p:txBody>
          <a:bodyPr/>
          <a:lstStyle/>
          <a:p>
            <a:pPr>
              <a:buFont typeface="Wingdings" pitchFamily="2" charset="2"/>
              <a:buNone/>
            </a:pPr>
            <a:r>
              <a:rPr lang="en-GB" sz="2800"/>
              <a:t>	A transitive or active verb is a verb (‘a doing word’) that you can actively do to someone else. A useful way to identify if a verb is transitive is to place it between the words ‘I’ and ‘you’ and see if the sentence makes sense. So, in the case of </a:t>
            </a:r>
            <a:r>
              <a:rPr lang="en-GB" sz="2800" i="1"/>
              <a:t>encourage </a:t>
            </a:r>
            <a:r>
              <a:rPr lang="en-GB" sz="2800"/>
              <a:t>and </a:t>
            </a:r>
            <a:r>
              <a:rPr lang="en-GB" sz="2800" i="1"/>
              <a:t>charm, </a:t>
            </a:r>
            <a:r>
              <a:rPr lang="en-GB" sz="2800"/>
              <a:t>‘I </a:t>
            </a:r>
            <a:r>
              <a:rPr lang="en-GB" sz="2800" i="1"/>
              <a:t>encourage</a:t>
            </a:r>
            <a:r>
              <a:rPr lang="en-GB" sz="2800"/>
              <a:t> you’, ‘I </a:t>
            </a:r>
            <a:r>
              <a:rPr lang="en-GB" sz="2800" i="1"/>
              <a:t>charm</a:t>
            </a:r>
            <a:r>
              <a:rPr lang="en-GB" sz="2800"/>
              <a:t> you’, make sense and so these verbs must be transitive. They express an action between characters and can define the impulse under each sentence.</a:t>
            </a:r>
            <a:endParaRPr lang="en-US" sz="2800"/>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UNITS AND OBJECTIVES</a:t>
            </a:r>
            <a:endParaRPr lang="en-US"/>
          </a:p>
        </p:txBody>
      </p:sp>
      <p:sp>
        <p:nvSpPr>
          <p:cNvPr id="39939" name="Rectangle 3"/>
          <p:cNvSpPr>
            <a:spLocks noGrp="1" noChangeArrowheads="1"/>
          </p:cNvSpPr>
          <p:nvPr>
            <p:ph type="body" idx="1"/>
          </p:nvPr>
        </p:nvSpPr>
        <p:spPr/>
        <p:txBody>
          <a:bodyPr/>
          <a:lstStyle/>
          <a:p>
            <a:pPr marL="609600" indent="-609600">
              <a:lnSpc>
                <a:spcPct val="90000"/>
              </a:lnSpc>
              <a:buFont typeface="Wingdings" pitchFamily="2" charset="2"/>
              <a:buNone/>
            </a:pPr>
            <a:r>
              <a:rPr lang="en-GB"/>
              <a:t>THE ORDER TO REMEMBER</a:t>
            </a:r>
          </a:p>
          <a:p>
            <a:pPr marL="609600" indent="-609600">
              <a:lnSpc>
                <a:spcPct val="90000"/>
              </a:lnSpc>
              <a:buFont typeface="Wingdings" pitchFamily="2" charset="2"/>
              <a:buAutoNum type="arabicPeriod"/>
            </a:pPr>
            <a:r>
              <a:rPr lang="en-GB"/>
              <a:t>Unit the scene – Change of element i.e thought or idea.</a:t>
            </a:r>
          </a:p>
          <a:p>
            <a:pPr marL="609600" indent="-609600">
              <a:lnSpc>
                <a:spcPct val="90000"/>
              </a:lnSpc>
              <a:buFont typeface="Wingdings" pitchFamily="2" charset="2"/>
              <a:buAutoNum type="arabicPeriod"/>
            </a:pPr>
            <a:r>
              <a:rPr lang="en-GB"/>
              <a:t>Determine your objective in each unit.</a:t>
            </a:r>
          </a:p>
          <a:p>
            <a:pPr marL="609600" indent="-609600">
              <a:lnSpc>
                <a:spcPct val="90000"/>
              </a:lnSpc>
              <a:buFont typeface="Wingdings" pitchFamily="2" charset="2"/>
              <a:buAutoNum type="arabicPeriod"/>
            </a:pPr>
            <a:r>
              <a:rPr lang="en-GB"/>
              <a:t>Title each unit.</a:t>
            </a:r>
          </a:p>
          <a:p>
            <a:pPr marL="609600" indent="-609600">
              <a:lnSpc>
                <a:spcPct val="90000"/>
              </a:lnSpc>
              <a:buFont typeface="Wingdings" pitchFamily="2" charset="2"/>
              <a:buAutoNum type="arabicPeriod"/>
            </a:pPr>
            <a:r>
              <a:rPr lang="en-GB"/>
              <a:t>Determine your actioning for each line, working from your objective in that unit.</a:t>
            </a:r>
          </a:p>
          <a:p>
            <a:pPr marL="609600" indent="-609600">
              <a:lnSpc>
                <a:spcPct val="90000"/>
              </a:lnSpc>
              <a:buFont typeface="Wingdings" pitchFamily="2" charset="2"/>
              <a:buAutoNum type="arabicPeriod"/>
            </a:pPr>
            <a:r>
              <a:rPr lang="en-GB"/>
              <a:t>Determine your objective for the entire scene.</a:t>
            </a:r>
            <a:endParaRPr lang="en-US"/>
          </a:p>
        </p:txBody>
      </p:sp>
    </p:spTree>
  </p:cSld>
  <p:clrMapOvr>
    <a:masterClrMapping/>
  </p:clrMapOvr>
  <p:transition xmlns:p14="http://schemas.microsoft.com/office/powerpoint/2010/mai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6000" dirty="0" smtClean="0"/>
              <a:t>WHOLE CLASS UNIT</a:t>
            </a:r>
            <a:endParaRPr lang="en-GB" sz="6000" dirty="0"/>
          </a:p>
        </p:txBody>
      </p:sp>
      <p:sp>
        <p:nvSpPr>
          <p:cNvPr id="3" name="Content Placeholder 2"/>
          <p:cNvSpPr>
            <a:spLocks noGrp="1"/>
          </p:cNvSpPr>
          <p:nvPr>
            <p:ph idx="1"/>
          </p:nvPr>
        </p:nvSpPr>
        <p:spPr/>
        <p:txBody>
          <a:bodyPr/>
          <a:lstStyle/>
          <a:p>
            <a:r>
              <a:rPr lang="en-GB" dirty="0" smtClean="0"/>
              <a:t>Sit in a circle.</a:t>
            </a:r>
          </a:p>
          <a:p>
            <a:r>
              <a:rPr lang="en-GB" dirty="0" smtClean="0"/>
              <a:t>As a whole class let’s unit a script together.</a:t>
            </a:r>
          </a:p>
          <a:p>
            <a:r>
              <a:rPr lang="en-GB" dirty="0" smtClean="0"/>
              <a:t>All students must get involved.</a:t>
            </a:r>
          </a:p>
          <a:p>
            <a:r>
              <a:rPr lang="en-GB" dirty="0" smtClean="0"/>
              <a:t>If in doubt ask as you will have to do it on your own soon! </a:t>
            </a:r>
            <a:endParaRPr lang="en-GB" dirty="0"/>
          </a:p>
        </p:txBody>
      </p:sp>
      <p:pic>
        <p:nvPicPr>
          <p:cNvPr id="41986" name="Picture 2" descr="http://bigsmallpeople.files.wordpress.com/2007/02/drawingclass2.jpg"/>
          <p:cNvPicPr>
            <a:picLocks noChangeAspect="1" noChangeArrowheads="1"/>
          </p:cNvPicPr>
          <p:nvPr/>
        </p:nvPicPr>
        <p:blipFill>
          <a:blip r:embed="rId3"/>
          <a:srcRect/>
          <a:stretch>
            <a:fillRect/>
          </a:stretch>
        </p:blipFill>
        <p:spPr bwMode="auto">
          <a:xfrm>
            <a:off x="571472" y="4000504"/>
            <a:ext cx="8072494" cy="2630493"/>
          </a:xfrm>
          <a:prstGeom prst="rect">
            <a:avLst/>
          </a:prstGeom>
          <a:noFill/>
        </p:spPr>
      </p:pic>
    </p:spTree>
  </p:cSld>
  <p:clrMapOvr>
    <a:masterClrMapping/>
  </p:clrMapOvr>
  <p:transition xmlns:p14="http://schemas.microsoft.com/office/powerpoint/2010/mai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7200" dirty="0" smtClean="0"/>
              <a:t>SCRIPTS</a:t>
            </a:r>
            <a:endParaRPr lang="en-GB" sz="7200" dirty="0"/>
          </a:p>
        </p:txBody>
      </p:sp>
      <p:sp>
        <p:nvSpPr>
          <p:cNvPr id="3" name="Content Placeholder 2"/>
          <p:cNvSpPr>
            <a:spLocks noGrp="1"/>
          </p:cNvSpPr>
          <p:nvPr>
            <p:ph idx="1"/>
          </p:nvPr>
        </p:nvSpPr>
        <p:spPr/>
        <p:txBody>
          <a:bodyPr/>
          <a:lstStyle/>
          <a:p>
            <a:r>
              <a:rPr lang="en-GB" dirty="0" smtClean="0"/>
              <a:t>Students will be put into groups.</a:t>
            </a:r>
          </a:p>
          <a:p>
            <a:r>
              <a:rPr lang="en-GB" dirty="0" smtClean="0"/>
              <a:t>Students will be given their scenes.</a:t>
            </a:r>
          </a:p>
          <a:p>
            <a:r>
              <a:rPr lang="en-GB" dirty="0" smtClean="0"/>
              <a:t>As a group read through your script.</a:t>
            </a:r>
          </a:p>
          <a:p>
            <a:r>
              <a:rPr lang="en-GB" dirty="0" smtClean="0"/>
              <a:t>Unit your script as a group so that you all have the same sections.</a:t>
            </a:r>
            <a:endParaRPr lang="en-GB" dirty="0"/>
          </a:p>
        </p:txBody>
      </p:sp>
    </p:spTree>
  </p:cSld>
  <p:clrMapOvr>
    <a:masterClrMapping/>
  </p:clrMapOvr>
  <p:transition xmlns:p14="http://schemas.microsoft.com/office/powerpoint/2010/mai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7704" y="1457260"/>
            <a:ext cx="7236296" cy="5572140"/>
          </a:xfrm>
        </p:spPr>
        <p:txBody>
          <a:bodyPr>
            <a:normAutofit lnSpcReduction="10000"/>
          </a:bodyPr>
          <a:lstStyle/>
          <a:p>
            <a:pPr>
              <a:buNone/>
            </a:pPr>
            <a:r>
              <a:rPr lang="en-GB" sz="3200" dirty="0" smtClean="0"/>
              <a:t>LEVEL 4</a:t>
            </a:r>
          </a:p>
          <a:p>
            <a:pPr>
              <a:buNone/>
            </a:pPr>
            <a:r>
              <a:rPr lang="en-GB" sz="3200" dirty="0" smtClean="0"/>
              <a:t>	I will know what uniting and actions are in relation to Drama.</a:t>
            </a:r>
          </a:p>
          <a:p>
            <a:pPr>
              <a:buNone/>
            </a:pPr>
            <a:r>
              <a:rPr lang="en-GB" sz="3200" dirty="0" smtClean="0"/>
              <a:t>LEVEL 5</a:t>
            </a:r>
          </a:p>
          <a:p>
            <a:pPr>
              <a:buNone/>
            </a:pPr>
            <a:r>
              <a:rPr lang="en-GB" sz="3200" dirty="0" smtClean="0"/>
              <a:t>	I will understand how to use uniting and actions  in relation to Drama.</a:t>
            </a:r>
          </a:p>
          <a:p>
            <a:pPr>
              <a:buNone/>
            </a:pPr>
            <a:r>
              <a:rPr lang="en-GB" sz="3200" dirty="0" smtClean="0"/>
              <a:t>LEVEL 6</a:t>
            </a:r>
          </a:p>
          <a:p>
            <a:pPr>
              <a:buNone/>
            </a:pPr>
            <a:r>
              <a:rPr lang="en-GB" sz="3200" dirty="0" smtClean="0"/>
              <a:t>	I will be able to implement uniting and actions in my scene effectively, in relation to Drama.</a:t>
            </a:r>
          </a:p>
          <a:p>
            <a:endParaRPr lang="en-GB" sz="3200" dirty="0"/>
          </a:p>
        </p:txBody>
      </p:sp>
      <p:pic>
        <p:nvPicPr>
          <p:cNvPr id="5" name="Picture 1" descr="D:\MYSCHOOL\SCHL001.WMF"/>
          <p:cNvPicPr>
            <a:picLocks noChangeAspect="1" noChangeArrowheads="1"/>
          </p:cNvPicPr>
          <p:nvPr/>
        </p:nvPicPr>
        <p:blipFill>
          <a:blip r:embed="rId3"/>
          <a:srcRect/>
          <a:stretch>
            <a:fillRect/>
          </a:stretch>
        </p:blipFill>
        <p:spPr bwMode="auto">
          <a:xfrm>
            <a:off x="0" y="0"/>
            <a:ext cx="1928794" cy="6858000"/>
          </a:xfrm>
          <a:prstGeom prst="rect">
            <a:avLst/>
          </a:prstGeom>
          <a:noFill/>
        </p:spPr>
      </p:pic>
      <p:sp>
        <p:nvSpPr>
          <p:cNvPr id="2" name="Title 1"/>
          <p:cNvSpPr>
            <a:spLocks noGrp="1"/>
          </p:cNvSpPr>
          <p:nvPr>
            <p:ph type="title"/>
          </p:nvPr>
        </p:nvSpPr>
        <p:spPr/>
        <p:txBody>
          <a:bodyPr>
            <a:normAutofit fontScale="90000"/>
          </a:bodyPr>
          <a:lstStyle/>
          <a:p>
            <a:r>
              <a:rPr lang="en-GB" dirty="0" smtClean="0"/>
              <a:t>What did you achieve today?</a:t>
            </a:r>
            <a:br>
              <a:rPr lang="en-GB" dirty="0" smtClean="0"/>
            </a:br>
            <a:r>
              <a:rPr lang="en-GB" dirty="0" smtClean="0"/>
              <a:t>LESSON </a:t>
            </a:r>
            <a:r>
              <a:rPr lang="en-GB" dirty="0" smtClean="0"/>
              <a:t>OUTCOME</a:t>
            </a:r>
            <a:endParaRPr lang="en-GB" dirty="0"/>
          </a:p>
        </p:txBody>
      </p:sp>
    </p:spTree>
    <p:extLst>
      <p:ext uri="{BB962C8B-B14F-4D97-AF65-F5344CB8AC3E}">
        <p14:creationId xmlns:p14="http://schemas.microsoft.com/office/powerpoint/2010/main" val="262130527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7200" dirty="0" smtClean="0"/>
              <a:t>REFLECTIVE LOG</a:t>
            </a:r>
            <a:endParaRPr lang="en-GB" sz="7200" dirty="0"/>
          </a:p>
        </p:txBody>
      </p:sp>
      <p:sp>
        <p:nvSpPr>
          <p:cNvPr id="3" name="Content Placeholder 2"/>
          <p:cNvSpPr>
            <a:spLocks noGrp="1"/>
          </p:cNvSpPr>
          <p:nvPr>
            <p:ph idx="1"/>
          </p:nvPr>
        </p:nvSpPr>
        <p:spPr>
          <a:xfrm>
            <a:off x="457200" y="1500174"/>
            <a:ext cx="8229600" cy="4809186"/>
          </a:xfrm>
        </p:spPr>
        <p:txBody>
          <a:bodyPr/>
          <a:lstStyle/>
          <a:p>
            <a:r>
              <a:rPr lang="en-GB" dirty="0" smtClean="0"/>
              <a:t>It is important to reflect on every lesson and begin thinking about setting targets for yourselves. For assessment it is important to keep a log book of activities, so you must write a reflective log for each lesson.</a:t>
            </a:r>
            <a:endParaRPr lang="en-GB" dirty="0"/>
          </a:p>
        </p:txBody>
      </p:sp>
      <p:pic>
        <p:nvPicPr>
          <p:cNvPr id="37890" name="Picture 2" descr="http://www.sdcoe.k12.ca.us/score/actbank/refect.GIF"/>
          <p:cNvPicPr>
            <a:picLocks noChangeAspect="1" noChangeArrowheads="1"/>
          </p:cNvPicPr>
          <p:nvPr/>
        </p:nvPicPr>
        <p:blipFill>
          <a:blip r:embed="rId2"/>
          <a:srcRect/>
          <a:stretch>
            <a:fillRect/>
          </a:stretch>
        </p:blipFill>
        <p:spPr bwMode="auto">
          <a:xfrm>
            <a:off x="214282" y="3786190"/>
            <a:ext cx="8501122" cy="2876550"/>
          </a:xfrm>
          <a:prstGeom prst="rect">
            <a:avLst/>
          </a:prstGeom>
          <a:noFill/>
        </p:spPr>
      </p:pic>
    </p:spTree>
  </p:cSld>
  <p:clrMapOvr>
    <a:masterClrMapping/>
  </p:clrMapOvr>
  <p:transition xmlns:p14="http://schemas.microsoft.com/office/powerpoint/2010/mai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GB" sz="6600" dirty="0" smtClean="0"/>
              <a:t>LESSON OBJECTIVES</a:t>
            </a:r>
            <a:endParaRPr lang="en-GB" sz="6600" dirty="0"/>
          </a:p>
        </p:txBody>
      </p:sp>
      <p:sp>
        <p:nvSpPr>
          <p:cNvPr id="3" name="Content Placeholder 2"/>
          <p:cNvSpPr>
            <a:spLocks noGrp="1"/>
          </p:cNvSpPr>
          <p:nvPr>
            <p:ph idx="1"/>
          </p:nvPr>
        </p:nvSpPr>
        <p:spPr>
          <a:xfrm>
            <a:off x="0" y="1357298"/>
            <a:ext cx="7000892" cy="5500702"/>
          </a:xfrm>
        </p:spPr>
        <p:txBody>
          <a:bodyPr>
            <a:normAutofit/>
          </a:bodyPr>
          <a:lstStyle/>
          <a:p>
            <a:r>
              <a:rPr lang="en-GB" sz="4800" dirty="0" smtClean="0"/>
              <a:t>1.To understand and be able to use the concepts of uniting and actions within a scene.</a:t>
            </a:r>
          </a:p>
          <a:p>
            <a:r>
              <a:rPr lang="en-GB" sz="4800" dirty="0" smtClean="0"/>
              <a:t>2.To unit and action your given script.</a:t>
            </a:r>
          </a:p>
          <a:p>
            <a:pPr>
              <a:buNone/>
            </a:pPr>
            <a:endParaRPr lang="en-GB" sz="4800" dirty="0"/>
          </a:p>
        </p:txBody>
      </p:sp>
      <p:pic>
        <p:nvPicPr>
          <p:cNvPr id="2050" name="Picture 2" descr="D:\FANTASY\FAN818.WMF"/>
          <p:cNvPicPr>
            <a:picLocks noChangeAspect="1" noChangeArrowheads="1"/>
          </p:cNvPicPr>
          <p:nvPr/>
        </p:nvPicPr>
        <p:blipFill>
          <a:blip r:embed="rId2"/>
          <a:srcRect/>
          <a:stretch>
            <a:fillRect/>
          </a:stretch>
        </p:blipFill>
        <p:spPr bwMode="auto">
          <a:xfrm>
            <a:off x="6929454" y="142852"/>
            <a:ext cx="2214546" cy="6715148"/>
          </a:xfrm>
          <a:prstGeom prst="rect">
            <a:avLst/>
          </a:prstGeom>
          <a:noFill/>
        </p:spPr>
      </p:pic>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OUTCOME</a:t>
            </a:r>
            <a:endParaRPr lang="en-GB" dirty="0"/>
          </a:p>
        </p:txBody>
      </p:sp>
      <p:sp>
        <p:nvSpPr>
          <p:cNvPr id="3" name="Content Placeholder 2"/>
          <p:cNvSpPr>
            <a:spLocks noGrp="1"/>
          </p:cNvSpPr>
          <p:nvPr>
            <p:ph idx="1"/>
          </p:nvPr>
        </p:nvSpPr>
        <p:spPr>
          <a:xfrm>
            <a:off x="1907704" y="1124744"/>
            <a:ext cx="6786578" cy="5572140"/>
          </a:xfrm>
        </p:spPr>
        <p:txBody>
          <a:bodyPr>
            <a:normAutofit lnSpcReduction="10000"/>
          </a:bodyPr>
          <a:lstStyle/>
          <a:p>
            <a:pPr>
              <a:buNone/>
            </a:pPr>
            <a:r>
              <a:rPr lang="en-GB" sz="3200" dirty="0" smtClean="0"/>
              <a:t>LEVEL 4</a:t>
            </a:r>
          </a:p>
          <a:p>
            <a:pPr>
              <a:buNone/>
            </a:pPr>
            <a:r>
              <a:rPr lang="en-GB" sz="3200" dirty="0" smtClean="0"/>
              <a:t>	I will know what uniting and actions are in relation to Drama.</a:t>
            </a:r>
          </a:p>
          <a:p>
            <a:pPr>
              <a:buNone/>
            </a:pPr>
            <a:r>
              <a:rPr lang="en-GB" sz="3200" dirty="0" smtClean="0"/>
              <a:t>LEVEL 5</a:t>
            </a:r>
          </a:p>
          <a:p>
            <a:pPr>
              <a:buNone/>
            </a:pPr>
            <a:r>
              <a:rPr lang="en-GB" sz="3200" dirty="0" smtClean="0"/>
              <a:t>	I will understand how to use uniting and actions  in relation to Drama.</a:t>
            </a:r>
          </a:p>
          <a:p>
            <a:pPr>
              <a:buNone/>
            </a:pPr>
            <a:r>
              <a:rPr lang="en-GB" sz="3200" dirty="0" smtClean="0"/>
              <a:t>LEVEL 6</a:t>
            </a:r>
          </a:p>
          <a:p>
            <a:pPr>
              <a:buNone/>
            </a:pPr>
            <a:r>
              <a:rPr lang="en-GB" sz="3200" dirty="0" smtClean="0"/>
              <a:t>	I will be able to implement uniting and actions in my scene effectively, in relation to Drama.</a:t>
            </a:r>
          </a:p>
          <a:p>
            <a:endParaRPr lang="en-GB" sz="3200" dirty="0"/>
          </a:p>
        </p:txBody>
      </p:sp>
      <p:pic>
        <p:nvPicPr>
          <p:cNvPr id="5" name="Picture 1" descr="D:\MYSCHOOL\SCHL001.WMF"/>
          <p:cNvPicPr>
            <a:picLocks noChangeAspect="1" noChangeArrowheads="1"/>
          </p:cNvPicPr>
          <p:nvPr/>
        </p:nvPicPr>
        <p:blipFill>
          <a:blip r:embed="rId3"/>
          <a:srcRect/>
          <a:stretch>
            <a:fillRect/>
          </a:stretch>
        </p:blipFill>
        <p:spPr bwMode="auto">
          <a:xfrm>
            <a:off x="0" y="0"/>
            <a:ext cx="1928794" cy="6858000"/>
          </a:xfrm>
          <a:prstGeom prst="rect">
            <a:avLst/>
          </a:prstGeom>
          <a:noFill/>
        </p:spPr>
      </p:pic>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8800" dirty="0" smtClean="0"/>
              <a:t>STARTER</a:t>
            </a:r>
            <a:endParaRPr lang="en-GB" sz="8800" dirty="0"/>
          </a:p>
        </p:txBody>
      </p:sp>
      <p:sp>
        <p:nvSpPr>
          <p:cNvPr id="3" name="Content Placeholder 2"/>
          <p:cNvSpPr>
            <a:spLocks noGrp="1"/>
          </p:cNvSpPr>
          <p:nvPr>
            <p:ph idx="1"/>
          </p:nvPr>
        </p:nvSpPr>
        <p:spPr/>
        <p:txBody>
          <a:bodyPr/>
          <a:lstStyle/>
          <a:p>
            <a:pPr>
              <a:buNone/>
            </a:pPr>
            <a:r>
              <a:rPr lang="en-GB" dirty="0" smtClean="0"/>
              <a:t>	A quick introduction to the focus for the unit for duologues and scenes; and for this session. This session is going to be looking at uniting and actions in relation to Drama.</a:t>
            </a:r>
            <a:endParaRPr lang="en-GB" dirty="0"/>
          </a:p>
        </p:txBody>
      </p:sp>
      <p:pic>
        <p:nvPicPr>
          <p:cNvPr id="23554" name="Picture 2" descr="http://www.whitelionbourton.co.uk/gallery/smokedsalmonstarter.jpg"/>
          <p:cNvPicPr>
            <a:picLocks noChangeAspect="1" noChangeArrowheads="1"/>
          </p:cNvPicPr>
          <p:nvPr/>
        </p:nvPicPr>
        <p:blipFill>
          <a:blip r:embed="rId2"/>
          <a:srcRect/>
          <a:stretch>
            <a:fillRect/>
          </a:stretch>
        </p:blipFill>
        <p:spPr bwMode="auto">
          <a:xfrm>
            <a:off x="785786" y="3786190"/>
            <a:ext cx="7643866" cy="2786082"/>
          </a:xfrm>
          <a:prstGeom prst="rect">
            <a:avLst/>
          </a:prstGeom>
          <a:noFill/>
        </p:spPr>
      </p:pic>
    </p:spTree>
  </p:cSld>
  <p:clrMapOvr>
    <a:masterClrMapping/>
  </p:clrMapOvr>
  <p:transition xmlns:p14="http://schemas.microsoft.com/office/powerpoint/2010/mai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6600" dirty="0" smtClean="0"/>
              <a:t>OBSERVATIONS</a:t>
            </a:r>
            <a:endParaRPr lang="en-GB" sz="6600" dirty="0"/>
          </a:p>
        </p:txBody>
      </p:sp>
      <p:sp>
        <p:nvSpPr>
          <p:cNvPr id="3" name="Content Placeholder 2"/>
          <p:cNvSpPr>
            <a:spLocks noGrp="1"/>
          </p:cNvSpPr>
          <p:nvPr>
            <p:ph idx="1"/>
          </p:nvPr>
        </p:nvSpPr>
        <p:spPr>
          <a:xfrm>
            <a:off x="457200" y="1600200"/>
            <a:ext cx="5329246" cy="5043510"/>
          </a:xfrm>
        </p:spPr>
        <p:txBody>
          <a:bodyPr/>
          <a:lstStyle/>
          <a:p>
            <a:r>
              <a:rPr lang="en-GB" dirty="0" smtClean="0"/>
              <a:t>Students will be chosen to look at an object.</a:t>
            </a:r>
          </a:p>
          <a:p>
            <a:r>
              <a:rPr lang="en-GB" dirty="0" smtClean="0"/>
              <a:t>Students have 30 seconds to look at the object.</a:t>
            </a:r>
          </a:p>
          <a:p>
            <a:r>
              <a:rPr lang="en-GB" dirty="0" smtClean="0"/>
              <a:t>Students must then describe the object to the best of their ability.</a:t>
            </a:r>
          </a:p>
          <a:p>
            <a:r>
              <a:rPr lang="en-GB" dirty="0" smtClean="0"/>
              <a:t>Students must give as many details as possible</a:t>
            </a:r>
            <a:endParaRPr lang="en-GB" dirty="0"/>
          </a:p>
        </p:txBody>
      </p:sp>
      <p:pic>
        <p:nvPicPr>
          <p:cNvPr id="32770" name="Picture 2" descr="http://westfossil.co.uk/map_direct/magnifying_glass.gif"/>
          <p:cNvPicPr>
            <a:picLocks noChangeAspect="1" noChangeArrowheads="1"/>
          </p:cNvPicPr>
          <p:nvPr/>
        </p:nvPicPr>
        <p:blipFill>
          <a:blip r:embed="rId2"/>
          <a:srcRect/>
          <a:stretch>
            <a:fillRect/>
          </a:stretch>
        </p:blipFill>
        <p:spPr bwMode="auto">
          <a:xfrm>
            <a:off x="5929322" y="1500174"/>
            <a:ext cx="2790825" cy="5072098"/>
          </a:xfrm>
          <a:prstGeom prst="rect">
            <a:avLst/>
          </a:prstGeom>
          <a:noFill/>
        </p:spPr>
      </p:pic>
    </p:spTree>
  </p:cSld>
  <p:clrMapOvr>
    <a:masterClrMapping/>
  </p:clrMapOvr>
  <p:transition xmlns:p14="http://schemas.microsoft.com/office/powerpoint/2010/main">
    <p:wipe dir="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GB"/>
              <a:t>UNITS AND OBJECTIVES</a:t>
            </a:r>
            <a:endParaRPr lang="en-US"/>
          </a:p>
        </p:txBody>
      </p:sp>
      <p:sp>
        <p:nvSpPr>
          <p:cNvPr id="36867" name="Rectangle 3"/>
          <p:cNvSpPr>
            <a:spLocks noGrp="1" noChangeArrowheads="1"/>
          </p:cNvSpPr>
          <p:nvPr>
            <p:ph type="body" idx="1"/>
          </p:nvPr>
        </p:nvSpPr>
        <p:spPr>
          <a:xfrm>
            <a:off x="457200" y="2643182"/>
            <a:ext cx="8229600" cy="3666178"/>
          </a:xfrm>
        </p:spPr>
        <p:txBody>
          <a:bodyPr/>
          <a:lstStyle/>
          <a:p>
            <a:pPr>
              <a:buFont typeface="Wingdings" pitchFamily="2" charset="2"/>
              <a:buNone/>
            </a:pPr>
            <a:endParaRPr lang="en-GB" sz="6000" dirty="0"/>
          </a:p>
          <a:p>
            <a:pPr>
              <a:buFont typeface="Wingdings" pitchFamily="2" charset="2"/>
              <a:buNone/>
            </a:pPr>
            <a:r>
              <a:rPr lang="en-GB" sz="6000" dirty="0"/>
              <a:t>	STANISLAVSKI’S CHICKEN THEORY</a:t>
            </a:r>
          </a:p>
          <a:p>
            <a:pPr>
              <a:buFont typeface="Wingdings" pitchFamily="2" charset="2"/>
              <a:buNone/>
            </a:pPr>
            <a:endParaRPr lang="en-US" sz="6000" dirty="0"/>
          </a:p>
        </p:txBody>
      </p:sp>
      <p:pic>
        <p:nvPicPr>
          <p:cNvPr id="1026" name="Picture 2" descr="Loading Stanislavski Picture">
            <a:hlinkClick r:id="rId2"/>
          </p:cNvPr>
          <p:cNvPicPr>
            <a:picLocks noChangeAspect="1" noChangeArrowheads="1"/>
          </p:cNvPicPr>
          <p:nvPr/>
        </p:nvPicPr>
        <p:blipFill>
          <a:blip r:embed="rId3"/>
          <a:srcRect/>
          <a:stretch>
            <a:fillRect/>
          </a:stretch>
        </p:blipFill>
        <p:spPr bwMode="auto">
          <a:xfrm>
            <a:off x="2500298" y="1428736"/>
            <a:ext cx="3643338" cy="2152650"/>
          </a:xfrm>
          <a:prstGeom prst="rect">
            <a:avLst/>
          </a:prstGeom>
          <a:noFill/>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fade">
                                      <p:cBhvr>
                                        <p:cTn id="7" dur="2000"/>
                                        <p:tgtEl>
                                          <p:spTgt spid="3686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867"/>
                                        </p:tgtEl>
                                        <p:attrNameLst>
                                          <p:attrName>style.visibility</p:attrName>
                                        </p:attrNameLst>
                                      </p:cBhvr>
                                      <p:to>
                                        <p:strVal val="visible"/>
                                      </p:to>
                                    </p:set>
                                    <p:animEffect transition="in" filter="fade">
                                      <p:cBhvr>
                                        <p:cTn id="10" dur="2000"/>
                                        <p:tgtEl>
                                          <p:spTgt spid="36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P spid="3686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BREAKFAST, LUNCH AND DINNER</a:t>
            </a:r>
            <a:endParaRPr lang="en-GB" dirty="0"/>
          </a:p>
        </p:txBody>
      </p:sp>
      <p:sp>
        <p:nvSpPr>
          <p:cNvPr id="3" name="Content Placeholder 2"/>
          <p:cNvSpPr>
            <a:spLocks noGrp="1"/>
          </p:cNvSpPr>
          <p:nvPr>
            <p:ph idx="1"/>
          </p:nvPr>
        </p:nvSpPr>
        <p:spPr>
          <a:xfrm>
            <a:off x="0" y="1214422"/>
            <a:ext cx="9144000" cy="5643578"/>
          </a:xfrm>
        </p:spPr>
        <p:txBody>
          <a:bodyPr>
            <a:normAutofit fontScale="92500" lnSpcReduction="10000"/>
          </a:bodyPr>
          <a:lstStyle/>
          <a:p>
            <a:r>
              <a:rPr lang="en-GB" dirty="0" smtClean="0"/>
              <a:t>One pair of students will improvise a conversation about what they had for breakfast.</a:t>
            </a:r>
          </a:p>
          <a:p>
            <a:endParaRPr lang="en-GB" dirty="0" smtClean="0"/>
          </a:p>
          <a:p>
            <a:r>
              <a:rPr lang="en-GB" dirty="0" smtClean="0"/>
              <a:t>One pair of students will improvise a conversation about what they had for lunch.</a:t>
            </a:r>
          </a:p>
          <a:p>
            <a:endParaRPr lang="en-GB" dirty="0" smtClean="0"/>
          </a:p>
          <a:p>
            <a:r>
              <a:rPr lang="en-GB" dirty="0" smtClean="0"/>
              <a:t>One pair of students will improvise a conversation about what they had for dinner.</a:t>
            </a:r>
          </a:p>
          <a:p>
            <a:endParaRPr lang="en-GB" dirty="0" smtClean="0"/>
          </a:p>
          <a:p>
            <a:r>
              <a:rPr lang="en-GB" dirty="0" smtClean="0"/>
              <a:t>Play all three scenes at the same time, then break up the conversations and play one at a time. </a:t>
            </a:r>
          </a:p>
          <a:p>
            <a:r>
              <a:rPr lang="en-GB" dirty="0" smtClean="0"/>
              <a:t>We have exactly the same conversations taking place, but because we have split them up we can understand more and enjoy it.</a:t>
            </a:r>
          </a:p>
          <a:p>
            <a:endParaRPr lang="en-GB" dirty="0"/>
          </a:p>
        </p:txBody>
      </p:sp>
    </p:spTree>
  </p:cSld>
  <p:clrMapOvr>
    <a:masterClrMapping/>
  </p:clrMapOvr>
  <p:transition xmlns:p14="http://schemas.microsoft.com/office/powerpoint/2010/main">
    <p:wipe dir="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a:t>UNITS AND OBJECTIVES</a:t>
            </a:r>
            <a:endParaRPr lang="en-US"/>
          </a:p>
        </p:txBody>
      </p:sp>
      <p:sp>
        <p:nvSpPr>
          <p:cNvPr id="34819" name="Rectangle 3"/>
          <p:cNvSpPr>
            <a:spLocks noGrp="1" noChangeArrowheads="1"/>
          </p:cNvSpPr>
          <p:nvPr>
            <p:ph type="body" idx="1"/>
          </p:nvPr>
        </p:nvSpPr>
        <p:spPr/>
        <p:txBody>
          <a:bodyPr/>
          <a:lstStyle/>
          <a:p>
            <a:pPr>
              <a:buFont typeface="Wingdings" pitchFamily="2" charset="2"/>
              <a:buNone/>
            </a:pPr>
            <a:r>
              <a:rPr lang="en-GB"/>
              <a:t>	Finding an action for a particular moment or line of text is dependant upon understanding the Stanislavskian concept of units and objectives (sometimes called episodes and tasks). In each unit of the text, you must decide on your objective (what your character wants) before defining the action (how your your character sets out to get it).</a:t>
            </a:r>
            <a:endParaRPr lang="en-US"/>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fade">
                                      <p:cBhvr>
                                        <p:cTn id="7" dur="2000"/>
                                        <p:tgtEl>
                                          <p:spTgt spid="348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19">
                                            <p:txEl>
                                              <p:pRg st="0" end="0"/>
                                            </p:txEl>
                                          </p:spTgt>
                                        </p:tgtEl>
                                        <p:attrNameLst>
                                          <p:attrName>style.visibility</p:attrName>
                                        </p:attrNameLst>
                                      </p:cBhvr>
                                      <p:to>
                                        <p:strVal val="visible"/>
                                      </p:to>
                                    </p:set>
                                    <p:animEffect transition="in" filter="fade">
                                      <p:cBhvr>
                                        <p:cTn id="12" dur="2000"/>
                                        <p:tgtEl>
                                          <p:spTgt spid="348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19"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r>
              <a:rPr lang="en-GB" sz="4000"/>
              <a:t>UNITS AND OBJECTIVES</a:t>
            </a:r>
            <a:br>
              <a:rPr lang="en-GB" sz="4000"/>
            </a:br>
            <a:r>
              <a:rPr lang="en-GB" sz="4000"/>
              <a:t>HOW TO BEGIN</a:t>
            </a:r>
            <a:endParaRPr lang="en-US" sz="4000"/>
          </a:p>
        </p:txBody>
      </p:sp>
      <p:sp>
        <p:nvSpPr>
          <p:cNvPr id="35843" name="Rectangle 3"/>
          <p:cNvSpPr>
            <a:spLocks noGrp="1" noChangeArrowheads="1"/>
          </p:cNvSpPr>
          <p:nvPr>
            <p:ph type="body" idx="1"/>
          </p:nvPr>
        </p:nvSpPr>
        <p:spPr/>
        <p:txBody>
          <a:bodyPr/>
          <a:lstStyle/>
          <a:p>
            <a:pPr>
              <a:buFont typeface="Wingdings" pitchFamily="2" charset="2"/>
              <a:buNone/>
            </a:pPr>
            <a:r>
              <a:rPr lang="en-GB"/>
              <a:t>	Begin by breaking the scene up into units, each containing a single defined objective. The scene is broken into different sections or ‘units’ in order to be investigated. Each unit has its own title, which describes what that unit is about, and each character has his or her own objective at the heart of that unit.</a:t>
            </a:r>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fade">
                                      <p:cBhvr>
                                        <p:cTn id="7" dur="2000"/>
                                        <p:tgtEl>
                                          <p:spTgt spid="358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843"/>
                                        </p:tgtEl>
                                        <p:attrNameLst>
                                          <p:attrName>style.visibility</p:attrName>
                                        </p:attrNameLst>
                                      </p:cBhvr>
                                      <p:to>
                                        <p:strVal val="visible"/>
                                      </p:to>
                                    </p:set>
                                    <p:animEffect transition="in" filter="fade">
                                      <p:cBhvr>
                                        <p:cTn id="10" dur="2000"/>
                                        <p:tgtEl>
                                          <p:spTgt spid="35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4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3786</TotalTime>
  <Words>421</Words>
  <Application>Microsoft Macintosh PowerPoint</Application>
  <PresentationFormat>On-screen Show (4:3)</PresentationFormat>
  <Paragraphs>79</Paragraphs>
  <Slides>19</Slides>
  <Notes>4</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Apex</vt:lpstr>
      <vt:lpstr>Duologues &amp;  sCENES</vt:lpstr>
      <vt:lpstr>LESSON OBJECTIVES</vt:lpstr>
      <vt:lpstr>LESSON OUTCOME</vt:lpstr>
      <vt:lpstr>STARTER</vt:lpstr>
      <vt:lpstr>OBSERVATIONS</vt:lpstr>
      <vt:lpstr>UNITS AND OBJECTIVES</vt:lpstr>
      <vt:lpstr>BREAKFAST, LUNCH AND DINNER</vt:lpstr>
      <vt:lpstr>UNITS AND OBJECTIVES</vt:lpstr>
      <vt:lpstr>UNITS AND OBJECTIVES HOW TO BEGIN</vt:lpstr>
      <vt:lpstr>UNITS AND OBJECTIVES</vt:lpstr>
      <vt:lpstr>UNITS AND OBJECTIVES</vt:lpstr>
      <vt:lpstr>HOW TO ACTION THE TEXT</vt:lpstr>
      <vt:lpstr>ACTIONS SPEAK LOUDER THAN WORDS</vt:lpstr>
      <vt:lpstr>TRANSITIVE VERBS</vt:lpstr>
      <vt:lpstr>UNITS AND OBJECTIVES</vt:lpstr>
      <vt:lpstr>WHOLE CLASS UNIT</vt:lpstr>
      <vt:lpstr>SCRIPTS</vt:lpstr>
      <vt:lpstr>What did you achieve today? LESSON OUTCOME</vt:lpstr>
      <vt:lpstr>REFLECTIVE LOG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chronicles of narnia</dc:title>
  <dc:creator>PFERGUSON217</dc:creator>
  <cp:lastModifiedBy>Beth Harding</cp:lastModifiedBy>
  <cp:revision>27</cp:revision>
  <dcterms:created xsi:type="dcterms:W3CDTF">2010-09-12T09:25:41Z</dcterms:created>
  <dcterms:modified xsi:type="dcterms:W3CDTF">2017-08-19T21:10:54Z</dcterms:modified>
</cp:coreProperties>
</file>