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0"/>
  </p:notesMasterIdLst>
  <p:sldIdLst>
    <p:sldId id="275" r:id="rId2"/>
    <p:sldId id="257" r:id="rId3"/>
    <p:sldId id="259" r:id="rId4"/>
    <p:sldId id="260" r:id="rId5"/>
    <p:sldId id="262" r:id="rId6"/>
    <p:sldId id="258" r:id="rId7"/>
    <p:sldId id="264" r:id="rId8"/>
    <p:sldId id="263" r:id="rId9"/>
    <p:sldId id="261" r:id="rId10"/>
    <p:sldId id="267" r:id="rId11"/>
    <p:sldId id="265" r:id="rId12"/>
    <p:sldId id="268" r:id="rId13"/>
    <p:sldId id="269" r:id="rId14"/>
    <p:sldId id="274" r:id="rId15"/>
    <p:sldId id="270" r:id="rId16"/>
    <p:sldId id="272" r:id="rId17"/>
    <p:sldId id="277" r:id="rId18"/>
    <p:sldId id="276"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8" autoAdjust="0"/>
    <p:restoredTop sz="94660"/>
  </p:normalViewPr>
  <p:slideViewPr>
    <p:cSldViewPr>
      <p:cViewPr varScale="1">
        <p:scale>
          <a:sx n="88" d="100"/>
          <a:sy n="88" d="100"/>
        </p:scale>
        <p:origin x="-1704" y="-12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E0E8F1-71A7-0247-9C54-503F715862EB}" type="datetimeFigureOut">
              <a:rPr lang="en-US" smtClean="0"/>
              <a:t>19/08/17</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1C2C9D-3EFA-424F-B938-327CB097B553}" type="slidenum">
              <a:rPr lang="en-GB" smtClean="0"/>
              <a:t>‹#›</a:t>
            </a:fld>
            <a:endParaRPr lang="en-GB"/>
          </a:p>
        </p:txBody>
      </p:sp>
    </p:spTree>
    <p:extLst>
      <p:ext uri="{BB962C8B-B14F-4D97-AF65-F5344CB8AC3E}">
        <p14:creationId xmlns:p14="http://schemas.microsoft.com/office/powerpoint/2010/main" val="199911379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Use this time to allow students to share their</a:t>
            </a:r>
            <a:r>
              <a:rPr lang="en-GB" baseline="0" dirty="0" smtClean="0"/>
              <a:t> ideas and feedback to the rest of the class. </a:t>
            </a:r>
            <a:endParaRPr lang="en-GB" dirty="0"/>
          </a:p>
        </p:txBody>
      </p:sp>
      <p:sp>
        <p:nvSpPr>
          <p:cNvPr id="4" name="Slide Number Placeholder 3"/>
          <p:cNvSpPr>
            <a:spLocks noGrp="1"/>
          </p:cNvSpPr>
          <p:nvPr>
            <p:ph type="sldNum" sz="quarter" idx="10"/>
          </p:nvPr>
        </p:nvSpPr>
        <p:spPr/>
        <p:txBody>
          <a:bodyPr/>
          <a:lstStyle/>
          <a:p>
            <a:fld id="{CA1C2C9D-3EFA-424F-B938-327CB097B553}" type="slidenum">
              <a:rPr lang="en-GB" smtClean="0"/>
              <a:t>16</a:t>
            </a:fld>
            <a:endParaRPr lang="en-GB"/>
          </a:p>
        </p:txBody>
      </p:sp>
    </p:spTree>
    <p:extLst>
      <p:ext uri="{BB962C8B-B14F-4D97-AF65-F5344CB8AC3E}">
        <p14:creationId xmlns:p14="http://schemas.microsoft.com/office/powerpoint/2010/main" val="10863101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928F30DE-D989-4A5A-9DC4-A7A5195E7C9B}" type="datetimeFigureOut">
              <a:rPr lang="en-US" smtClean="0"/>
              <a:pPr/>
              <a:t>19/08/17</a:t>
            </a:fld>
            <a:endParaRPr lang="en-GB"/>
          </a:p>
        </p:txBody>
      </p:sp>
      <p:sp>
        <p:nvSpPr>
          <p:cNvPr id="17" name="Footer Placeholder 16"/>
          <p:cNvSpPr>
            <a:spLocks noGrp="1"/>
          </p:cNvSpPr>
          <p:nvPr>
            <p:ph type="ftr" sz="quarter" idx="11"/>
          </p:nvPr>
        </p:nvSpPr>
        <p:spPr/>
        <p:txBody>
          <a:bodyPr/>
          <a:lstStyle/>
          <a:p>
            <a:endParaRPr lang="en-GB"/>
          </a:p>
        </p:txBody>
      </p:sp>
      <p:sp>
        <p:nvSpPr>
          <p:cNvPr id="29" name="Slide Number Placeholder 28"/>
          <p:cNvSpPr>
            <a:spLocks noGrp="1"/>
          </p:cNvSpPr>
          <p:nvPr>
            <p:ph type="sldNum" sz="quarter" idx="12"/>
          </p:nvPr>
        </p:nvSpPr>
        <p:spPr/>
        <p:txBody>
          <a:bodyPr/>
          <a:lstStyle/>
          <a:p>
            <a:fld id="{7FA3F29E-7B80-470D-9F1D-9813E99AF49E}" type="slidenum">
              <a:rPr lang="en-GB" smtClean="0"/>
              <a:pPr/>
              <a:t>‹#›</a:t>
            </a:fld>
            <a:endParaRPr lang="en-GB"/>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28F30DE-D989-4A5A-9DC4-A7A5195E7C9B}" type="datetimeFigureOut">
              <a:rPr lang="en-US" smtClean="0"/>
              <a:pPr/>
              <a:t>19/08/17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FA3F29E-7B80-470D-9F1D-9813E99AF49E}"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28F30DE-D989-4A5A-9DC4-A7A5195E7C9B}" type="datetimeFigureOut">
              <a:rPr lang="en-US" smtClean="0"/>
              <a:pPr/>
              <a:t>19/08/17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FA3F29E-7B80-470D-9F1D-9813E99AF49E}"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28F30DE-D989-4A5A-9DC4-A7A5195E7C9B}" type="datetimeFigureOut">
              <a:rPr lang="en-US" smtClean="0"/>
              <a:pPr/>
              <a:t>19/08/17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FA3F29E-7B80-470D-9F1D-9813E99AF49E}"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28F30DE-D989-4A5A-9DC4-A7A5195E7C9B}" type="datetimeFigureOut">
              <a:rPr lang="en-US" smtClean="0"/>
              <a:pPr/>
              <a:t>19/08/17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7924800" y="6416675"/>
            <a:ext cx="762000" cy="365125"/>
          </a:xfrm>
        </p:spPr>
        <p:txBody>
          <a:bodyPr/>
          <a:lstStyle/>
          <a:p>
            <a:fld id="{7FA3F29E-7B80-470D-9F1D-9813E99AF49E}" type="slidenum">
              <a:rPr lang="en-GB" smtClean="0"/>
              <a:pPr/>
              <a:t>‹#›</a:t>
            </a:fld>
            <a:endParaRPr lang="en-GB"/>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28F30DE-D989-4A5A-9DC4-A7A5195E7C9B}" type="datetimeFigureOut">
              <a:rPr lang="en-US" smtClean="0"/>
              <a:pPr/>
              <a:t>19/08/17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FA3F29E-7B80-470D-9F1D-9813E99AF49E}"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28F30DE-D989-4A5A-9DC4-A7A5195E7C9B}" type="datetimeFigureOut">
              <a:rPr lang="en-US" smtClean="0"/>
              <a:pPr/>
              <a:t>19/08/17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FA3F29E-7B80-470D-9F1D-9813E99AF49E}"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28F30DE-D989-4A5A-9DC4-A7A5195E7C9B}" type="datetimeFigureOut">
              <a:rPr lang="en-US" smtClean="0"/>
              <a:pPr/>
              <a:t>19/08/17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FA3F29E-7B80-470D-9F1D-9813E99AF49E}"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8F30DE-D989-4A5A-9DC4-A7A5195E7C9B}" type="datetimeFigureOut">
              <a:rPr lang="en-US" smtClean="0"/>
              <a:pPr/>
              <a:t>19/08/17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FA3F29E-7B80-470D-9F1D-9813E99AF49E}"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28F30DE-D989-4A5A-9DC4-A7A5195E7C9B}" type="datetimeFigureOut">
              <a:rPr lang="en-US" smtClean="0"/>
              <a:pPr/>
              <a:t>19/08/17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FA3F29E-7B80-470D-9F1D-9813E99AF49E}"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28F30DE-D989-4A5A-9DC4-A7A5195E7C9B}" type="datetimeFigureOut">
              <a:rPr lang="en-US" smtClean="0"/>
              <a:pPr/>
              <a:t>19/08/17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FA3F29E-7B80-470D-9F1D-9813E99AF49E}"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928F30DE-D989-4A5A-9DC4-A7A5195E7C9B}" type="datetimeFigureOut">
              <a:rPr lang="en-US" smtClean="0"/>
              <a:pPr/>
              <a:t>19/08/17</a:t>
            </a:fld>
            <a:endParaRPr lang="en-GB"/>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GB"/>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7FA3F29E-7B80-470D-9F1D-9813E99AF49E}" type="slidenum">
              <a:rPr lang="en-GB" smtClean="0"/>
              <a:pPr/>
              <a:t>‹#›</a:t>
            </a:fld>
            <a:endParaRPr lang="en-GB"/>
          </a:p>
        </p:txBody>
      </p:sp>
    </p:spTree>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6.gi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030" y="0"/>
            <a:ext cx="8229600" cy="2500306"/>
          </a:xfrm>
        </p:spPr>
        <p:txBody>
          <a:bodyPr>
            <a:normAutofit/>
          </a:bodyPr>
          <a:lstStyle/>
          <a:p>
            <a:r>
              <a:rPr lang="en-GB" dirty="0" smtClean="0"/>
              <a:t>Duologues</a:t>
            </a:r>
            <a:br>
              <a:rPr lang="en-GB" dirty="0" smtClean="0"/>
            </a:br>
            <a:r>
              <a:rPr lang="en-GB" dirty="0" smtClean="0"/>
              <a:t>&amp; </a:t>
            </a:r>
            <a:br>
              <a:rPr lang="en-GB" dirty="0" smtClean="0"/>
            </a:br>
            <a:r>
              <a:rPr lang="en-GB" dirty="0" err="1" smtClean="0"/>
              <a:t>sCENES</a:t>
            </a:r>
            <a:endParaRPr lang="en-GB" dirty="0"/>
          </a:p>
        </p:txBody>
      </p:sp>
      <p:sp>
        <p:nvSpPr>
          <p:cNvPr id="3" name="Subtitle 2"/>
          <p:cNvSpPr>
            <a:spLocks noGrp="1"/>
          </p:cNvSpPr>
          <p:nvPr>
            <p:ph type="subTitle" idx="1"/>
          </p:nvPr>
        </p:nvSpPr>
        <p:spPr>
          <a:xfrm>
            <a:off x="1371600" y="2500306"/>
            <a:ext cx="6400800" cy="1643074"/>
          </a:xfrm>
        </p:spPr>
        <p:txBody>
          <a:bodyPr/>
          <a:lstStyle/>
          <a:p>
            <a:r>
              <a:rPr lang="en-GB" dirty="0" smtClean="0"/>
              <a:t>Drama </a:t>
            </a:r>
          </a:p>
          <a:p>
            <a:r>
              <a:rPr lang="en-GB" dirty="0" smtClean="0"/>
              <a:t>Year 9</a:t>
            </a:r>
          </a:p>
          <a:p>
            <a:r>
              <a:rPr lang="en-GB" dirty="0" smtClean="0"/>
              <a:t>Lesson 2 </a:t>
            </a:r>
            <a:r>
              <a:rPr lang="en-GB" smtClean="0"/>
              <a:t>Proxemics</a:t>
            </a:r>
            <a:endParaRPr lang="en-GB" dirty="0"/>
          </a:p>
        </p:txBody>
      </p:sp>
      <p:pic>
        <p:nvPicPr>
          <p:cNvPr id="17410" name="Picture 2" descr="http://system.barflyclub.com/include/image/artists/21834_dade44be-594f-4d50-a285-f7f8ec875c07.jpeg"/>
          <p:cNvPicPr>
            <a:picLocks noChangeAspect="1" noChangeArrowheads="1"/>
          </p:cNvPicPr>
          <p:nvPr/>
        </p:nvPicPr>
        <p:blipFill>
          <a:blip r:embed="rId2"/>
          <a:srcRect/>
          <a:stretch>
            <a:fillRect/>
          </a:stretch>
        </p:blipFill>
        <p:spPr bwMode="auto">
          <a:xfrm>
            <a:off x="142844" y="4000504"/>
            <a:ext cx="8786874" cy="2714644"/>
          </a:xfrm>
          <a:prstGeom prst="rect">
            <a:avLst/>
          </a:prstGeom>
          <a:noFill/>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24578" name="Picture 2" descr="http://www.glamsu.com/files/minisites/3892/Spotlight_l.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2984"/>
          </a:xfrm>
        </p:spPr>
        <p:txBody>
          <a:bodyPr>
            <a:noAutofit/>
          </a:bodyPr>
          <a:lstStyle/>
          <a:p>
            <a:r>
              <a:rPr lang="en-GB" sz="6000" dirty="0" smtClean="0"/>
              <a:t>PROXEMICS CARDS</a:t>
            </a:r>
            <a:endParaRPr lang="en-GB" sz="6000" dirty="0"/>
          </a:p>
        </p:txBody>
      </p:sp>
      <p:sp>
        <p:nvSpPr>
          <p:cNvPr id="3" name="Content Placeholder 2"/>
          <p:cNvSpPr>
            <a:spLocks noGrp="1"/>
          </p:cNvSpPr>
          <p:nvPr>
            <p:ph idx="1"/>
          </p:nvPr>
        </p:nvSpPr>
        <p:spPr>
          <a:xfrm>
            <a:off x="0" y="1000108"/>
            <a:ext cx="9144000" cy="5857892"/>
          </a:xfrm>
        </p:spPr>
        <p:txBody>
          <a:bodyPr>
            <a:normAutofit fontScale="92500" lnSpcReduction="20000"/>
          </a:bodyPr>
          <a:lstStyle/>
          <a:p>
            <a:r>
              <a:rPr lang="en-GB" b="1" dirty="0" smtClean="0">
                <a:solidFill>
                  <a:srgbClr val="FFFF00"/>
                </a:solidFill>
              </a:rPr>
              <a:t>Each pair will be given a </a:t>
            </a:r>
            <a:r>
              <a:rPr lang="en-GB" b="1" dirty="0" err="1" smtClean="0">
                <a:solidFill>
                  <a:srgbClr val="FFFF00"/>
                </a:solidFill>
              </a:rPr>
              <a:t>Proxemics</a:t>
            </a:r>
            <a:r>
              <a:rPr lang="en-GB" b="1" dirty="0" smtClean="0">
                <a:solidFill>
                  <a:srgbClr val="FFFF00"/>
                </a:solidFill>
              </a:rPr>
              <a:t> Card with an instruction you must incorporate into your scene.</a:t>
            </a:r>
          </a:p>
          <a:p>
            <a:r>
              <a:rPr lang="en-GB" b="1" dirty="0" smtClean="0">
                <a:solidFill>
                  <a:srgbClr val="FFFF00"/>
                </a:solidFill>
              </a:rPr>
              <a:t>You have 5 minutes to improvise a new scenario – but you must find a way to use the exact lines from the breakfast scene and incorporate your new instructions. Put as much activity into the scene as you can.</a:t>
            </a:r>
          </a:p>
          <a:p>
            <a:endParaRPr lang="en-GB" b="1" dirty="0" smtClean="0">
              <a:solidFill>
                <a:srgbClr val="FFFF00"/>
              </a:solidFill>
            </a:endParaRPr>
          </a:p>
          <a:p>
            <a:r>
              <a:rPr lang="en-GB" b="1" dirty="0" smtClean="0">
                <a:solidFill>
                  <a:srgbClr val="FFFF00"/>
                </a:solidFill>
              </a:rPr>
              <a:t>THERE CAN BE SECTIONS OF THE SCENE WHERE NO TALKING TAKES PLACE.</a:t>
            </a:r>
          </a:p>
          <a:p>
            <a:endParaRPr lang="en-GB" b="1" dirty="0" smtClean="0">
              <a:solidFill>
                <a:srgbClr val="FFFF00"/>
              </a:solidFill>
            </a:endParaRPr>
          </a:p>
          <a:p>
            <a:r>
              <a:rPr lang="en-GB" b="1" dirty="0" smtClean="0">
                <a:solidFill>
                  <a:srgbClr val="FFFF00"/>
                </a:solidFill>
              </a:rPr>
              <a:t>TRY TO MAKE SENSE OF EVERY WORD IN YOUR SCRIPT – EVEN IF IT DOESN’T MAKE SENSE AT FIRST</a:t>
            </a:r>
          </a:p>
          <a:p>
            <a:endParaRPr lang="en-GB" b="1" dirty="0" smtClean="0">
              <a:solidFill>
                <a:srgbClr val="FFFF00"/>
              </a:solidFill>
            </a:endParaRPr>
          </a:p>
          <a:p>
            <a:r>
              <a:rPr lang="en-GB" b="1" dirty="0" smtClean="0">
                <a:solidFill>
                  <a:srgbClr val="FFFF00"/>
                </a:solidFill>
              </a:rPr>
              <a:t>SIMPLE  </a:t>
            </a:r>
            <a:r>
              <a:rPr lang="en-GB" b="1" dirty="0" smtClean="0">
                <a:solidFill>
                  <a:srgbClr val="00B0F0"/>
                </a:solidFill>
              </a:rPr>
              <a:t>TESTING  </a:t>
            </a:r>
            <a:r>
              <a:rPr lang="en-GB" b="1" dirty="0" smtClean="0">
                <a:solidFill>
                  <a:srgbClr val="FF0000"/>
                </a:solidFill>
              </a:rPr>
              <a:t>TRICKY </a:t>
            </a:r>
            <a:r>
              <a:rPr lang="en-GB" b="1" dirty="0" err="1" smtClean="0">
                <a:solidFill>
                  <a:srgbClr val="FF0000"/>
                </a:solidFill>
              </a:rPr>
              <a:t>TRICKY</a:t>
            </a:r>
            <a:endParaRPr lang="en-GB" b="1" dirty="0" smtClean="0">
              <a:solidFill>
                <a:srgbClr val="FFFF00"/>
              </a:solidFill>
            </a:endParaRPr>
          </a:p>
          <a:p>
            <a:endParaRPr lang="en-GB" b="1" dirty="0" smtClean="0">
              <a:solidFill>
                <a:srgbClr val="FFFF00"/>
              </a:solidFill>
            </a:endParaRPr>
          </a:p>
          <a:p>
            <a:endParaRPr lang="en-GB" dirty="0"/>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dirty="0"/>
          </a:p>
        </p:txBody>
      </p:sp>
      <p:pic>
        <p:nvPicPr>
          <p:cNvPr id="25602" name="Picture 2" descr="http://www.glamsu.com/files/minisites/3892/Spotlight_l.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5" name="TextBox 4"/>
          <p:cNvSpPr txBox="1"/>
          <p:nvPr/>
        </p:nvSpPr>
        <p:spPr>
          <a:xfrm>
            <a:off x="2643174" y="0"/>
            <a:ext cx="6500826" cy="4801314"/>
          </a:xfrm>
          <a:prstGeom prst="rect">
            <a:avLst/>
          </a:prstGeom>
          <a:noFill/>
        </p:spPr>
        <p:txBody>
          <a:bodyPr wrap="square" rtlCol="0">
            <a:spAutoFit/>
          </a:bodyPr>
          <a:lstStyle/>
          <a:p>
            <a:pPr>
              <a:buFont typeface="Arial" pitchFamily="34" charset="0"/>
              <a:buChar char="•"/>
            </a:pPr>
            <a:r>
              <a:rPr lang="en-GB" sz="3200" b="1" dirty="0" smtClean="0">
                <a:solidFill>
                  <a:srgbClr val="FFFF00"/>
                </a:solidFill>
              </a:rPr>
              <a:t>Each pair is to join another pair and then perform their pieces to each other.</a:t>
            </a:r>
          </a:p>
          <a:p>
            <a:pPr>
              <a:buFont typeface="Arial" pitchFamily="34" charset="0"/>
              <a:buChar char="•"/>
            </a:pPr>
            <a:r>
              <a:rPr lang="en-GB" sz="3200" b="1" dirty="0" smtClean="0">
                <a:solidFill>
                  <a:srgbClr val="FFFF00"/>
                </a:solidFill>
              </a:rPr>
              <a:t>Once you have performed see if you can work out what their </a:t>
            </a:r>
            <a:r>
              <a:rPr lang="en-GB" sz="3200" b="1" dirty="0" err="1" smtClean="0">
                <a:solidFill>
                  <a:srgbClr val="FFFF00"/>
                </a:solidFill>
              </a:rPr>
              <a:t>Proxemics</a:t>
            </a:r>
            <a:r>
              <a:rPr lang="en-GB" sz="3200" b="1" dirty="0" smtClean="0">
                <a:solidFill>
                  <a:srgbClr val="FFFF00"/>
                </a:solidFill>
              </a:rPr>
              <a:t> card instructed them to do .</a:t>
            </a:r>
          </a:p>
          <a:p>
            <a:pPr>
              <a:buFont typeface="Arial" pitchFamily="34" charset="0"/>
              <a:buChar char="•"/>
            </a:pPr>
            <a:r>
              <a:rPr lang="en-GB" sz="3200" b="1" dirty="0" smtClean="0">
                <a:solidFill>
                  <a:srgbClr val="FFFF00"/>
                </a:solidFill>
              </a:rPr>
              <a:t>Did it work for the scene? Did it fit with the scenario? If so why?</a:t>
            </a:r>
          </a:p>
          <a:p>
            <a:endParaRPr lang="en-GB" dirty="0">
              <a:solidFill>
                <a:srgbClr val="FFFF00"/>
              </a:solidFill>
            </a:endParaRP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6000" dirty="0" smtClean="0"/>
              <a:t>APPROPRIATE PROXEMICS</a:t>
            </a:r>
            <a:endParaRPr lang="en-GB" sz="6000" dirty="0"/>
          </a:p>
        </p:txBody>
      </p:sp>
      <p:sp>
        <p:nvSpPr>
          <p:cNvPr id="3" name="Content Placeholder 2"/>
          <p:cNvSpPr>
            <a:spLocks noGrp="1"/>
          </p:cNvSpPr>
          <p:nvPr>
            <p:ph idx="1"/>
          </p:nvPr>
        </p:nvSpPr>
        <p:spPr>
          <a:xfrm>
            <a:off x="457200" y="1714488"/>
            <a:ext cx="8229600" cy="4929222"/>
          </a:xfrm>
        </p:spPr>
        <p:txBody>
          <a:bodyPr>
            <a:normAutofit fontScale="92500" lnSpcReduction="20000"/>
          </a:bodyPr>
          <a:lstStyle/>
          <a:p>
            <a:r>
              <a:rPr lang="en-GB" sz="4800" dirty="0" smtClean="0"/>
              <a:t>Create your own scene using </a:t>
            </a:r>
            <a:r>
              <a:rPr lang="en-GB" sz="4800" b="1" dirty="0" err="1" smtClean="0"/>
              <a:t>Proxemics</a:t>
            </a:r>
            <a:r>
              <a:rPr lang="en-GB" sz="4800" b="1" dirty="0" smtClean="0"/>
              <a:t> </a:t>
            </a:r>
            <a:r>
              <a:rPr lang="en-GB" sz="4800" dirty="0" smtClean="0"/>
              <a:t>appropriate to the scene. You may use the Breakfast Cereal lines or create your own. Ensure you make decisions about, space, distance and levels which are appropriate to the scene. You have 5 minutes.</a:t>
            </a:r>
            <a:endParaRPr lang="en-GB" sz="4800" dirty="0"/>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24578" name="Picture 2" descr="http://www.glamsu.com/files/minisites/3892/Spotlight_l.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6600" dirty="0" smtClean="0"/>
              <a:t>QUIZ </a:t>
            </a:r>
            <a:r>
              <a:rPr lang="en-GB" sz="6600" dirty="0" err="1" smtClean="0"/>
              <a:t>QUIZ</a:t>
            </a:r>
            <a:r>
              <a:rPr lang="en-GB" sz="6600" dirty="0" smtClean="0"/>
              <a:t> TRADE</a:t>
            </a:r>
            <a:endParaRPr lang="en-GB" sz="6600" dirty="0"/>
          </a:p>
        </p:txBody>
      </p:sp>
      <p:sp>
        <p:nvSpPr>
          <p:cNvPr id="3" name="Content Placeholder 2"/>
          <p:cNvSpPr>
            <a:spLocks noGrp="1"/>
          </p:cNvSpPr>
          <p:nvPr>
            <p:ph idx="1"/>
          </p:nvPr>
        </p:nvSpPr>
        <p:spPr/>
        <p:txBody>
          <a:bodyPr/>
          <a:lstStyle/>
          <a:p>
            <a:r>
              <a:rPr lang="en-GB" b="1" dirty="0" smtClean="0">
                <a:solidFill>
                  <a:srgbClr val="FFFF00"/>
                </a:solidFill>
              </a:rPr>
              <a:t>QUIZ</a:t>
            </a:r>
            <a:r>
              <a:rPr lang="en-GB" dirty="0" smtClean="0"/>
              <a:t> Ask your partner a question, let them answer, if incorrect tell them the correct answer.</a:t>
            </a:r>
          </a:p>
          <a:p>
            <a:endParaRPr lang="en-GB" dirty="0" smtClean="0"/>
          </a:p>
          <a:p>
            <a:r>
              <a:rPr lang="en-GB" b="1" dirty="0" smtClean="0">
                <a:solidFill>
                  <a:srgbClr val="FFFF00"/>
                </a:solidFill>
              </a:rPr>
              <a:t>QUIZ </a:t>
            </a:r>
            <a:r>
              <a:rPr lang="en-GB" dirty="0" smtClean="0"/>
              <a:t>Swap over and repeat the exercise, so you have both asked each other a question.</a:t>
            </a:r>
          </a:p>
          <a:p>
            <a:endParaRPr lang="en-GB" dirty="0" smtClean="0"/>
          </a:p>
          <a:p>
            <a:r>
              <a:rPr lang="en-GB" b="1" dirty="0" smtClean="0">
                <a:solidFill>
                  <a:srgbClr val="FFFF00"/>
                </a:solidFill>
              </a:rPr>
              <a:t>TRADE </a:t>
            </a:r>
            <a:r>
              <a:rPr lang="en-GB" dirty="0" smtClean="0"/>
              <a:t>questions with your partner and then go and find a new partner to work with and repeat the QUIZ, QUIZ, TRADE.</a:t>
            </a:r>
          </a:p>
          <a:p>
            <a:endParaRPr lang="en-GB" dirty="0" smtClean="0"/>
          </a:p>
          <a:p>
            <a:endParaRPr lang="en-GB" dirty="0" smtClean="0"/>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8000" dirty="0" smtClean="0"/>
              <a:t>CIRCLE TIME</a:t>
            </a:r>
            <a:endParaRPr lang="en-GB" sz="8000" dirty="0"/>
          </a:p>
        </p:txBody>
      </p:sp>
      <p:sp>
        <p:nvSpPr>
          <p:cNvPr id="3" name="Content Placeholder 2"/>
          <p:cNvSpPr>
            <a:spLocks noGrp="1"/>
          </p:cNvSpPr>
          <p:nvPr>
            <p:ph idx="1"/>
          </p:nvPr>
        </p:nvSpPr>
        <p:spPr/>
        <p:txBody>
          <a:bodyPr/>
          <a:lstStyle/>
          <a:p>
            <a:endParaRPr lang="en-GB" dirty="0"/>
          </a:p>
        </p:txBody>
      </p:sp>
      <p:pic>
        <p:nvPicPr>
          <p:cNvPr id="3074" name="Picture 2" descr="http://www.portables1.ngfl.gov.uk/ssoames/graphix/sat.gif"/>
          <p:cNvPicPr>
            <a:picLocks noChangeAspect="1" noChangeArrowheads="1"/>
          </p:cNvPicPr>
          <p:nvPr/>
        </p:nvPicPr>
        <p:blipFill>
          <a:blip r:embed="rId3"/>
          <a:srcRect/>
          <a:stretch>
            <a:fillRect/>
          </a:stretch>
        </p:blipFill>
        <p:spPr bwMode="auto">
          <a:xfrm>
            <a:off x="0" y="1428736"/>
            <a:ext cx="9144000" cy="5429264"/>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600" dirty="0" smtClean="0"/>
              <a:t>What did you achieve today?</a:t>
            </a:r>
            <a:r>
              <a:rPr lang="en-GB" sz="6600" dirty="0" smtClean="0"/>
              <a:t/>
            </a:r>
            <a:br>
              <a:rPr lang="en-GB" sz="6600" dirty="0" smtClean="0"/>
            </a:br>
            <a:r>
              <a:rPr lang="en-GB" sz="6600" dirty="0" smtClean="0"/>
              <a:t>LESSON </a:t>
            </a:r>
            <a:r>
              <a:rPr lang="en-GB" sz="6600" dirty="0" smtClean="0"/>
              <a:t>OUTCOME</a:t>
            </a:r>
            <a:endParaRPr lang="en-GB" sz="6600" dirty="0"/>
          </a:p>
        </p:txBody>
      </p:sp>
      <p:sp>
        <p:nvSpPr>
          <p:cNvPr id="3" name="Content Placeholder 2"/>
          <p:cNvSpPr>
            <a:spLocks noGrp="1"/>
          </p:cNvSpPr>
          <p:nvPr>
            <p:ph idx="1"/>
          </p:nvPr>
        </p:nvSpPr>
        <p:spPr>
          <a:xfrm>
            <a:off x="457200" y="2004760"/>
            <a:ext cx="8229600" cy="4880624"/>
          </a:xfrm>
        </p:spPr>
        <p:txBody>
          <a:bodyPr>
            <a:normAutofit fontScale="70000" lnSpcReduction="20000"/>
          </a:bodyPr>
          <a:lstStyle/>
          <a:p>
            <a:r>
              <a:rPr lang="en-GB" sz="3600" b="1" dirty="0" smtClean="0"/>
              <a:t>LEVEL 4 </a:t>
            </a:r>
            <a:r>
              <a:rPr lang="en-GB" sz="3600" dirty="0" smtClean="0"/>
              <a:t>– All students will know what </a:t>
            </a:r>
            <a:r>
              <a:rPr lang="en-GB" sz="3600" b="1" dirty="0" smtClean="0"/>
              <a:t>PROXEMICS</a:t>
            </a:r>
            <a:r>
              <a:rPr lang="en-GB" sz="3600" dirty="0" smtClean="0"/>
              <a:t> means.</a:t>
            </a:r>
          </a:p>
          <a:p>
            <a:endParaRPr lang="en-GB" sz="3600" dirty="0" smtClean="0"/>
          </a:p>
          <a:p>
            <a:r>
              <a:rPr lang="en-GB" sz="3600" b="1" dirty="0" smtClean="0"/>
              <a:t>LEVEL 5 </a:t>
            </a:r>
            <a:r>
              <a:rPr lang="en-GB" sz="3600" dirty="0" smtClean="0"/>
              <a:t>– Students will understand how to use </a:t>
            </a:r>
            <a:r>
              <a:rPr lang="en-GB" sz="3600" b="1" dirty="0" smtClean="0"/>
              <a:t>PROXEMICS</a:t>
            </a:r>
            <a:r>
              <a:rPr lang="en-GB" sz="3600" dirty="0" smtClean="0"/>
              <a:t> in a scene.</a:t>
            </a:r>
          </a:p>
          <a:p>
            <a:endParaRPr lang="en-GB" sz="3600" dirty="0" smtClean="0"/>
          </a:p>
          <a:p>
            <a:r>
              <a:rPr lang="en-GB" sz="3600" b="1" dirty="0" smtClean="0"/>
              <a:t>LEVEL 6 </a:t>
            </a:r>
            <a:r>
              <a:rPr lang="en-GB" sz="3600" dirty="0" smtClean="0"/>
              <a:t>– Students will be able to </a:t>
            </a:r>
            <a:r>
              <a:rPr lang="en-GB" sz="3600" dirty="0" smtClean="0"/>
              <a:t>understand and </a:t>
            </a:r>
            <a:r>
              <a:rPr lang="en-GB" sz="3600" dirty="0" smtClean="0"/>
              <a:t>describe </a:t>
            </a:r>
            <a:r>
              <a:rPr lang="en-GB" sz="3600" b="1" dirty="0" smtClean="0"/>
              <a:t>PROXEMICS </a:t>
            </a:r>
            <a:r>
              <a:rPr lang="en-GB" sz="3600" dirty="0" smtClean="0"/>
              <a:t>and use it appropriately within a scene.</a:t>
            </a:r>
          </a:p>
          <a:p>
            <a:endParaRPr lang="en-GB" sz="3600" dirty="0" smtClean="0"/>
          </a:p>
          <a:p>
            <a:r>
              <a:rPr lang="en-GB" sz="3600" b="1" dirty="0" smtClean="0"/>
              <a:t>LEVEL 7 </a:t>
            </a:r>
            <a:r>
              <a:rPr lang="en-GB" sz="3600" dirty="0" smtClean="0"/>
              <a:t>- Students will be able to understand and explain </a:t>
            </a:r>
            <a:r>
              <a:rPr lang="en-GB" sz="3600" b="1" dirty="0" smtClean="0"/>
              <a:t>PROXEMICS</a:t>
            </a:r>
            <a:r>
              <a:rPr lang="en-GB" sz="3600" dirty="0" smtClean="0"/>
              <a:t> in detail and use it effectively within a scene.</a:t>
            </a:r>
            <a:endParaRPr lang="en-GB" sz="3600" dirty="0"/>
          </a:p>
        </p:txBody>
      </p:sp>
    </p:spTree>
    <p:extLst>
      <p:ext uri="{BB962C8B-B14F-4D97-AF65-F5344CB8AC3E}">
        <p14:creationId xmlns:p14="http://schemas.microsoft.com/office/powerpoint/2010/main" val="308445594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7200" dirty="0" smtClean="0"/>
              <a:t>REFLECTIVE LOG</a:t>
            </a:r>
            <a:endParaRPr lang="en-GB" sz="7200" dirty="0"/>
          </a:p>
        </p:txBody>
      </p:sp>
      <p:sp>
        <p:nvSpPr>
          <p:cNvPr id="3" name="Content Placeholder 2"/>
          <p:cNvSpPr>
            <a:spLocks noGrp="1"/>
          </p:cNvSpPr>
          <p:nvPr>
            <p:ph idx="1"/>
          </p:nvPr>
        </p:nvSpPr>
        <p:spPr>
          <a:xfrm>
            <a:off x="457200" y="1500174"/>
            <a:ext cx="8229600" cy="4809186"/>
          </a:xfrm>
        </p:spPr>
        <p:txBody>
          <a:bodyPr/>
          <a:lstStyle/>
          <a:p>
            <a:r>
              <a:rPr lang="en-GB" dirty="0" smtClean="0"/>
              <a:t>It is important to reflect on every lesson and begin thinking about setting targets for yourselves. For assessment it is important to keep a log book of activities, so you must write a reflective log for each lesson.</a:t>
            </a:r>
            <a:endParaRPr lang="en-GB" dirty="0"/>
          </a:p>
        </p:txBody>
      </p:sp>
      <p:pic>
        <p:nvPicPr>
          <p:cNvPr id="37890" name="Picture 2" descr="http://www.sdcoe.k12.ca.us/score/actbank/refect.GIF"/>
          <p:cNvPicPr>
            <a:picLocks noChangeAspect="1" noChangeArrowheads="1"/>
          </p:cNvPicPr>
          <p:nvPr/>
        </p:nvPicPr>
        <p:blipFill>
          <a:blip r:embed="rId2"/>
          <a:srcRect/>
          <a:stretch>
            <a:fillRect/>
          </a:stretch>
        </p:blipFill>
        <p:spPr bwMode="auto">
          <a:xfrm>
            <a:off x="214282" y="3786190"/>
            <a:ext cx="8501122" cy="2876550"/>
          </a:xfrm>
          <a:prstGeom prst="rect">
            <a:avLst/>
          </a:prstGeom>
          <a:noFill/>
        </p:spPr>
      </p:pic>
    </p:spTree>
  </p:cSld>
  <p:clrMapOvr>
    <a:masterClrMapping/>
  </p:clrMapOvr>
  <p:transition xmlns:p14="http://schemas.microsoft.com/office/powerpoint/2010/mai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8800" dirty="0" smtClean="0"/>
              <a:t>LESSON AIM</a:t>
            </a:r>
            <a:endParaRPr lang="en-GB" sz="8800" dirty="0"/>
          </a:p>
        </p:txBody>
      </p:sp>
      <p:sp>
        <p:nvSpPr>
          <p:cNvPr id="3" name="Content Placeholder 2"/>
          <p:cNvSpPr>
            <a:spLocks noGrp="1"/>
          </p:cNvSpPr>
          <p:nvPr>
            <p:ph idx="1"/>
          </p:nvPr>
        </p:nvSpPr>
        <p:spPr/>
        <p:txBody>
          <a:bodyPr>
            <a:normAutofit/>
          </a:bodyPr>
          <a:lstStyle/>
          <a:p>
            <a:r>
              <a:rPr lang="en-GB" sz="4400" dirty="0" smtClean="0"/>
              <a:t>To investigate the use of </a:t>
            </a:r>
            <a:r>
              <a:rPr lang="en-GB" sz="4400" b="1" dirty="0" err="1" smtClean="0"/>
              <a:t>Proxemics</a:t>
            </a:r>
            <a:r>
              <a:rPr lang="en-GB" sz="4400" dirty="0" smtClean="0"/>
              <a:t> within a scene.</a:t>
            </a:r>
            <a:endParaRPr lang="en-GB" sz="4400" dirty="0"/>
          </a:p>
        </p:txBody>
      </p:sp>
      <p:pic>
        <p:nvPicPr>
          <p:cNvPr id="2050" name="Picture 2" descr="http://graphics8.nytimes.com/images/2006/11/16/fashion/space.2.650.jpg"/>
          <p:cNvPicPr>
            <a:picLocks noChangeAspect="1" noChangeArrowheads="1"/>
          </p:cNvPicPr>
          <p:nvPr/>
        </p:nvPicPr>
        <p:blipFill>
          <a:blip r:embed="rId2"/>
          <a:srcRect/>
          <a:stretch>
            <a:fillRect/>
          </a:stretch>
        </p:blipFill>
        <p:spPr bwMode="auto">
          <a:xfrm>
            <a:off x="0" y="3000372"/>
            <a:ext cx="9144000" cy="3857628"/>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6600" dirty="0" smtClean="0"/>
              <a:t>LESSON OUTCOME</a:t>
            </a:r>
            <a:endParaRPr lang="en-GB" sz="6600" dirty="0"/>
          </a:p>
        </p:txBody>
      </p:sp>
      <p:sp>
        <p:nvSpPr>
          <p:cNvPr id="3" name="Content Placeholder 2"/>
          <p:cNvSpPr>
            <a:spLocks noGrp="1"/>
          </p:cNvSpPr>
          <p:nvPr>
            <p:ph idx="1"/>
          </p:nvPr>
        </p:nvSpPr>
        <p:spPr>
          <a:xfrm>
            <a:off x="457200" y="1428736"/>
            <a:ext cx="8229600" cy="4880624"/>
          </a:xfrm>
        </p:spPr>
        <p:txBody>
          <a:bodyPr>
            <a:normAutofit fontScale="70000" lnSpcReduction="20000"/>
          </a:bodyPr>
          <a:lstStyle/>
          <a:p>
            <a:r>
              <a:rPr lang="en-GB" sz="3600" b="1" dirty="0" smtClean="0"/>
              <a:t>LEVEL 4 </a:t>
            </a:r>
            <a:r>
              <a:rPr lang="en-GB" sz="3600" dirty="0" smtClean="0"/>
              <a:t>– All students will know what </a:t>
            </a:r>
            <a:r>
              <a:rPr lang="en-GB" sz="3600" b="1" dirty="0" smtClean="0"/>
              <a:t>PROXEMICS</a:t>
            </a:r>
            <a:r>
              <a:rPr lang="en-GB" sz="3600" dirty="0" smtClean="0"/>
              <a:t> means.</a:t>
            </a:r>
          </a:p>
          <a:p>
            <a:endParaRPr lang="en-GB" sz="3600" dirty="0" smtClean="0"/>
          </a:p>
          <a:p>
            <a:r>
              <a:rPr lang="en-GB" sz="3600" b="1" dirty="0" smtClean="0"/>
              <a:t>LEVEL 5 </a:t>
            </a:r>
            <a:r>
              <a:rPr lang="en-GB" sz="3600" dirty="0" smtClean="0"/>
              <a:t>– Students will understand how to use </a:t>
            </a:r>
            <a:r>
              <a:rPr lang="en-GB" sz="3600" b="1" dirty="0" smtClean="0"/>
              <a:t>PROXEMICS</a:t>
            </a:r>
            <a:r>
              <a:rPr lang="en-GB" sz="3600" dirty="0" smtClean="0"/>
              <a:t> in a scene.</a:t>
            </a:r>
          </a:p>
          <a:p>
            <a:endParaRPr lang="en-GB" sz="3600" dirty="0" smtClean="0"/>
          </a:p>
          <a:p>
            <a:r>
              <a:rPr lang="en-GB" sz="3600" b="1" dirty="0" smtClean="0"/>
              <a:t>LEVEL 6 </a:t>
            </a:r>
            <a:r>
              <a:rPr lang="en-GB" sz="3600" dirty="0" smtClean="0"/>
              <a:t>– Students will be able to </a:t>
            </a:r>
            <a:r>
              <a:rPr lang="en-GB" sz="3600" dirty="0" smtClean="0"/>
              <a:t>understand and </a:t>
            </a:r>
            <a:r>
              <a:rPr lang="en-GB" sz="3600" dirty="0" smtClean="0"/>
              <a:t>describe </a:t>
            </a:r>
            <a:r>
              <a:rPr lang="en-GB" sz="3600" b="1" dirty="0" smtClean="0"/>
              <a:t>PROXEMICS </a:t>
            </a:r>
            <a:r>
              <a:rPr lang="en-GB" sz="3600" dirty="0" smtClean="0"/>
              <a:t>and use it appropriately within a scene.</a:t>
            </a:r>
          </a:p>
          <a:p>
            <a:endParaRPr lang="en-GB" sz="3600" dirty="0" smtClean="0"/>
          </a:p>
          <a:p>
            <a:r>
              <a:rPr lang="en-GB" sz="3600" b="1" dirty="0" smtClean="0"/>
              <a:t>LEVEL 7 </a:t>
            </a:r>
            <a:r>
              <a:rPr lang="en-GB" sz="3600" dirty="0" smtClean="0"/>
              <a:t>- Students will be able to understand and explain </a:t>
            </a:r>
            <a:r>
              <a:rPr lang="en-GB" sz="3600" b="1" dirty="0" smtClean="0"/>
              <a:t>PROXEMICS</a:t>
            </a:r>
            <a:r>
              <a:rPr lang="en-GB" sz="3600" dirty="0" smtClean="0"/>
              <a:t> in detail and use it effectively within a scene.</a:t>
            </a:r>
            <a:endParaRPr lang="en-GB" sz="3600" dirty="0"/>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PROXEMICS?</a:t>
            </a:r>
            <a:endParaRPr lang="en-GB" dirty="0"/>
          </a:p>
        </p:txBody>
      </p:sp>
      <p:sp>
        <p:nvSpPr>
          <p:cNvPr id="3" name="Content Placeholder 2"/>
          <p:cNvSpPr>
            <a:spLocks noGrp="1"/>
          </p:cNvSpPr>
          <p:nvPr>
            <p:ph idx="1"/>
          </p:nvPr>
        </p:nvSpPr>
        <p:spPr/>
        <p:txBody>
          <a:bodyPr/>
          <a:lstStyle/>
          <a:p>
            <a:r>
              <a:rPr lang="en-GB" sz="4400" b="1" dirty="0" smtClean="0"/>
              <a:t>Proxemics </a:t>
            </a:r>
            <a:r>
              <a:rPr lang="en-GB" sz="4400" dirty="0" smtClean="0"/>
              <a:t>- Reading the meaning of space, levels and distance in a </a:t>
            </a:r>
            <a:r>
              <a:rPr lang="en-GB" sz="4400" dirty="0" smtClean="0"/>
              <a:t>performance. It is to understand the relationships within the space. </a:t>
            </a:r>
            <a:endParaRPr lang="en-GB" sz="4400" dirty="0" smtClean="0"/>
          </a:p>
          <a:p>
            <a:endParaRPr lang="en-GB" dirty="0"/>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2984"/>
          </a:xfrm>
        </p:spPr>
        <p:txBody>
          <a:bodyPr>
            <a:noAutofit/>
          </a:bodyPr>
          <a:lstStyle/>
          <a:p>
            <a:r>
              <a:rPr lang="en-GB" sz="7200" dirty="0" smtClean="0"/>
              <a:t>GREETINGS</a:t>
            </a:r>
            <a:endParaRPr lang="en-GB" sz="7200" dirty="0"/>
          </a:p>
        </p:txBody>
      </p:sp>
      <p:sp>
        <p:nvSpPr>
          <p:cNvPr id="3" name="Content Placeholder 2"/>
          <p:cNvSpPr>
            <a:spLocks noGrp="1"/>
          </p:cNvSpPr>
          <p:nvPr>
            <p:ph idx="1"/>
          </p:nvPr>
        </p:nvSpPr>
        <p:spPr>
          <a:xfrm>
            <a:off x="457200" y="1142984"/>
            <a:ext cx="8229600" cy="5166376"/>
          </a:xfrm>
        </p:spPr>
        <p:txBody>
          <a:bodyPr>
            <a:normAutofit fontScale="92500" lnSpcReduction="20000"/>
          </a:bodyPr>
          <a:lstStyle/>
          <a:p>
            <a:r>
              <a:rPr lang="en-GB" dirty="0" smtClean="0"/>
              <a:t>Walk around the space...</a:t>
            </a:r>
          </a:p>
          <a:p>
            <a:r>
              <a:rPr lang="en-GB" dirty="0" smtClean="0"/>
              <a:t>Spot someone far away and wave...</a:t>
            </a:r>
          </a:p>
          <a:p>
            <a:r>
              <a:rPr lang="en-GB" dirty="0" smtClean="0"/>
              <a:t>Spot someone far away and wave and shout Hi...</a:t>
            </a:r>
          </a:p>
          <a:p>
            <a:r>
              <a:rPr lang="en-GB" dirty="0" smtClean="0"/>
              <a:t>Walk around the space...</a:t>
            </a:r>
          </a:p>
          <a:p>
            <a:r>
              <a:rPr lang="en-GB" dirty="0" smtClean="0"/>
              <a:t>When you meet someone stop and gesture ‘hello’ with your face only.</a:t>
            </a:r>
          </a:p>
          <a:p>
            <a:r>
              <a:rPr lang="en-GB" dirty="0" smtClean="0"/>
              <a:t>When you meet someone stop and shake hands and say ‘hello’</a:t>
            </a:r>
          </a:p>
          <a:p>
            <a:r>
              <a:rPr lang="en-GB" dirty="0" smtClean="0"/>
              <a:t>When you meet someone stop and touch knees and say ‘hello’</a:t>
            </a:r>
          </a:p>
          <a:p>
            <a:r>
              <a:rPr lang="en-GB" dirty="0" smtClean="0"/>
              <a:t>When you meet someone stop and touch bottoms and say ‘hello’</a:t>
            </a:r>
          </a:p>
          <a:p>
            <a:r>
              <a:rPr lang="en-GB" dirty="0" smtClean="0"/>
              <a:t>When you meet someone stop and hug and say ‘hello’</a:t>
            </a:r>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to="" calcmode="lin" valueType="num">
                                      <p:cBhvr>
                                        <p:cTn id="12" dur="1" fill="hold"/>
                                        <p:tgtEl>
                                          <p:spTgt spid="3">
                                            <p:txEl>
                                              <p:pRg st="1" end="1"/>
                                            </p:txEl>
                                          </p:spTgt>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to="" calcmode="lin" valueType="num">
                                      <p:cBhvr>
                                        <p:cTn id="17" dur="1" fill="hold"/>
                                        <p:tgtEl>
                                          <p:spTgt spid="3">
                                            <p:txEl>
                                              <p:pRg st="2" end="2"/>
                                            </p:txEl>
                                          </p:spTgt>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to="" calcmode="lin" valueType="num">
                                      <p:cBhvr>
                                        <p:cTn id="22" dur="1" fill="hold"/>
                                        <p:tgtEl>
                                          <p:spTgt spid="3">
                                            <p:txEl>
                                              <p:pRg st="3" end="3"/>
                                            </p:txEl>
                                          </p:spTgt>
                                        </p:tgtEl>
                                        <p:attrNameLst>
                                          <p:attrName/>
                                        </p:attrNameLst>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to="" calcmode="lin" valueType="num">
                                      <p:cBhvr>
                                        <p:cTn id="27" dur="1" fill="hold"/>
                                        <p:tgtEl>
                                          <p:spTgt spid="3">
                                            <p:txEl>
                                              <p:pRg st="4" end="4"/>
                                            </p:txEl>
                                          </p:spTgt>
                                        </p:tgtEl>
                                        <p:attrNameLst>
                                          <p:attrName/>
                                        </p:attrNameLst>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to="" calcmode="lin" valueType="num">
                                      <p:cBhvr>
                                        <p:cTn id="32" dur="1" fill="hold"/>
                                        <p:tgtEl>
                                          <p:spTgt spid="3">
                                            <p:txEl>
                                              <p:pRg st="5" end="5"/>
                                            </p:txEl>
                                          </p:spTgt>
                                        </p:tgtEl>
                                        <p:attrNameLst>
                                          <p:attrName/>
                                        </p:attrNameLst>
                                      </p:cBhvr>
                                    </p:anim>
                                  </p:childTnLst>
                                </p:cTn>
                              </p:par>
                            </p:childTnLst>
                          </p:cTn>
                        </p:par>
                      </p:childTnLst>
                    </p:cTn>
                  </p:par>
                  <p:par>
                    <p:cTn id="33" fill="hold">
                      <p:stCondLst>
                        <p:cond delay="indefinite"/>
                      </p:stCondLst>
                      <p:childTnLst>
                        <p:par>
                          <p:cTn id="34" fill="hold">
                            <p:stCondLst>
                              <p:cond delay="0"/>
                            </p:stCondLst>
                            <p:childTnLst>
                              <p:par>
                                <p:cTn id="35" presetID="24"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to="" calcmode="lin" valueType="num">
                                      <p:cBhvr>
                                        <p:cTn id="37" dur="1" fill="hold"/>
                                        <p:tgtEl>
                                          <p:spTgt spid="3">
                                            <p:txEl>
                                              <p:pRg st="6" end="6"/>
                                            </p:txEl>
                                          </p:spTgt>
                                        </p:tgtEl>
                                        <p:attrNameLst>
                                          <p:attrName/>
                                        </p:attrNameLst>
                                      </p:cBhvr>
                                    </p:anim>
                                  </p:childTnLst>
                                </p:cTn>
                              </p:par>
                            </p:childTnLst>
                          </p:cTn>
                        </p:par>
                      </p:childTnLst>
                    </p:cTn>
                  </p:par>
                  <p:par>
                    <p:cTn id="38" fill="hold">
                      <p:stCondLst>
                        <p:cond delay="indefinite"/>
                      </p:stCondLst>
                      <p:childTnLst>
                        <p:par>
                          <p:cTn id="39" fill="hold">
                            <p:stCondLst>
                              <p:cond delay="0"/>
                            </p:stCondLst>
                            <p:childTnLst>
                              <p:par>
                                <p:cTn id="40" presetID="24"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 to="" calcmode="lin" valueType="num">
                                      <p:cBhvr>
                                        <p:cTn id="42" dur="1" fill="hold"/>
                                        <p:tgtEl>
                                          <p:spTgt spid="3">
                                            <p:txEl>
                                              <p:pRg st="7" end="7"/>
                                            </p:txEl>
                                          </p:spTgt>
                                        </p:tgtEl>
                                        <p:attrNameLst>
                                          <p:attrName/>
                                        </p:attrNameLst>
                                      </p:cBhvr>
                                    </p:anim>
                                  </p:childTnLst>
                                </p:cTn>
                              </p:par>
                            </p:childTnLst>
                          </p:cTn>
                        </p:par>
                      </p:childTnLst>
                    </p:cTn>
                  </p:par>
                  <p:par>
                    <p:cTn id="43" fill="hold">
                      <p:stCondLst>
                        <p:cond delay="indefinite"/>
                      </p:stCondLst>
                      <p:childTnLst>
                        <p:par>
                          <p:cTn id="44" fill="hold">
                            <p:stCondLst>
                              <p:cond delay="0"/>
                            </p:stCondLst>
                            <p:childTnLst>
                              <p:par>
                                <p:cTn id="45" presetID="24"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to="" calcmode="lin" valueType="num">
                                      <p:cBhvr>
                                        <p:cTn id="47" dur="1" fill="hold"/>
                                        <p:tgtEl>
                                          <p:spTgt spid="3">
                                            <p:txEl>
                                              <p:pRg st="8" end="8"/>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00108"/>
          </a:xfrm>
        </p:spPr>
        <p:txBody>
          <a:bodyPr/>
          <a:lstStyle/>
          <a:p>
            <a:r>
              <a:rPr lang="en-GB" dirty="0" smtClean="0"/>
              <a:t>WHAT SPACE DID WE USE?</a:t>
            </a:r>
            <a:endParaRPr lang="en-GB" dirty="0"/>
          </a:p>
        </p:txBody>
      </p:sp>
      <p:sp>
        <p:nvSpPr>
          <p:cNvPr id="3" name="Content Placeholder 2"/>
          <p:cNvSpPr>
            <a:spLocks noGrp="1"/>
          </p:cNvSpPr>
          <p:nvPr>
            <p:ph idx="1"/>
          </p:nvPr>
        </p:nvSpPr>
        <p:spPr/>
        <p:txBody>
          <a:bodyPr/>
          <a:lstStyle/>
          <a:p>
            <a:endParaRPr lang="en-GB" dirty="0"/>
          </a:p>
        </p:txBody>
      </p:sp>
      <p:pic>
        <p:nvPicPr>
          <p:cNvPr id="1026" name="Picture 2" descr="http://www.screenplayology.com/wp-content/uploads/2010/03/proxemics_small1.jpg"/>
          <p:cNvPicPr>
            <a:picLocks noChangeAspect="1" noChangeArrowheads="1"/>
          </p:cNvPicPr>
          <p:nvPr/>
        </p:nvPicPr>
        <p:blipFill>
          <a:blip r:embed="rId2"/>
          <a:srcRect/>
          <a:stretch>
            <a:fillRect/>
          </a:stretch>
        </p:blipFill>
        <p:spPr bwMode="auto">
          <a:xfrm>
            <a:off x="0" y="857232"/>
            <a:ext cx="9144000" cy="6000768"/>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6000" dirty="0" smtClean="0"/>
              <a:t>BREAKFAST CEREAL</a:t>
            </a:r>
            <a:endParaRPr lang="en-GB" sz="6000" dirty="0"/>
          </a:p>
        </p:txBody>
      </p:sp>
      <p:sp>
        <p:nvSpPr>
          <p:cNvPr id="3" name="Content Placeholder 2"/>
          <p:cNvSpPr>
            <a:spLocks noGrp="1"/>
          </p:cNvSpPr>
          <p:nvPr>
            <p:ph idx="1"/>
          </p:nvPr>
        </p:nvSpPr>
        <p:spPr/>
        <p:txBody>
          <a:bodyPr/>
          <a:lstStyle/>
          <a:p>
            <a:r>
              <a:rPr lang="en-GB" b="1" dirty="0" smtClean="0"/>
              <a:t>Get into pairs.</a:t>
            </a:r>
          </a:p>
          <a:p>
            <a:r>
              <a:rPr lang="en-GB" b="1" dirty="0" smtClean="0"/>
              <a:t>Label yourselves ‘A’ and ‘B’</a:t>
            </a:r>
          </a:p>
          <a:p>
            <a:r>
              <a:rPr lang="en-GB" b="1" dirty="0" smtClean="0"/>
              <a:t>Each student must take a piece of paper from the teacher.</a:t>
            </a:r>
          </a:p>
          <a:p>
            <a:r>
              <a:rPr lang="en-GB" b="1" dirty="0" smtClean="0"/>
              <a:t>Stand opposite each other and recall the lines.</a:t>
            </a:r>
          </a:p>
          <a:p>
            <a:r>
              <a:rPr lang="en-GB" b="1" dirty="0" smtClean="0"/>
              <a:t>Try to learn the lines.</a:t>
            </a:r>
          </a:p>
          <a:p>
            <a:r>
              <a:rPr lang="en-GB" b="1" dirty="0" smtClean="0"/>
              <a:t>Create a small short scene which uses the exact words, you MUST NOT CHANGE THE WORDS or USE ANY OTHER WORDS</a:t>
            </a:r>
            <a:endParaRPr lang="en-GB" b="1" dirty="0"/>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6000" dirty="0" smtClean="0"/>
              <a:t>BREAKFAST CEREAL</a:t>
            </a:r>
            <a:endParaRPr lang="en-GB" sz="6000" dirty="0"/>
          </a:p>
        </p:txBody>
      </p:sp>
      <p:sp>
        <p:nvSpPr>
          <p:cNvPr id="3" name="Content Placeholder 2"/>
          <p:cNvSpPr>
            <a:spLocks noGrp="1"/>
          </p:cNvSpPr>
          <p:nvPr>
            <p:ph idx="1"/>
          </p:nvPr>
        </p:nvSpPr>
        <p:spPr/>
        <p:txBody>
          <a:bodyPr>
            <a:normAutofit/>
          </a:bodyPr>
          <a:lstStyle/>
          <a:p>
            <a:pPr>
              <a:buNone/>
            </a:pPr>
            <a:r>
              <a:rPr lang="en-GB" sz="4000" b="1" dirty="0" smtClean="0">
                <a:solidFill>
                  <a:srgbClr val="FFFF00"/>
                </a:solidFill>
              </a:rPr>
              <a:t>A: Good Morning.</a:t>
            </a:r>
          </a:p>
          <a:p>
            <a:pPr>
              <a:buNone/>
            </a:pPr>
            <a:r>
              <a:rPr lang="en-GB" sz="4000" b="1" dirty="0" smtClean="0"/>
              <a:t>B:  Morning.</a:t>
            </a:r>
          </a:p>
          <a:p>
            <a:pPr>
              <a:buNone/>
            </a:pPr>
            <a:r>
              <a:rPr lang="en-GB" sz="4000" b="1" dirty="0" smtClean="0">
                <a:solidFill>
                  <a:srgbClr val="FFFF00"/>
                </a:solidFill>
              </a:rPr>
              <a:t>A: Please pass me the milk.</a:t>
            </a:r>
          </a:p>
          <a:p>
            <a:pPr>
              <a:buNone/>
            </a:pPr>
            <a:r>
              <a:rPr lang="en-GB" sz="4000" b="1" dirty="0" smtClean="0"/>
              <a:t>B: I’m afraid we’ve run out.</a:t>
            </a:r>
          </a:p>
          <a:p>
            <a:pPr>
              <a:buNone/>
            </a:pPr>
            <a:r>
              <a:rPr lang="en-GB" sz="4000" b="1" dirty="0" smtClean="0">
                <a:solidFill>
                  <a:srgbClr val="FFFF00"/>
                </a:solidFill>
              </a:rPr>
              <a:t>A: Has the paper come?</a:t>
            </a:r>
          </a:p>
          <a:p>
            <a:pPr>
              <a:buNone/>
            </a:pPr>
            <a:r>
              <a:rPr lang="en-GB" sz="4000" b="1" dirty="0" smtClean="0"/>
              <a:t>B: It’s right in front of you.</a:t>
            </a:r>
            <a:endParaRPr lang="en-GB" sz="4000" b="1" dirty="0"/>
          </a:p>
        </p:txBody>
      </p:sp>
      <p:sp>
        <p:nvSpPr>
          <p:cNvPr id="19458" name="AutoShape 2" descr="http://docs.google.com/?pid=bl&amp;srcid=ADGEESjFuxzcjnERcqVkTo3q8wdZxhvMtj-lzkV1maPbmq45rwaSQ06hwn2rMLtfdwKES_O-TgeoVlykXIl4vdOTZZIOUfZX3WsIRJjhF3oy3TVBH_vB_ZkarwIoeDJWopfLnf-gu881&amp;q=cache%3Al7eZiHM4BewJ%3Awww.psihologija.edu.rs%2Fliteratura%2F20101227142443.pdf%20drama%20games%20A%3A%20Good%20morning.%20B%3A%20Morning.%20A%3A%20Please%20pass%20me%20the%20milk.%20...&amp;docid=ed5209638584820d1e2147cddd25c3db&amp;a=bi&amp;pagenumber=37&amp;w=800"/>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9460" name="AutoShape 4" descr="http://docs.google.com/?pid=bl&amp;srcid=ADGEESjFuxzcjnERcqVkTo3q8wdZxhvMtj-lzkV1maPbmq45rwaSQ06hwn2rMLtfdwKES_O-TgeoVlykXIl4vdOTZZIOUfZX3WsIRJjhF3oy3TVBH_vB_ZkarwIoeDJWopfLnf-gu881&amp;q=cache%3Al7eZiHM4BewJ%3Awww.psihologija.edu.rs%2Fliteratura%2F20101227142443.pdf%20drama%20games%20A%3A%20Good%20morning.%20B%3A%20Morning.%20A%3A%20Please%20pass%20me%20the%20milk.%20...&amp;docid=ed5209638584820d1e2147cddd25c3db&amp;a=bi&amp;pagenumber=37&amp;w=800"/>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2984"/>
          </a:xfrm>
        </p:spPr>
        <p:txBody>
          <a:bodyPr>
            <a:normAutofit/>
          </a:bodyPr>
          <a:lstStyle/>
          <a:p>
            <a:r>
              <a:rPr lang="en-GB" sz="6000" dirty="0" smtClean="0"/>
              <a:t>SCENARIO CARDS</a:t>
            </a:r>
            <a:endParaRPr lang="en-GB" sz="6000" dirty="0"/>
          </a:p>
        </p:txBody>
      </p:sp>
      <p:sp>
        <p:nvSpPr>
          <p:cNvPr id="3" name="Content Placeholder 2"/>
          <p:cNvSpPr>
            <a:spLocks noGrp="1"/>
          </p:cNvSpPr>
          <p:nvPr>
            <p:ph idx="1"/>
          </p:nvPr>
        </p:nvSpPr>
        <p:spPr>
          <a:xfrm>
            <a:off x="0" y="1071546"/>
            <a:ext cx="9144000" cy="5786454"/>
          </a:xfrm>
        </p:spPr>
        <p:txBody>
          <a:bodyPr>
            <a:normAutofit fontScale="92500" lnSpcReduction="20000"/>
          </a:bodyPr>
          <a:lstStyle/>
          <a:p>
            <a:r>
              <a:rPr lang="en-GB" b="1" dirty="0" smtClean="0">
                <a:solidFill>
                  <a:srgbClr val="FFFF00"/>
                </a:solidFill>
              </a:rPr>
              <a:t>Each pair will be given a Scenario Card.</a:t>
            </a:r>
          </a:p>
          <a:p>
            <a:r>
              <a:rPr lang="en-GB" b="1" dirty="0" smtClean="0">
                <a:solidFill>
                  <a:srgbClr val="FFFF00"/>
                </a:solidFill>
              </a:rPr>
              <a:t>You may choose an easy, medium or hard scenario.</a:t>
            </a:r>
          </a:p>
          <a:p>
            <a:r>
              <a:rPr lang="en-GB" b="1" dirty="0" smtClean="0">
                <a:solidFill>
                  <a:srgbClr val="FFFF00"/>
                </a:solidFill>
              </a:rPr>
              <a:t>You have 3 minutes to improvise a new scenario – but you must find a way to use the exact lines from the breakfast scene. Put as much activity into the scene as you can.</a:t>
            </a:r>
          </a:p>
          <a:p>
            <a:endParaRPr lang="en-GB" b="1" dirty="0" smtClean="0">
              <a:solidFill>
                <a:srgbClr val="FFFF00"/>
              </a:solidFill>
            </a:endParaRPr>
          </a:p>
          <a:p>
            <a:r>
              <a:rPr lang="en-GB" b="1" dirty="0" smtClean="0">
                <a:solidFill>
                  <a:srgbClr val="FFFF00"/>
                </a:solidFill>
              </a:rPr>
              <a:t>THERE CAN BE SECTIONS OF THE SCENE WHERE NO TALKING TAKES PLACE.</a:t>
            </a:r>
          </a:p>
          <a:p>
            <a:endParaRPr lang="en-GB" b="1" dirty="0" smtClean="0">
              <a:solidFill>
                <a:srgbClr val="FFFF00"/>
              </a:solidFill>
            </a:endParaRPr>
          </a:p>
          <a:p>
            <a:r>
              <a:rPr lang="en-GB" b="1" dirty="0" smtClean="0">
                <a:solidFill>
                  <a:srgbClr val="FFFF00"/>
                </a:solidFill>
              </a:rPr>
              <a:t>TRY TO MAKE SENSE OF EVERY WORD IN YOUR SCRIPT – EVEN IF IT DOESN’T MAKE SENSE AT FIRST</a:t>
            </a:r>
          </a:p>
          <a:p>
            <a:endParaRPr lang="en-GB" b="1" dirty="0" smtClean="0">
              <a:solidFill>
                <a:srgbClr val="FFFF00"/>
              </a:solidFill>
            </a:endParaRPr>
          </a:p>
          <a:p>
            <a:r>
              <a:rPr lang="en-GB" b="1" dirty="0" smtClean="0">
                <a:solidFill>
                  <a:srgbClr val="FFFF00"/>
                </a:solidFill>
              </a:rPr>
              <a:t>SIMPLE  </a:t>
            </a:r>
            <a:r>
              <a:rPr lang="en-GB" b="1" dirty="0" smtClean="0">
                <a:solidFill>
                  <a:srgbClr val="00B0F0"/>
                </a:solidFill>
              </a:rPr>
              <a:t>TESTING  </a:t>
            </a:r>
            <a:r>
              <a:rPr lang="en-GB" b="1" dirty="0" smtClean="0">
                <a:solidFill>
                  <a:srgbClr val="FF0000"/>
                </a:solidFill>
              </a:rPr>
              <a:t>TRICKY </a:t>
            </a:r>
            <a:r>
              <a:rPr lang="en-GB" b="1" dirty="0" err="1" smtClean="0">
                <a:solidFill>
                  <a:srgbClr val="FF0000"/>
                </a:solidFill>
              </a:rPr>
              <a:t>TRICKY</a:t>
            </a:r>
            <a:endParaRPr lang="en-GB" b="1" dirty="0" smtClean="0">
              <a:solidFill>
                <a:srgbClr val="FFFF00"/>
              </a:solidFill>
            </a:endParaRPr>
          </a:p>
        </p:txBody>
      </p:sp>
    </p:spTree>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Apex</Template>
  <TotalTime>634</TotalTime>
  <Words>829</Words>
  <Application>Microsoft Macintosh PowerPoint</Application>
  <PresentationFormat>On-screen Show (4:3)</PresentationFormat>
  <Paragraphs>92</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Apex</vt:lpstr>
      <vt:lpstr>Duologues &amp;  sCENES</vt:lpstr>
      <vt:lpstr>LESSON AIM</vt:lpstr>
      <vt:lpstr>LESSON OUTCOME</vt:lpstr>
      <vt:lpstr>WHAT IS PROXEMICS?</vt:lpstr>
      <vt:lpstr>GREETINGS</vt:lpstr>
      <vt:lpstr>WHAT SPACE DID WE USE?</vt:lpstr>
      <vt:lpstr>BREAKFAST CEREAL</vt:lpstr>
      <vt:lpstr>BREAKFAST CEREAL</vt:lpstr>
      <vt:lpstr>SCENARIO CARDS</vt:lpstr>
      <vt:lpstr>PowerPoint Presentation</vt:lpstr>
      <vt:lpstr>PROXEMICS CARDS</vt:lpstr>
      <vt:lpstr>PowerPoint Presentation</vt:lpstr>
      <vt:lpstr>APPROPRIATE PROXEMICS</vt:lpstr>
      <vt:lpstr>PowerPoint Presentation</vt:lpstr>
      <vt:lpstr>QUIZ QUIZ TRADE</vt:lpstr>
      <vt:lpstr>CIRCLE TIME</vt:lpstr>
      <vt:lpstr>What did you achieve today? LESSON OUTCOME</vt:lpstr>
      <vt:lpstr>REFLECTIVE LOG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Drama</dc:title>
  <dc:creator>PFerguson217</dc:creator>
  <cp:lastModifiedBy>Beth Harding</cp:lastModifiedBy>
  <cp:revision>9</cp:revision>
  <dcterms:created xsi:type="dcterms:W3CDTF">2011-01-30T09:35:54Z</dcterms:created>
  <dcterms:modified xsi:type="dcterms:W3CDTF">2017-08-19T21:09:37Z</dcterms:modified>
</cp:coreProperties>
</file>