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67" r:id="rId2"/>
    <p:sldId id="258" r:id="rId3"/>
    <p:sldId id="270" r:id="rId4"/>
    <p:sldId id="271" r:id="rId5"/>
    <p:sldId id="259" r:id="rId6"/>
    <p:sldId id="260" r:id="rId7"/>
    <p:sldId id="261" r:id="rId8"/>
    <p:sldId id="273" r:id="rId9"/>
    <p:sldId id="262" r:id="rId10"/>
    <p:sldId id="263" r:id="rId11"/>
    <p:sldId id="274" r:id="rId12"/>
    <p:sldId id="264" r:id="rId13"/>
    <p:sldId id="275" r:id="rId14"/>
    <p:sldId id="265" r:id="rId15"/>
    <p:sldId id="276" r:id="rId16"/>
    <p:sldId id="266" r:id="rId17"/>
    <p:sldId id="277"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68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4F729C-4540-3D44-B6DD-534B8483C0EE}" type="datetimeFigureOut">
              <a:rPr lang="en-US" smtClean="0"/>
              <a:t>19/08/17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431B8F-7CCD-124E-8513-758C19CA79BA}" type="slidenum">
              <a:rPr lang="en-GB" smtClean="0"/>
              <a:t>‹#›</a:t>
            </a:fld>
            <a:endParaRPr lang="en-GB"/>
          </a:p>
        </p:txBody>
      </p:sp>
    </p:spTree>
    <p:extLst>
      <p:ext uri="{BB962C8B-B14F-4D97-AF65-F5344CB8AC3E}">
        <p14:creationId xmlns:p14="http://schemas.microsoft.com/office/powerpoint/2010/main" val="7676444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may want to use a theme and have students write their ideas</a:t>
            </a:r>
            <a:r>
              <a:rPr lang="en-GB" baseline="0" dirty="0" smtClean="0"/>
              <a:t> on a piece of paper that is then pulled from a hat. </a:t>
            </a:r>
            <a:endParaRPr lang="en-GB" dirty="0"/>
          </a:p>
        </p:txBody>
      </p:sp>
      <p:sp>
        <p:nvSpPr>
          <p:cNvPr id="4" name="Slide Number Placeholder 3"/>
          <p:cNvSpPr>
            <a:spLocks noGrp="1"/>
          </p:cNvSpPr>
          <p:nvPr>
            <p:ph type="sldNum" sz="quarter" idx="10"/>
          </p:nvPr>
        </p:nvSpPr>
        <p:spPr/>
        <p:txBody>
          <a:bodyPr/>
          <a:lstStyle/>
          <a:p>
            <a:fld id="{2D431B8F-7CCD-124E-8513-758C19CA79BA}" type="slidenum">
              <a:rPr lang="en-GB" smtClean="0"/>
              <a:t>4</a:t>
            </a:fld>
            <a:endParaRPr lang="en-GB"/>
          </a:p>
        </p:txBody>
      </p:sp>
    </p:spTree>
    <p:extLst>
      <p:ext uri="{BB962C8B-B14F-4D97-AF65-F5344CB8AC3E}">
        <p14:creationId xmlns:p14="http://schemas.microsoft.com/office/powerpoint/2010/main" val="562981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2DB3871-EF33-47EF-90E0-4A370801A961}" type="datetimeFigureOut">
              <a:rPr lang="en-US" smtClean="0"/>
              <a:pPr/>
              <a:t>19/08/17</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a:lstStyle/>
          <a:p>
            <a:fld id="{29DFEB66-1F31-44C3-9BDF-28E4297D1117}" type="slidenum">
              <a:rPr lang="en-GB" smtClean="0"/>
              <a:pPr/>
              <a:t>‹#›</a:t>
            </a:fld>
            <a:endParaRPr lang="en-GB"/>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B3871-EF33-47EF-90E0-4A370801A961}" type="datetimeFigureOut">
              <a:rPr lang="en-US" smtClean="0"/>
              <a:pPr/>
              <a:t>19/08/17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DFEB66-1F31-44C3-9BDF-28E4297D111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B3871-EF33-47EF-90E0-4A370801A961}" type="datetimeFigureOut">
              <a:rPr lang="en-US" smtClean="0"/>
              <a:pPr/>
              <a:t>19/08/17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DFEB66-1F31-44C3-9BDF-28E4297D111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B3871-EF33-47EF-90E0-4A370801A961}" type="datetimeFigureOut">
              <a:rPr lang="en-US" smtClean="0"/>
              <a:pPr/>
              <a:t>19/08/17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DFEB66-1F31-44C3-9BDF-28E4297D111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DB3871-EF33-47EF-90E0-4A370801A961}" type="datetimeFigureOut">
              <a:rPr lang="en-US" smtClean="0"/>
              <a:pPr/>
              <a:t>19/08/17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7924800" y="6416675"/>
            <a:ext cx="762000" cy="365125"/>
          </a:xfrm>
        </p:spPr>
        <p:txBody>
          <a:bodyPr/>
          <a:lstStyle/>
          <a:p>
            <a:fld id="{29DFEB66-1F31-44C3-9BDF-28E4297D1117}"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DB3871-EF33-47EF-90E0-4A370801A961}" type="datetimeFigureOut">
              <a:rPr lang="en-US" smtClean="0"/>
              <a:pPr/>
              <a:t>19/08/17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DFEB66-1F31-44C3-9BDF-28E4297D111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DB3871-EF33-47EF-90E0-4A370801A961}" type="datetimeFigureOut">
              <a:rPr lang="en-US" smtClean="0"/>
              <a:pPr/>
              <a:t>19/08/17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DFEB66-1F31-44C3-9BDF-28E4297D111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DB3871-EF33-47EF-90E0-4A370801A961}" type="datetimeFigureOut">
              <a:rPr lang="en-US" smtClean="0"/>
              <a:pPr/>
              <a:t>19/08/17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DFEB66-1F31-44C3-9BDF-28E4297D111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B3871-EF33-47EF-90E0-4A370801A961}" type="datetimeFigureOut">
              <a:rPr lang="en-US" smtClean="0"/>
              <a:pPr/>
              <a:t>19/08/17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DFEB66-1F31-44C3-9BDF-28E4297D111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DB3871-EF33-47EF-90E0-4A370801A961}" type="datetimeFigureOut">
              <a:rPr lang="en-US" smtClean="0"/>
              <a:pPr/>
              <a:t>19/08/17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DFEB66-1F31-44C3-9BDF-28E4297D111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DB3871-EF33-47EF-90E0-4A370801A961}" type="datetimeFigureOut">
              <a:rPr lang="en-US" smtClean="0"/>
              <a:pPr/>
              <a:t>19/08/17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DFEB66-1F31-44C3-9BDF-28E4297D111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2DB3871-EF33-47EF-90E0-4A370801A961}" type="datetimeFigureOut">
              <a:rPr lang="en-US" smtClean="0"/>
              <a:pPr/>
              <a:t>19/08/17</a:t>
            </a:fld>
            <a:endParaRPr lang="en-GB"/>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GB"/>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9DFEB66-1F31-44C3-9BDF-28E4297D1117}"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oogleads.g.doubleclick.net/aclk?sa=l&amp;ai=BfPkHf4crTYTXCtLU_AbPwoCrBdOQ5uEB-8GAuhnb8eX1UbCJSxABGAEglKSDAzgAUOCGzrP5_____wFgu5a7g9AKoAGtpNvnA7IBFHd3dy5zbmFwMm9iamVjdHMuY29tugEKMjUweDI1MF9hc8gBA9oBXWh0dHA6Ly93d3cuc25hcDJvYmplY3RzLmNvbS8yMDA5LzA3LzAzL3NlbWlvdGljcy1hLXBvd2VyZnVsLWNvbW11bmljYXRpb24tdG9vbC1mb3ItZGVzaWduZXJzL_gBAYACAakCxQ29mkMfuj7AAgHIAqvj0BGoAwHIAxXoA8UI6ANs9QMAAADE&amp;num=1&amp;sig=AGiWqtwfuOYYC_kASuSTLySpWG_yMZiseA&amp;client=ca-pub-3094501640998076&amp;adurl=http://www.groupon.co.uk/sites/www.groupon.co.uk/lp/lp/013/restaurant.php?timg=sushi1&amp;CID=UK_SEM_3_420_1000_4134&amp;plac=www.snap2objects.com&amp;crea=6739775659&amp;nm=2" TargetMode="Externa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0"/>
            <a:ext cx="8229600" cy="2500306"/>
          </a:xfrm>
        </p:spPr>
        <p:txBody>
          <a:bodyPr>
            <a:normAutofit/>
          </a:bodyPr>
          <a:lstStyle/>
          <a:p>
            <a:r>
              <a:rPr lang="en-GB" dirty="0" smtClean="0"/>
              <a:t>Duologues</a:t>
            </a:r>
            <a:br>
              <a:rPr lang="en-GB" dirty="0" smtClean="0"/>
            </a:br>
            <a:r>
              <a:rPr lang="en-GB" dirty="0" smtClean="0"/>
              <a:t>&amp; </a:t>
            </a:r>
            <a:br>
              <a:rPr lang="en-GB" dirty="0" smtClean="0"/>
            </a:br>
            <a:r>
              <a:rPr lang="en-GB" dirty="0" err="1" smtClean="0"/>
              <a:t>sCENES</a:t>
            </a:r>
            <a:endParaRPr lang="en-GB" dirty="0"/>
          </a:p>
        </p:txBody>
      </p:sp>
      <p:sp>
        <p:nvSpPr>
          <p:cNvPr id="3" name="Subtitle 2"/>
          <p:cNvSpPr>
            <a:spLocks noGrp="1"/>
          </p:cNvSpPr>
          <p:nvPr>
            <p:ph type="subTitle" idx="1"/>
          </p:nvPr>
        </p:nvSpPr>
        <p:spPr>
          <a:xfrm>
            <a:off x="1371600" y="2500306"/>
            <a:ext cx="6400800" cy="1643074"/>
          </a:xfrm>
        </p:spPr>
        <p:txBody>
          <a:bodyPr/>
          <a:lstStyle/>
          <a:p>
            <a:r>
              <a:rPr lang="en-GB" dirty="0" smtClean="0"/>
              <a:t>Drama </a:t>
            </a:r>
          </a:p>
          <a:p>
            <a:r>
              <a:rPr lang="en-GB" dirty="0" smtClean="0"/>
              <a:t>Year 9</a:t>
            </a:r>
          </a:p>
          <a:p>
            <a:r>
              <a:rPr lang="en-GB" dirty="0" smtClean="0"/>
              <a:t>Lesson </a:t>
            </a:r>
            <a:r>
              <a:rPr lang="en-GB" smtClean="0"/>
              <a:t>3 Semiotics</a:t>
            </a:r>
            <a:endParaRPr lang="en-GB" dirty="0"/>
          </a:p>
        </p:txBody>
      </p:sp>
      <p:pic>
        <p:nvPicPr>
          <p:cNvPr id="17410" name="Picture 2" descr="http://system.barflyclub.com/include/image/artists/21834_dade44be-594f-4d50-a285-f7f8ec875c07.jpeg"/>
          <p:cNvPicPr>
            <a:picLocks noChangeAspect="1" noChangeArrowheads="1"/>
          </p:cNvPicPr>
          <p:nvPr/>
        </p:nvPicPr>
        <p:blipFill>
          <a:blip r:embed="rId2"/>
          <a:srcRect/>
          <a:stretch>
            <a:fillRect/>
          </a:stretch>
        </p:blipFill>
        <p:spPr bwMode="auto">
          <a:xfrm>
            <a:off x="142844" y="4000504"/>
            <a:ext cx="8786874" cy="2714644"/>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500034" y="571480"/>
            <a:ext cx="8643966"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600" b="1" i="0" u="none" strike="noStrike" cap="none" normalizeH="0" baseline="0" dirty="0" smtClean="0">
                <a:ln>
                  <a:noFill/>
                </a:ln>
                <a:solidFill>
                  <a:srgbClr val="000000"/>
                </a:solidFill>
                <a:effectLst/>
                <a:latin typeface="Arial" pitchFamily="34" charset="0"/>
                <a:cs typeface="Arial" pitchFamily="34" charset="0"/>
              </a:rPr>
              <a:t>Icons </a:t>
            </a:r>
            <a:r>
              <a:rPr kumimoji="0" lang="en-US" sz="3600" b="0" i="0" u="none" strike="noStrike" cap="none" normalizeH="0" baseline="0" dirty="0" smtClean="0">
                <a:ln>
                  <a:noFill/>
                </a:ln>
                <a:solidFill>
                  <a:schemeClr val="tx1"/>
                </a:solidFill>
                <a:effectLst/>
                <a:latin typeface="Arial" pitchFamily="34" charset="0"/>
                <a:cs typeface="Arial" pitchFamily="34" charset="0"/>
              </a:rPr>
              <a:t>– a clear representation of the object itself, keeping its characteristics. There’s no distinction between the icon and the real object. Examples are: photos, drawings, imitations, onomatopoeias and others.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7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1746" name="Picture 2" descr="icons"/>
          <p:cNvPicPr>
            <a:picLocks noChangeAspect="1" noChangeArrowheads="1"/>
          </p:cNvPicPr>
          <p:nvPr/>
        </p:nvPicPr>
        <p:blipFill>
          <a:blip r:embed="rId2"/>
          <a:srcRect/>
          <a:stretch>
            <a:fillRect/>
          </a:stretch>
        </p:blipFill>
        <p:spPr bwMode="auto">
          <a:xfrm>
            <a:off x="500034" y="4357694"/>
            <a:ext cx="8001056" cy="221457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STILL IMAGE</a:t>
            </a:r>
            <a:endParaRPr lang="en-GB" sz="7200" dirty="0"/>
          </a:p>
        </p:txBody>
      </p:sp>
      <p:sp>
        <p:nvSpPr>
          <p:cNvPr id="3" name="Content Placeholder 2"/>
          <p:cNvSpPr>
            <a:spLocks noGrp="1"/>
          </p:cNvSpPr>
          <p:nvPr>
            <p:ph idx="1"/>
          </p:nvPr>
        </p:nvSpPr>
        <p:spPr/>
        <p:txBody>
          <a:bodyPr/>
          <a:lstStyle/>
          <a:p>
            <a:r>
              <a:rPr lang="en-GB" sz="4000" dirty="0" smtClean="0"/>
              <a:t>In groups of 2, 3 or 4 make a still image of what you consider an </a:t>
            </a:r>
            <a:r>
              <a:rPr lang="en-GB" sz="4000" b="1" dirty="0" smtClean="0"/>
              <a:t>ICON </a:t>
            </a:r>
            <a:r>
              <a:rPr lang="en-GB" sz="4000" dirty="0" smtClean="0"/>
              <a:t>to be. </a:t>
            </a:r>
          </a:p>
          <a:p>
            <a:endParaRPr lang="en-GB" b="1" dirty="0" smtClean="0"/>
          </a:p>
          <a:p>
            <a:endParaRPr lang="en-GB" b="1" dirty="0" smtClean="0"/>
          </a:p>
          <a:p>
            <a:endParaRPr lang="en-GB" dirty="0"/>
          </a:p>
        </p:txBody>
      </p:sp>
      <p:pic>
        <p:nvPicPr>
          <p:cNvPr id="4" name="Picture 2" descr="icons"/>
          <p:cNvPicPr>
            <a:picLocks noChangeAspect="1" noChangeArrowheads="1"/>
          </p:cNvPicPr>
          <p:nvPr/>
        </p:nvPicPr>
        <p:blipFill>
          <a:blip r:embed="rId2"/>
          <a:srcRect/>
          <a:stretch>
            <a:fillRect/>
          </a:stretch>
        </p:blipFill>
        <p:spPr bwMode="auto">
          <a:xfrm>
            <a:off x="500034" y="4357694"/>
            <a:ext cx="8001056" cy="221457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lstStyle/>
          <a:p>
            <a:r>
              <a:rPr lang="en-GB" sz="2800" b="1" dirty="0" smtClean="0">
                <a:solidFill>
                  <a:schemeClr val="bg1"/>
                </a:solidFill>
              </a:rPr>
              <a:t>Index</a:t>
            </a:r>
            <a:r>
              <a:rPr lang="en-GB" sz="2800" b="1" dirty="0" smtClean="0"/>
              <a:t> </a:t>
            </a:r>
            <a:r>
              <a:rPr lang="en-GB" sz="2800" dirty="0" smtClean="0"/>
              <a:t>– They indicate something. The index connected with its meaning (not arbitrary) but unlike the icon, it’s not the object itself. As examples, we can say that smoke indicates fire, smiles indicate happiness, fresh coffee smell in the morning indicates that </a:t>
            </a:r>
            <a:r>
              <a:rPr lang="en-GB" sz="2800" dirty="0" smtClean="0"/>
              <a:t>someone's </a:t>
            </a:r>
            <a:r>
              <a:rPr lang="en-GB" sz="2800" dirty="0" smtClean="0"/>
              <a:t>preparing breakfast. Even medical symptoms and measuring instruments are indexes, because they indicate something. </a:t>
            </a:r>
          </a:p>
          <a:p>
            <a:pPr>
              <a:buNone/>
            </a:pPr>
            <a:endParaRPr lang="en-GB" dirty="0"/>
          </a:p>
        </p:txBody>
      </p:sp>
      <p:pic>
        <p:nvPicPr>
          <p:cNvPr id="33794" name="Picture 2" descr="indexes"/>
          <p:cNvPicPr>
            <a:picLocks noChangeAspect="1" noChangeArrowheads="1"/>
          </p:cNvPicPr>
          <p:nvPr/>
        </p:nvPicPr>
        <p:blipFill>
          <a:blip r:embed="rId2"/>
          <a:srcRect/>
          <a:stretch>
            <a:fillRect/>
          </a:stretch>
        </p:blipFill>
        <p:spPr bwMode="auto">
          <a:xfrm>
            <a:off x="214282" y="4572008"/>
            <a:ext cx="8929718" cy="206216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STILL IMAGE</a:t>
            </a:r>
            <a:endParaRPr lang="en-GB" sz="7200" dirty="0"/>
          </a:p>
        </p:txBody>
      </p:sp>
      <p:sp>
        <p:nvSpPr>
          <p:cNvPr id="3" name="Content Placeholder 2"/>
          <p:cNvSpPr>
            <a:spLocks noGrp="1"/>
          </p:cNvSpPr>
          <p:nvPr>
            <p:ph idx="1"/>
          </p:nvPr>
        </p:nvSpPr>
        <p:spPr/>
        <p:txBody>
          <a:bodyPr/>
          <a:lstStyle/>
          <a:p>
            <a:r>
              <a:rPr lang="en-GB" sz="4000" dirty="0" smtClean="0"/>
              <a:t>In groups of 2, 3 or 4 make a still image of what you consider an </a:t>
            </a:r>
            <a:r>
              <a:rPr lang="en-GB" sz="4000" b="1" dirty="0" smtClean="0"/>
              <a:t>INDEX </a:t>
            </a:r>
            <a:r>
              <a:rPr lang="en-GB" sz="4000" dirty="0" smtClean="0"/>
              <a:t>to be and make sure you can define what it may be indicating.</a:t>
            </a:r>
          </a:p>
          <a:p>
            <a:endParaRPr lang="en-GB" b="1" dirty="0" smtClean="0"/>
          </a:p>
          <a:p>
            <a:endParaRPr lang="en-GB" b="1" dirty="0" smtClean="0"/>
          </a:p>
          <a:p>
            <a:endParaRPr lang="en-GB" dirty="0"/>
          </a:p>
        </p:txBody>
      </p:sp>
      <p:pic>
        <p:nvPicPr>
          <p:cNvPr id="5" name="Picture 2" descr="indexes"/>
          <p:cNvPicPr>
            <a:picLocks noChangeAspect="1" noChangeArrowheads="1"/>
          </p:cNvPicPr>
          <p:nvPr/>
        </p:nvPicPr>
        <p:blipFill>
          <a:blip r:embed="rId2"/>
          <a:srcRect/>
          <a:stretch>
            <a:fillRect/>
          </a:stretch>
        </p:blipFill>
        <p:spPr bwMode="auto">
          <a:xfrm>
            <a:off x="0" y="4795832"/>
            <a:ext cx="9144000" cy="206216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4429156"/>
          </a:xfrm>
        </p:spPr>
        <p:txBody>
          <a:bodyPr>
            <a:normAutofit fontScale="92500" lnSpcReduction="20000"/>
          </a:bodyPr>
          <a:lstStyle/>
          <a:p>
            <a:pPr lvl="0"/>
            <a:r>
              <a:rPr lang="en-US" sz="2800" b="1" dirty="0" smtClean="0">
                <a:solidFill>
                  <a:srgbClr val="000000"/>
                </a:solidFill>
                <a:latin typeface="Arial" pitchFamily="34" charset="0"/>
                <a:cs typeface="Arial" pitchFamily="34" charset="0"/>
              </a:rPr>
              <a:t>Symbols </a:t>
            </a:r>
            <a:r>
              <a:rPr lang="en-US" sz="2800" dirty="0" smtClean="0">
                <a:latin typeface="Arial" pitchFamily="34" charset="0"/>
                <a:cs typeface="Arial" pitchFamily="34" charset="0"/>
              </a:rPr>
              <a:t>– They have no resemblance to the real object, it’s  a result of a convention. A symbol can only make meaning if the person already knows that, so, this is a matter of culture and previous knowledge. </a:t>
            </a:r>
            <a:r>
              <a:rPr lang="en-US" sz="2800" b="1" dirty="0" smtClean="0">
                <a:solidFill>
                  <a:srgbClr val="000000"/>
                </a:solidFill>
                <a:latin typeface="Arial" pitchFamily="34" charset="0"/>
                <a:cs typeface="Arial" pitchFamily="34" charset="0"/>
              </a:rPr>
              <a:t>We all know that a dove represents peace, but there’s no connection between the animal and peace, it’s just a convention.</a:t>
            </a:r>
            <a:r>
              <a:rPr lang="en-US" sz="2800" dirty="0" smtClean="0">
                <a:latin typeface="Arial" pitchFamily="34" charset="0"/>
                <a:cs typeface="Arial" pitchFamily="34" charset="0"/>
              </a:rPr>
              <a:t> Letters and words are examples of symbols. The graph sign (words) has no direct link to the thing itself, but for each culture, they make meaning. For us, the mourning is represented by the color black, but this color changes for different countries and cultures. </a:t>
            </a:r>
          </a:p>
          <a:p>
            <a:endParaRPr lang="en-GB" dirty="0"/>
          </a:p>
        </p:txBody>
      </p:sp>
      <p:sp>
        <p:nvSpPr>
          <p:cNvPr id="34817" name="Rectangle 1"/>
          <p:cNvSpPr>
            <a:spLocks noChangeArrowheads="1"/>
          </p:cNvSpPr>
          <p:nvPr/>
        </p:nvSpPr>
        <p:spPr bwMode="auto">
          <a:xfrm>
            <a:off x="0" y="0"/>
            <a:ext cx="31290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7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4818" name="Picture 2" descr="symbols"/>
          <p:cNvPicPr>
            <a:picLocks noChangeAspect="1" noChangeArrowheads="1"/>
          </p:cNvPicPr>
          <p:nvPr/>
        </p:nvPicPr>
        <p:blipFill>
          <a:blip r:embed="rId2"/>
          <a:srcRect/>
          <a:stretch>
            <a:fillRect/>
          </a:stretch>
        </p:blipFill>
        <p:spPr bwMode="auto">
          <a:xfrm>
            <a:off x="214282" y="5214950"/>
            <a:ext cx="8715436" cy="164305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STILL IMAGE</a:t>
            </a:r>
            <a:endParaRPr lang="en-GB" sz="7200" dirty="0"/>
          </a:p>
        </p:txBody>
      </p:sp>
      <p:sp>
        <p:nvSpPr>
          <p:cNvPr id="3" name="Content Placeholder 2"/>
          <p:cNvSpPr>
            <a:spLocks noGrp="1"/>
          </p:cNvSpPr>
          <p:nvPr>
            <p:ph idx="1"/>
          </p:nvPr>
        </p:nvSpPr>
        <p:spPr/>
        <p:txBody>
          <a:bodyPr/>
          <a:lstStyle/>
          <a:p>
            <a:r>
              <a:rPr lang="en-GB" sz="4000" dirty="0" smtClean="0"/>
              <a:t>In groups of 2, 3 or 4 make a still image of what you consider a </a:t>
            </a:r>
            <a:r>
              <a:rPr lang="en-GB" sz="4000" b="1" dirty="0" smtClean="0"/>
              <a:t>SYMBOL </a:t>
            </a:r>
            <a:r>
              <a:rPr lang="en-GB" sz="4000" dirty="0" smtClean="0"/>
              <a:t>to be and make sure you can define what it may be symbolising.</a:t>
            </a:r>
          </a:p>
          <a:p>
            <a:endParaRPr lang="en-GB" b="1" dirty="0" smtClean="0"/>
          </a:p>
          <a:p>
            <a:endParaRPr lang="en-GB" b="1" dirty="0" smtClean="0"/>
          </a:p>
          <a:p>
            <a:endParaRPr lang="en-GB" dirty="0"/>
          </a:p>
        </p:txBody>
      </p:sp>
      <p:pic>
        <p:nvPicPr>
          <p:cNvPr id="6" name="Picture 2" descr="symbols"/>
          <p:cNvPicPr>
            <a:picLocks noChangeAspect="1" noChangeArrowheads="1"/>
          </p:cNvPicPr>
          <p:nvPr/>
        </p:nvPicPr>
        <p:blipFill>
          <a:blip r:embed="rId2"/>
          <a:srcRect/>
          <a:stretch>
            <a:fillRect/>
          </a:stretch>
        </p:blipFill>
        <p:spPr bwMode="auto">
          <a:xfrm>
            <a:off x="0" y="4857760"/>
            <a:ext cx="9144000" cy="200024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phone"/>
          <p:cNvPicPr>
            <a:picLocks noChangeAspect="1" noChangeArrowheads="1"/>
          </p:cNvPicPr>
          <p:nvPr/>
        </p:nvPicPr>
        <p:blipFill>
          <a:blip r:embed="rId2"/>
          <a:srcRect/>
          <a:stretch>
            <a:fillRect/>
          </a:stretch>
        </p:blipFill>
        <p:spPr bwMode="auto">
          <a:xfrm>
            <a:off x="6215074" y="0"/>
            <a:ext cx="2928926" cy="6858000"/>
          </a:xfrm>
          <a:prstGeom prst="rect">
            <a:avLst/>
          </a:prstGeom>
          <a:noFill/>
        </p:spPr>
      </p:pic>
      <p:sp>
        <p:nvSpPr>
          <p:cNvPr id="3" name="Content Placeholder 2"/>
          <p:cNvSpPr>
            <a:spLocks noGrp="1"/>
          </p:cNvSpPr>
          <p:nvPr>
            <p:ph idx="1"/>
          </p:nvPr>
        </p:nvSpPr>
        <p:spPr>
          <a:xfrm>
            <a:off x="0" y="0"/>
            <a:ext cx="6357950" cy="6858000"/>
          </a:xfrm>
        </p:spPr>
        <p:txBody>
          <a:bodyPr>
            <a:normAutofit fontScale="77500" lnSpcReduction="20000"/>
          </a:bodyPr>
          <a:lstStyle/>
          <a:p>
            <a:r>
              <a:rPr lang="en-GB" sz="2800" b="1" dirty="0" smtClean="0"/>
              <a:t>Let’s </a:t>
            </a:r>
            <a:r>
              <a:rPr lang="en-GB" sz="2800" b="1" dirty="0" smtClean="0"/>
              <a:t>analyse </a:t>
            </a:r>
            <a:r>
              <a:rPr lang="en-GB" sz="2800" b="1" dirty="0" smtClean="0"/>
              <a:t>a common object, some </a:t>
            </a:r>
            <a:r>
              <a:rPr lang="en-GB" b="1" dirty="0" err="1" smtClean="0"/>
              <a:t>moble</a:t>
            </a:r>
            <a:r>
              <a:rPr lang="en-GB" sz="2800" b="1" dirty="0" smtClean="0"/>
              <a:t> </a:t>
            </a:r>
            <a:r>
              <a:rPr lang="en-GB" sz="2800" b="1" dirty="0" smtClean="0"/>
              <a:t>phone “icons”:</a:t>
            </a:r>
            <a:endParaRPr lang="en-GB" sz="2800" dirty="0" smtClean="0"/>
          </a:p>
          <a:p>
            <a:r>
              <a:rPr lang="en-GB" sz="2800" dirty="0" smtClean="0"/>
              <a:t>Here we can see some real </a:t>
            </a:r>
            <a:r>
              <a:rPr lang="en-GB" sz="2800" b="1" dirty="0" smtClean="0"/>
              <a:t>icons </a:t>
            </a:r>
            <a:r>
              <a:rPr lang="en-GB" sz="2800" dirty="0" smtClean="0"/>
              <a:t>(representation of the object itself) like the calendar, the camera and the clock. Also, some </a:t>
            </a:r>
            <a:r>
              <a:rPr lang="en-GB" sz="2800" b="1" dirty="0" smtClean="0"/>
              <a:t>indexes </a:t>
            </a:r>
            <a:r>
              <a:rPr lang="en-GB" sz="2800" dirty="0" smtClean="0"/>
              <a:t>(signs that have a connection with the object, but it’s not its real representation) like the stocks, You Tube or mail. If they were real icons, there should be a photo of a stock exchange, a thumbnail of a You Tube video and an electronic mail image. Finally, we see also a </a:t>
            </a:r>
            <a:r>
              <a:rPr lang="en-GB" sz="2800" b="1" dirty="0" smtClean="0"/>
              <a:t>symbol</a:t>
            </a:r>
            <a:r>
              <a:rPr lang="en-GB" sz="2800" dirty="0" smtClean="0"/>
              <a:t>, for Flash. There’s no visual connection from the Flash “icon” to the real meaning.</a:t>
            </a:r>
          </a:p>
          <a:p>
            <a:r>
              <a:rPr lang="en-GB" sz="2800" dirty="0" smtClean="0"/>
              <a:t>There’s no specific indication of what is that, but we know, because there’s a previous knowledge that Flash is an application for animations (</a:t>
            </a:r>
            <a:r>
              <a:rPr lang="en-GB" sz="2800" i="1" dirty="0" smtClean="0"/>
              <a:t>ok, this image – flash – is not real, but useful for educational purposes</a:t>
            </a:r>
            <a:r>
              <a:rPr lang="en-GB" sz="2800" dirty="0" smtClean="0"/>
              <a:t>). The designers who projected this screen were aware of the signs and its meanings, as we all shall be when designing anything. </a:t>
            </a:r>
            <a:r>
              <a:rPr lang="en-GB" sz="2800" b="1" dirty="0" smtClean="0"/>
              <a:t>It is important because it’s the base for communication, which is the final purpose.</a:t>
            </a:r>
            <a:endParaRPr lang="en-GB" sz="2800" dirty="0" smtClean="0"/>
          </a:p>
          <a:p>
            <a:endParaRPr lang="en-GB"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What have you achieve today?</a:t>
            </a:r>
            <a:r>
              <a:rPr lang="en-GB" sz="6600" dirty="0" smtClean="0"/>
              <a:t/>
            </a:r>
            <a:br>
              <a:rPr lang="en-GB" sz="6600" dirty="0" smtClean="0"/>
            </a:br>
            <a:r>
              <a:rPr lang="en-GB" sz="6600" dirty="0" smtClean="0"/>
              <a:t>LESSON </a:t>
            </a:r>
            <a:r>
              <a:rPr lang="en-GB" sz="6600" dirty="0" smtClean="0"/>
              <a:t>OUTCOME</a:t>
            </a:r>
            <a:endParaRPr lang="en-GB" sz="6600" dirty="0"/>
          </a:p>
        </p:txBody>
      </p:sp>
      <p:sp>
        <p:nvSpPr>
          <p:cNvPr id="3" name="Content Placeholder 2"/>
          <p:cNvSpPr>
            <a:spLocks noGrp="1"/>
          </p:cNvSpPr>
          <p:nvPr>
            <p:ph idx="1"/>
          </p:nvPr>
        </p:nvSpPr>
        <p:spPr>
          <a:xfrm>
            <a:off x="457200" y="1726458"/>
            <a:ext cx="8229600" cy="3214710"/>
          </a:xfrm>
        </p:spPr>
        <p:txBody>
          <a:bodyPr>
            <a:normAutofit fontScale="70000" lnSpcReduction="20000"/>
          </a:bodyPr>
          <a:lstStyle/>
          <a:p>
            <a:r>
              <a:rPr lang="en-GB" sz="3600" b="1" dirty="0" smtClean="0"/>
              <a:t>LEVEL 4 </a:t>
            </a:r>
            <a:r>
              <a:rPr lang="en-GB" sz="3600" dirty="0" smtClean="0"/>
              <a:t>– I will know what </a:t>
            </a:r>
            <a:r>
              <a:rPr lang="en-GB" sz="3600" b="1" dirty="0" smtClean="0"/>
              <a:t>SEMIOTICS</a:t>
            </a:r>
            <a:r>
              <a:rPr lang="en-GB" sz="3600" dirty="0" smtClean="0"/>
              <a:t> means.</a:t>
            </a:r>
          </a:p>
          <a:p>
            <a:endParaRPr lang="en-GB" sz="3600" dirty="0" smtClean="0"/>
          </a:p>
          <a:p>
            <a:r>
              <a:rPr lang="en-GB" sz="3600" b="1" dirty="0" smtClean="0"/>
              <a:t>LEVEL 5 </a:t>
            </a:r>
            <a:r>
              <a:rPr lang="en-GB" sz="3600" dirty="0" smtClean="0"/>
              <a:t>– I will know what </a:t>
            </a:r>
            <a:r>
              <a:rPr lang="en-GB" sz="3600" b="1" dirty="0" smtClean="0"/>
              <a:t>SEMIOTICS</a:t>
            </a:r>
            <a:r>
              <a:rPr lang="en-GB" sz="3600" dirty="0" smtClean="0"/>
              <a:t> means and understand how it can be used within Drama.</a:t>
            </a:r>
          </a:p>
          <a:p>
            <a:endParaRPr lang="en-GB" sz="3600" dirty="0" smtClean="0"/>
          </a:p>
          <a:p>
            <a:r>
              <a:rPr lang="en-GB" sz="3600" b="1" dirty="0" smtClean="0"/>
              <a:t>LEVEL 6 – </a:t>
            </a:r>
            <a:r>
              <a:rPr lang="en-GB" sz="3600" dirty="0" smtClean="0"/>
              <a:t>I will be able to use </a:t>
            </a:r>
            <a:r>
              <a:rPr lang="en-GB" sz="3600" b="1" dirty="0" smtClean="0"/>
              <a:t>SEMIOTICS </a:t>
            </a:r>
            <a:r>
              <a:rPr lang="en-GB" sz="3600" dirty="0" smtClean="0"/>
              <a:t> effectively within a Drama scene.</a:t>
            </a:r>
          </a:p>
        </p:txBody>
      </p:sp>
      <p:pic>
        <p:nvPicPr>
          <p:cNvPr id="1026" name="Picture 2" descr="http://farm4.static.flickr.com/3045/2293239853_ddd6bc4ef4.jpg"/>
          <p:cNvPicPr>
            <a:picLocks noChangeAspect="1" noChangeArrowheads="1"/>
          </p:cNvPicPr>
          <p:nvPr/>
        </p:nvPicPr>
        <p:blipFill>
          <a:blip r:embed="rId2"/>
          <a:srcRect/>
          <a:stretch>
            <a:fillRect/>
          </a:stretch>
        </p:blipFill>
        <p:spPr bwMode="auto">
          <a:xfrm>
            <a:off x="285720" y="4329947"/>
            <a:ext cx="8572560" cy="2411421"/>
          </a:xfrm>
          <a:prstGeom prst="rect">
            <a:avLst/>
          </a:prstGeom>
          <a:noFill/>
        </p:spPr>
      </p:pic>
    </p:spTree>
    <p:extLst>
      <p:ext uri="{BB962C8B-B14F-4D97-AF65-F5344CB8AC3E}">
        <p14:creationId xmlns:p14="http://schemas.microsoft.com/office/powerpoint/2010/main" val="743827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REFLECTIVE LOG</a:t>
            </a:r>
            <a:endParaRPr lang="en-GB" sz="7200" dirty="0"/>
          </a:p>
        </p:txBody>
      </p:sp>
      <p:sp>
        <p:nvSpPr>
          <p:cNvPr id="3" name="Content Placeholder 2"/>
          <p:cNvSpPr>
            <a:spLocks noGrp="1"/>
          </p:cNvSpPr>
          <p:nvPr>
            <p:ph idx="1"/>
          </p:nvPr>
        </p:nvSpPr>
        <p:spPr>
          <a:xfrm>
            <a:off x="457200" y="1500174"/>
            <a:ext cx="8229600" cy="4809186"/>
          </a:xfrm>
        </p:spPr>
        <p:txBody>
          <a:bodyPr/>
          <a:lstStyle/>
          <a:p>
            <a:r>
              <a:rPr lang="en-GB" dirty="0" smtClean="0"/>
              <a:t>It is important to reflect on every lesson and begin thinking about setting targets for yourselves. For assessment it is important to keep a log book of activities, so you must write a reflective log for each lesson.</a:t>
            </a:r>
            <a:endParaRPr lang="en-GB" dirty="0"/>
          </a:p>
        </p:txBody>
      </p:sp>
      <p:pic>
        <p:nvPicPr>
          <p:cNvPr id="37890" name="Picture 2" descr="http://www.sdcoe.k12.ca.us/score/actbank/refect.GIF"/>
          <p:cNvPicPr>
            <a:picLocks noChangeAspect="1" noChangeArrowheads="1"/>
          </p:cNvPicPr>
          <p:nvPr/>
        </p:nvPicPr>
        <p:blipFill>
          <a:blip r:embed="rId2"/>
          <a:srcRect/>
          <a:stretch>
            <a:fillRect/>
          </a:stretch>
        </p:blipFill>
        <p:spPr bwMode="auto">
          <a:xfrm>
            <a:off x="214282" y="3786190"/>
            <a:ext cx="8501122" cy="2876550"/>
          </a:xfrm>
          <a:prstGeom prst="rect">
            <a:avLst/>
          </a:prstGeom>
          <a:noFill/>
        </p:spPr>
      </p:pic>
    </p:spTree>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b="1" dirty="0" smtClean="0"/>
              <a:t>LESSON </a:t>
            </a:r>
            <a:r>
              <a:rPr lang="en-GB" sz="6000" dirty="0" smtClean="0"/>
              <a:t>AIM</a:t>
            </a:r>
            <a:endParaRPr lang="en-GB" sz="6000" b="1" dirty="0"/>
          </a:p>
        </p:txBody>
      </p:sp>
      <p:sp>
        <p:nvSpPr>
          <p:cNvPr id="3" name="Content Placeholder 2"/>
          <p:cNvSpPr>
            <a:spLocks noGrp="1"/>
          </p:cNvSpPr>
          <p:nvPr>
            <p:ph idx="1"/>
          </p:nvPr>
        </p:nvSpPr>
        <p:spPr>
          <a:xfrm>
            <a:off x="457200" y="1600200"/>
            <a:ext cx="8229600" cy="2971808"/>
          </a:xfrm>
        </p:spPr>
        <p:txBody>
          <a:bodyPr>
            <a:normAutofit lnSpcReduction="10000"/>
          </a:bodyPr>
          <a:lstStyle/>
          <a:p>
            <a:r>
              <a:rPr lang="en-GB" sz="4800" dirty="0" smtClean="0"/>
              <a:t>To know what </a:t>
            </a:r>
            <a:r>
              <a:rPr lang="en-GB" sz="4800" b="1" dirty="0" smtClean="0"/>
              <a:t>SEMIOTICS </a:t>
            </a:r>
            <a:r>
              <a:rPr lang="en-GB" sz="4800" dirty="0" smtClean="0"/>
              <a:t>means and understand how it can be used within Drama.</a:t>
            </a:r>
            <a:endParaRPr lang="en-GB" sz="4800" dirty="0"/>
          </a:p>
        </p:txBody>
      </p:sp>
      <p:pic>
        <p:nvPicPr>
          <p:cNvPr id="12290" name="Picture 2" descr="http://3.bp.blogspot.com/_A7vd1oW85hU/SdKvOck9c-I/AAAAAAAADio/lGAnENmIeno/s400/effort.jpg"/>
          <p:cNvPicPr>
            <a:picLocks noChangeAspect="1" noChangeArrowheads="1"/>
          </p:cNvPicPr>
          <p:nvPr/>
        </p:nvPicPr>
        <p:blipFill>
          <a:blip r:embed="rId2"/>
          <a:srcRect/>
          <a:stretch>
            <a:fillRect/>
          </a:stretch>
        </p:blipFill>
        <p:spPr bwMode="auto">
          <a:xfrm>
            <a:off x="0" y="4357694"/>
            <a:ext cx="9144000" cy="250030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600" dirty="0" smtClean="0"/>
              <a:t>LESSON OUTCOME</a:t>
            </a:r>
            <a:endParaRPr lang="en-GB" sz="6600" dirty="0"/>
          </a:p>
        </p:txBody>
      </p:sp>
      <p:sp>
        <p:nvSpPr>
          <p:cNvPr id="3" name="Content Placeholder 2"/>
          <p:cNvSpPr>
            <a:spLocks noGrp="1"/>
          </p:cNvSpPr>
          <p:nvPr>
            <p:ph idx="1"/>
          </p:nvPr>
        </p:nvSpPr>
        <p:spPr>
          <a:xfrm>
            <a:off x="457200" y="1428736"/>
            <a:ext cx="8229600" cy="3214710"/>
          </a:xfrm>
        </p:spPr>
        <p:txBody>
          <a:bodyPr>
            <a:normAutofit fontScale="70000" lnSpcReduction="20000"/>
          </a:bodyPr>
          <a:lstStyle/>
          <a:p>
            <a:r>
              <a:rPr lang="en-GB" sz="3600" b="1" dirty="0" smtClean="0"/>
              <a:t>LEVEL 4 </a:t>
            </a:r>
            <a:r>
              <a:rPr lang="en-GB" sz="3600" dirty="0" smtClean="0"/>
              <a:t>– I will know what </a:t>
            </a:r>
            <a:r>
              <a:rPr lang="en-GB" sz="3600" b="1" dirty="0" smtClean="0"/>
              <a:t>SEMIOTICS</a:t>
            </a:r>
            <a:r>
              <a:rPr lang="en-GB" sz="3600" dirty="0" smtClean="0"/>
              <a:t> means.</a:t>
            </a:r>
          </a:p>
          <a:p>
            <a:endParaRPr lang="en-GB" sz="3600" dirty="0" smtClean="0"/>
          </a:p>
          <a:p>
            <a:r>
              <a:rPr lang="en-GB" sz="3600" b="1" dirty="0" smtClean="0"/>
              <a:t>LEVEL 5 </a:t>
            </a:r>
            <a:r>
              <a:rPr lang="en-GB" sz="3600" dirty="0" smtClean="0"/>
              <a:t>– I will know what </a:t>
            </a:r>
            <a:r>
              <a:rPr lang="en-GB" sz="3600" b="1" dirty="0" smtClean="0"/>
              <a:t>SEMIOTICS</a:t>
            </a:r>
            <a:r>
              <a:rPr lang="en-GB" sz="3600" dirty="0" smtClean="0"/>
              <a:t> means and understand how it can be used within Drama.</a:t>
            </a:r>
          </a:p>
          <a:p>
            <a:endParaRPr lang="en-GB" sz="3600" dirty="0" smtClean="0"/>
          </a:p>
          <a:p>
            <a:r>
              <a:rPr lang="en-GB" sz="3600" b="1" dirty="0" smtClean="0"/>
              <a:t>LEVEL 6 – </a:t>
            </a:r>
            <a:r>
              <a:rPr lang="en-GB" sz="3600" dirty="0" smtClean="0"/>
              <a:t>I will be able to use </a:t>
            </a:r>
            <a:r>
              <a:rPr lang="en-GB" sz="3600" b="1" dirty="0" smtClean="0"/>
              <a:t>SEMIOTICS </a:t>
            </a:r>
            <a:r>
              <a:rPr lang="en-GB" sz="3600" dirty="0" smtClean="0"/>
              <a:t> effectively within a Drama scene.</a:t>
            </a:r>
          </a:p>
        </p:txBody>
      </p:sp>
      <p:pic>
        <p:nvPicPr>
          <p:cNvPr id="1026" name="Picture 2" descr="http://farm4.static.flickr.com/3045/2293239853_ddd6bc4ef4.jpg"/>
          <p:cNvPicPr>
            <a:picLocks noChangeAspect="1" noChangeArrowheads="1"/>
          </p:cNvPicPr>
          <p:nvPr/>
        </p:nvPicPr>
        <p:blipFill>
          <a:blip r:embed="rId2"/>
          <a:srcRect/>
          <a:stretch>
            <a:fillRect/>
          </a:stretch>
        </p:blipFill>
        <p:spPr bwMode="auto">
          <a:xfrm>
            <a:off x="285720" y="4214818"/>
            <a:ext cx="8572560" cy="241142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CHARADES</a:t>
            </a:r>
            <a:endParaRPr lang="en-GB" sz="7200" dirty="0"/>
          </a:p>
        </p:txBody>
      </p:sp>
      <p:sp>
        <p:nvSpPr>
          <p:cNvPr id="3" name="Content Placeholder 2"/>
          <p:cNvSpPr>
            <a:spLocks noGrp="1"/>
          </p:cNvSpPr>
          <p:nvPr>
            <p:ph idx="1"/>
          </p:nvPr>
        </p:nvSpPr>
        <p:spPr/>
        <p:txBody>
          <a:bodyPr/>
          <a:lstStyle/>
          <a:p>
            <a:r>
              <a:rPr lang="en-GB" dirty="0" smtClean="0"/>
              <a:t>Students sit in a circle.</a:t>
            </a:r>
          </a:p>
          <a:p>
            <a:r>
              <a:rPr lang="en-GB" dirty="0" smtClean="0"/>
              <a:t>One student will go into the circle and do a mime to get the rest of the students to guess what they are miming.</a:t>
            </a:r>
          </a:p>
          <a:p>
            <a:endParaRPr lang="en-GB" dirty="0"/>
          </a:p>
        </p:txBody>
      </p:sp>
      <p:pic>
        <p:nvPicPr>
          <p:cNvPr id="27650" name="Picture 2" descr="http://www.freestockphotos.biz/web_samples2/1/sample_1599.png"/>
          <p:cNvPicPr>
            <a:picLocks noChangeAspect="1" noChangeArrowheads="1"/>
          </p:cNvPicPr>
          <p:nvPr/>
        </p:nvPicPr>
        <p:blipFill>
          <a:blip r:embed="rId3"/>
          <a:srcRect/>
          <a:stretch>
            <a:fillRect/>
          </a:stretch>
        </p:blipFill>
        <p:spPr bwMode="auto">
          <a:xfrm>
            <a:off x="500034" y="3714752"/>
            <a:ext cx="8001056" cy="25622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561360"/>
          </a:xfrm>
        </p:spPr>
        <p:txBody>
          <a:bodyPr>
            <a:normAutofit fontScale="90000"/>
          </a:bodyPr>
          <a:lstStyle/>
          <a:p>
            <a:r>
              <a:rPr lang="en-GB" b="1" dirty="0" smtClean="0"/>
              <a:t/>
            </a:r>
            <a:br>
              <a:rPr lang="en-GB" b="1" dirty="0" smtClean="0"/>
            </a:br>
            <a:r>
              <a:rPr lang="en-GB" b="1" dirty="0" smtClean="0"/>
              <a:t/>
            </a:r>
            <a:br>
              <a:rPr lang="en-GB" b="1" dirty="0" smtClean="0"/>
            </a:br>
            <a:endParaRPr lang="en-GB" dirty="0"/>
          </a:p>
        </p:txBody>
      </p:sp>
      <p:sp>
        <p:nvSpPr>
          <p:cNvPr id="3" name="Content Placeholder 2"/>
          <p:cNvSpPr>
            <a:spLocks noGrp="1"/>
          </p:cNvSpPr>
          <p:nvPr>
            <p:ph idx="1"/>
          </p:nvPr>
        </p:nvSpPr>
        <p:spPr>
          <a:xfrm>
            <a:off x="457200" y="2428868"/>
            <a:ext cx="8229600" cy="4429132"/>
          </a:xfrm>
        </p:spPr>
        <p:txBody>
          <a:bodyPr>
            <a:normAutofit fontScale="92500" lnSpcReduction="10000"/>
          </a:bodyPr>
          <a:lstStyle/>
          <a:p>
            <a:pPr>
              <a:buNone/>
            </a:pPr>
            <a:r>
              <a:rPr lang="en-GB" dirty="0" smtClean="0"/>
              <a:t/>
            </a:r>
            <a:br>
              <a:rPr lang="en-GB" dirty="0" smtClean="0"/>
            </a:br>
            <a:r>
              <a:rPr lang="en-GB" dirty="0" smtClean="0"/>
              <a:t/>
            </a:r>
            <a:br>
              <a:rPr lang="en-GB" dirty="0" smtClean="0"/>
            </a:br>
            <a:r>
              <a:rPr lang="en-GB" b="1" dirty="0" smtClean="0"/>
              <a:t>There is an important thing present in </a:t>
            </a:r>
            <a:r>
              <a:rPr lang="en-GB" b="1" dirty="0"/>
              <a:t>advertising</a:t>
            </a:r>
            <a:r>
              <a:rPr lang="en-GB" b="1" dirty="0" smtClean="0"/>
              <a:t> and other design uses, that we call semiotics. Actually, it’s present in everything in our lives, so deep that we don’t always pay attention and it happens naturally. So, what is this thing that surrounds us and is so important for design and advertising? The semiotics is the study of signs, and through them, it studies the origins of meaning in different languages of communication.</a:t>
            </a:r>
            <a:endParaRPr lang="en-GB" dirty="0" smtClean="0"/>
          </a:p>
          <a:p>
            <a:pPr>
              <a:buNone/>
            </a:pPr>
            <a:endParaRPr lang="en-GB" dirty="0" smtClean="0"/>
          </a:p>
          <a:p>
            <a:endParaRPr lang="en-GB" dirty="0"/>
          </a:p>
        </p:txBody>
      </p:sp>
      <p:pic>
        <p:nvPicPr>
          <p:cNvPr id="1026" name="Picture 2" descr="header semiotics"/>
          <p:cNvPicPr>
            <a:picLocks noChangeAspect="1" noChangeArrowheads="1"/>
          </p:cNvPicPr>
          <p:nvPr/>
        </p:nvPicPr>
        <p:blipFill>
          <a:blip r:embed="rId2"/>
          <a:srcRect/>
          <a:stretch>
            <a:fillRect/>
          </a:stretch>
        </p:blipFill>
        <p:spPr bwMode="auto">
          <a:xfrm>
            <a:off x="428596" y="1214422"/>
            <a:ext cx="8429684" cy="1785950"/>
          </a:xfrm>
          <a:prstGeom prst="rect">
            <a:avLst/>
          </a:prstGeom>
          <a:noFill/>
        </p:spPr>
      </p:pic>
      <p:sp>
        <p:nvSpPr>
          <p:cNvPr id="5" name="Rectangle 4"/>
          <p:cNvSpPr/>
          <p:nvPr/>
        </p:nvSpPr>
        <p:spPr>
          <a:xfrm>
            <a:off x="214282" y="357166"/>
            <a:ext cx="8715436" cy="1200329"/>
          </a:xfrm>
          <a:prstGeom prst="rect">
            <a:avLst/>
          </a:prstGeom>
        </p:spPr>
        <p:txBody>
          <a:bodyPr wrap="square">
            <a:spAutoFit/>
          </a:bodyPr>
          <a:lstStyle/>
          <a:p>
            <a:r>
              <a:rPr lang="en-GB" sz="3600" b="1" dirty="0" smtClean="0">
                <a:solidFill>
                  <a:schemeClr val="accent1">
                    <a:lumMod val="50000"/>
                  </a:schemeClr>
                </a:solidFill>
              </a:rPr>
              <a:t>Semiotics: A Powerful Communication Tool For Designers</a:t>
            </a:r>
            <a:endParaRPr lang="en-GB" sz="3600" dirty="0">
              <a:solidFill>
                <a:schemeClr val="accent1">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2786058"/>
            <a:ext cx="8229600" cy="3857652"/>
          </a:xfrm>
        </p:spPr>
        <p:txBody>
          <a:bodyPr>
            <a:normAutofit fontScale="92500" lnSpcReduction="10000"/>
          </a:bodyPr>
          <a:lstStyle/>
          <a:p>
            <a:r>
              <a:rPr lang="en-GB" b="1" dirty="0" smtClean="0"/>
              <a:t>It goes deep into communication languages, verbal or non-verbal, to even understand why we think about the image of a rose when we hear the word “rose”</a:t>
            </a:r>
            <a:r>
              <a:rPr lang="en-GB" dirty="0" smtClean="0"/>
              <a:t>. Why is this sound or theses letters connected to this object? What is the relation between them that makes the meaning? And more, why do we think about passion when we think about the rose? Though? Just a little, but we’ll talk more about it and show how to use this knowledge for communication and persuasion.</a:t>
            </a:r>
            <a:endParaRPr lang="en-GB" dirty="0"/>
          </a:p>
        </p:txBody>
      </p:sp>
      <p:pic>
        <p:nvPicPr>
          <p:cNvPr id="17411" name="Picture 3" descr="http://googleads.g.doubleclick.net/pagead/imgad?id=CLSfneuE6qH7rwEQ-gEY-gEyCKF4p3_TB8cu">
            <a:hlinkClick r:id="rId2"/>
          </p:cNvPr>
          <p:cNvPicPr>
            <a:picLocks noChangeAspect="1" noChangeArrowheads="1" noCrop="1"/>
          </p:cNvPicPr>
          <p:nvPr/>
        </p:nvPicPr>
        <p:blipFill>
          <a:blip r:embed="rId3"/>
          <a:srcRect/>
          <a:stretch>
            <a:fillRect/>
          </a:stretch>
        </p:blipFill>
        <p:spPr bwMode="auto">
          <a:xfrm>
            <a:off x="428596" y="214290"/>
            <a:ext cx="8143932" cy="238125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5929322" cy="7215214"/>
          </a:xfrm>
        </p:spPr>
        <p:txBody>
          <a:bodyPr>
            <a:normAutofit lnSpcReduction="10000"/>
          </a:bodyPr>
          <a:lstStyle/>
          <a:p>
            <a:r>
              <a:rPr lang="en-GB" b="1" dirty="0" smtClean="0"/>
              <a:t>What do we need to know to make use of semiotics?</a:t>
            </a:r>
          </a:p>
          <a:p>
            <a:r>
              <a:rPr lang="en-GB" dirty="0" smtClean="0"/>
              <a:t>First, know what is a sign and its kinds. </a:t>
            </a:r>
            <a:r>
              <a:rPr lang="en-GB" b="1" dirty="0" smtClean="0"/>
              <a:t>A sign is anything that makes meaning</a:t>
            </a:r>
            <a:r>
              <a:rPr lang="en-GB" dirty="0" smtClean="0"/>
              <a:t>. Anything? Sure, if you see/hear something and understand that, it is a sign. They are the mediators to the world. According to </a:t>
            </a:r>
            <a:r>
              <a:rPr lang="en-GB" b="1" dirty="0" smtClean="0"/>
              <a:t>Saussure</a:t>
            </a:r>
            <a:r>
              <a:rPr lang="en-GB" dirty="0" smtClean="0"/>
              <a:t>, the signs have two aspects: </a:t>
            </a:r>
            <a:r>
              <a:rPr lang="en-GB" b="1" dirty="0" smtClean="0"/>
              <a:t>signifier and signified</a:t>
            </a:r>
            <a:r>
              <a:rPr lang="en-GB" dirty="0" smtClean="0"/>
              <a:t>. The first one is the material that has a meaning and the second one is the meaning. For example, the open sign is the signifier, while the signified is that you can go in.</a:t>
            </a:r>
          </a:p>
          <a:p>
            <a:endParaRPr lang="en-GB" dirty="0"/>
          </a:p>
        </p:txBody>
      </p:sp>
      <p:pic>
        <p:nvPicPr>
          <p:cNvPr id="30722" name="Picture 2" descr="signifier_signified"/>
          <p:cNvPicPr>
            <a:picLocks noChangeAspect="1" noChangeArrowheads="1"/>
          </p:cNvPicPr>
          <p:nvPr/>
        </p:nvPicPr>
        <p:blipFill>
          <a:blip r:embed="rId2"/>
          <a:srcRect/>
          <a:stretch>
            <a:fillRect/>
          </a:stretch>
        </p:blipFill>
        <p:spPr bwMode="auto">
          <a:xfrm>
            <a:off x="6124575" y="0"/>
            <a:ext cx="3019425" cy="6858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dirty="0" smtClean="0"/>
              <a:t>STILL IMAGE SIGNS</a:t>
            </a:r>
            <a:endParaRPr lang="en-GB" sz="6000" dirty="0"/>
          </a:p>
        </p:txBody>
      </p:sp>
      <p:sp>
        <p:nvSpPr>
          <p:cNvPr id="3" name="Content Placeholder 2"/>
          <p:cNvSpPr>
            <a:spLocks noGrp="1"/>
          </p:cNvSpPr>
          <p:nvPr>
            <p:ph idx="1"/>
          </p:nvPr>
        </p:nvSpPr>
        <p:spPr/>
        <p:txBody>
          <a:bodyPr/>
          <a:lstStyle/>
          <a:p>
            <a:r>
              <a:rPr lang="en-GB" sz="3600" dirty="0" smtClean="0"/>
              <a:t>In groups of 2, 3 or 4 make a still image of </a:t>
            </a:r>
            <a:r>
              <a:rPr lang="en-GB" sz="3600" dirty="0" smtClean="0"/>
              <a:t>a sign </a:t>
            </a:r>
            <a:r>
              <a:rPr lang="en-GB" sz="3600" dirty="0" smtClean="0"/>
              <a:t>that you may see in every day life.</a:t>
            </a:r>
            <a:endParaRPr lang="en-GB" sz="3600" b="1" dirty="0" smtClean="0"/>
          </a:p>
          <a:p>
            <a:endParaRPr lang="en-GB" b="1" dirty="0"/>
          </a:p>
        </p:txBody>
      </p:sp>
      <p:pic>
        <p:nvPicPr>
          <p:cNvPr id="28674" name="Picture 2" descr="http://www.istockphoto.com/file_thumbview_approve/6660313/2/istockphoto_6660313-everyday-signs.jpg"/>
          <p:cNvPicPr>
            <a:picLocks noChangeAspect="1" noChangeArrowheads="1"/>
          </p:cNvPicPr>
          <p:nvPr/>
        </p:nvPicPr>
        <p:blipFill>
          <a:blip r:embed="rId2"/>
          <a:srcRect/>
          <a:stretch>
            <a:fillRect/>
          </a:stretch>
        </p:blipFill>
        <p:spPr bwMode="auto">
          <a:xfrm>
            <a:off x="1142976" y="3429000"/>
            <a:ext cx="6643734" cy="319087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132732"/>
          </a:xfrm>
        </p:spPr>
        <p:txBody>
          <a:bodyPr>
            <a:normAutofit fontScale="90000"/>
          </a:bodyPr>
          <a:lstStyle/>
          <a:p>
            <a:r>
              <a:rPr lang="en-GB" sz="5400" b="1" dirty="0" smtClean="0"/>
              <a:t>The use of semiotics in our lives</a:t>
            </a:r>
            <a:endParaRPr lang="en-GB" dirty="0"/>
          </a:p>
        </p:txBody>
      </p:sp>
      <p:sp>
        <p:nvSpPr>
          <p:cNvPr id="3" name="Content Placeholder 2"/>
          <p:cNvSpPr>
            <a:spLocks noGrp="1"/>
          </p:cNvSpPr>
          <p:nvPr>
            <p:ph idx="1"/>
          </p:nvPr>
        </p:nvSpPr>
        <p:spPr>
          <a:xfrm>
            <a:off x="457200" y="3000372"/>
            <a:ext cx="8229600" cy="3324228"/>
          </a:xfrm>
        </p:spPr>
        <p:txBody>
          <a:bodyPr>
            <a:normAutofit lnSpcReduction="10000"/>
          </a:bodyPr>
          <a:lstStyle/>
          <a:p>
            <a:r>
              <a:rPr lang="en-GB" dirty="0" smtClean="0"/>
              <a:t>Now let’s see the kind of signs according to </a:t>
            </a:r>
            <a:r>
              <a:rPr lang="en-GB" b="1" dirty="0" smtClean="0"/>
              <a:t>Peirce</a:t>
            </a:r>
            <a:r>
              <a:rPr lang="en-GB" dirty="0" smtClean="0"/>
              <a:t> and then </a:t>
            </a:r>
            <a:r>
              <a:rPr lang="en-GB" dirty="0" smtClean="0"/>
              <a:t>analyse </a:t>
            </a:r>
            <a:r>
              <a:rPr lang="en-GB" dirty="0" smtClean="0"/>
              <a:t>some things in our lives on which we can see the use of semiotics.</a:t>
            </a:r>
          </a:p>
          <a:p>
            <a:r>
              <a:rPr lang="en-GB" b="1" dirty="0" smtClean="0"/>
              <a:t>The three kinds are:</a:t>
            </a:r>
          </a:p>
          <a:p>
            <a:r>
              <a:rPr lang="en-GB" b="1" dirty="0" smtClean="0"/>
              <a:t>ICONS</a:t>
            </a:r>
          </a:p>
          <a:p>
            <a:r>
              <a:rPr lang="en-GB" b="1" dirty="0" smtClean="0"/>
              <a:t>INDEX</a:t>
            </a:r>
          </a:p>
          <a:p>
            <a:r>
              <a:rPr lang="en-GB" b="1" dirty="0" smtClean="0"/>
              <a:t>SYMBOLS</a:t>
            </a:r>
            <a:endParaRPr lang="en-GB" dirty="0" smtClean="0"/>
          </a:p>
          <a:p>
            <a:endParaRPr lang="en-GB"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Apex</Template>
  <TotalTime>56</TotalTime>
  <Words>926</Words>
  <Application>Microsoft Macintosh PowerPoint</Application>
  <PresentationFormat>On-screen Show (4:3)</PresentationFormat>
  <Paragraphs>58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Apex</vt:lpstr>
      <vt:lpstr>Duologues &amp;  sCENES</vt:lpstr>
      <vt:lpstr>LESSON AIM</vt:lpstr>
      <vt:lpstr>LESSON OUTCOME</vt:lpstr>
      <vt:lpstr>CHARADES</vt:lpstr>
      <vt:lpstr>  </vt:lpstr>
      <vt:lpstr>PowerPoint Presentation</vt:lpstr>
      <vt:lpstr>PowerPoint Presentation</vt:lpstr>
      <vt:lpstr>STILL IMAGE SIGNS</vt:lpstr>
      <vt:lpstr>The use of semiotics in our lives</vt:lpstr>
      <vt:lpstr>PowerPoint Presentation</vt:lpstr>
      <vt:lpstr>STILL IMAGE</vt:lpstr>
      <vt:lpstr>PowerPoint Presentation</vt:lpstr>
      <vt:lpstr>STILL IMAGE</vt:lpstr>
      <vt:lpstr>PowerPoint Presentation</vt:lpstr>
      <vt:lpstr>STILL IMAGE</vt:lpstr>
      <vt:lpstr>PowerPoint Presentation</vt:lpstr>
      <vt:lpstr>What have you achieve today? LESSON OUTCOME</vt:lpstr>
      <vt:lpstr>REFLECTIVE LOG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DRAMA</dc:title>
  <dc:creator>PFerguson217</dc:creator>
  <cp:lastModifiedBy>Beth Harding</cp:lastModifiedBy>
  <cp:revision>7</cp:revision>
  <dcterms:created xsi:type="dcterms:W3CDTF">2011-01-10T22:17:48Z</dcterms:created>
  <dcterms:modified xsi:type="dcterms:W3CDTF">2017-08-19T21:16:09Z</dcterms:modified>
</cp:coreProperties>
</file>