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67" r:id="rId2"/>
    <p:sldId id="258" r:id="rId3"/>
    <p:sldId id="270" r:id="rId4"/>
    <p:sldId id="284" r:id="rId5"/>
    <p:sldId id="285" r:id="rId6"/>
    <p:sldId id="282" r:id="rId7"/>
    <p:sldId id="286" r:id="rId8"/>
    <p:sldId id="281" r:id="rId9"/>
    <p:sldId id="287" r:id="rId10"/>
    <p:sldId id="271" r:id="rId11"/>
    <p:sldId id="278" r:id="rId12"/>
    <p:sldId id="274" r:id="rId13"/>
    <p:sldId id="280" r:id="rId14"/>
    <p:sldId id="288" r:id="rId15"/>
    <p:sldId id="289" r:id="rId16"/>
    <p:sldId id="290" r:id="rId17"/>
    <p:sldId id="291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68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5A223-4A41-41C9-929B-19C0C9FADB40}" type="datetimeFigureOut">
              <a:rPr lang="en-US" smtClean="0"/>
              <a:t>19/08/17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8F9AA-82C8-4E94-BF86-B89D34E68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055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6B734-FB7B-4F5A-B387-4258ED44258E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3871-EF33-47EF-90E0-4A370801A961}" type="datetimeFigureOut">
              <a:rPr lang="en-US" smtClean="0"/>
              <a:pPr/>
              <a:t>19/08/17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EB66-1F31-44C3-9BDF-28E4297D11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3871-EF33-47EF-90E0-4A370801A961}" type="datetimeFigureOut">
              <a:rPr lang="en-US" smtClean="0"/>
              <a:pPr/>
              <a:t>19/08/17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EB66-1F31-44C3-9BDF-28E4297D111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3871-EF33-47EF-90E0-4A370801A961}" type="datetimeFigureOut">
              <a:rPr lang="en-US" smtClean="0"/>
              <a:pPr/>
              <a:t>19/08/17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EB66-1F31-44C3-9BDF-28E4297D111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3871-EF33-47EF-90E0-4A370801A961}" type="datetimeFigureOut">
              <a:rPr lang="en-US" smtClean="0"/>
              <a:pPr/>
              <a:t>19/08/17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EB66-1F31-44C3-9BDF-28E4297D111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3871-EF33-47EF-90E0-4A370801A961}" type="datetimeFigureOut">
              <a:rPr lang="en-US" smtClean="0"/>
              <a:pPr/>
              <a:t>19/08/17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29DFEB66-1F31-44C3-9BDF-28E4297D111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3871-EF33-47EF-90E0-4A370801A961}" type="datetimeFigureOut">
              <a:rPr lang="en-US" smtClean="0"/>
              <a:pPr/>
              <a:t>19/08/17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EB66-1F31-44C3-9BDF-28E4297D111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3871-EF33-47EF-90E0-4A370801A961}" type="datetimeFigureOut">
              <a:rPr lang="en-US" smtClean="0"/>
              <a:pPr/>
              <a:t>19/08/17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EB66-1F31-44C3-9BDF-28E4297D111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3871-EF33-47EF-90E0-4A370801A961}" type="datetimeFigureOut">
              <a:rPr lang="en-US" smtClean="0"/>
              <a:pPr/>
              <a:t>19/08/17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EB66-1F31-44C3-9BDF-28E4297D111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3871-EF33-47EF-90E0-4A370801A961}" type="datetimeFigureOut">
              <a:rPr lang="en-US" smtClean="0"/>
              <a:pPr/>
              <a:t>19/08/17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EB66-1F31-44C3-9BDF-28E4297D111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3871-EF33-47EF-90E0-4A370801A961}" type="datetimeFigureOut">
              <a:rPr lang="en-US" smtClean="0"/>
              <a:pPr/>
              <a:t>19/08/17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EB66-1F31-44C3-9BDF-28E4297D111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3871-EF33-47EF-90E0-4A370801A961}" type="datetimeFigureOut">
              <a:rPr lang="en-US" smtClean="0"/>
              <a:pPr/>
              <a:t>19/08/17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EB66-1F31-44C3-9BDF-28E4297D111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2DB3871-EF33-47EF-90E0-4A370801A961}" type="datetimeFigureOut">
              <a:rPr lang="en-US" smtClean="0"/>
              <a:pPr/>
              <a:t>19/08/17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9DFEB66-1F31-44C3-9BDF-28E4297D111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0"/>
            <a:ext cx="8229600" cy="2500306"/>
          </a:xfrm>
        </p:spPr>
        <p:txBody>
          <a:bodyPr>
            <a:normAutofit/>
          </a:bodyPr>
          <a:lstStyle/>
          <a:p>
            <a:r>
              <a:rPr lang="en-GB" dirty="0" smtClean="0"/>
              <a:t>Duologues</a:t>
            </a:r>
            <a:br>
              <a:rPr lang="en-GB" dirty="0" smtClean="0"/>
            </a:br>
            <a:r>
              <a:rPr lang="en-GB" dirty="0" smtClean="0"/>
              <a:t>&amp; </a:t>
            </a:r>
            <a:br>
              <a:rPr lang="en-GB" dirty="0" smtClean="0"/>
            </a:br>
            <a:r>
              <a:rPr lang="en-GB" dirty="0" err="1" smtClean="0"/>
              <a:t>sCENES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00306"/>
            <a:ext cx="6400800" cy="1643074"/>
          </a:xfrm>
        </p:spPr>
        <p:txBody>
          <a:bodyPr/>
          <a:lstStyle/>
          <a:p>
            <a:r>
              <a:rPr lang="en-GB" dirty="0" smtClean="0"/>
              <a:t>Drama </a:t>
            </a:r>
          </a:p>
          <a:p>
            <a:r>
              <a:rPr lang="en-GB" dirty="0" smtClean="0"/>
              <a:t>Year 9</a:t>
            </a:r>
          </a:p>
          <a:p>
            <a:r>
              <a:rPr lang="en-GB" dirty="0" smtClean="0"/>
              <a:t>Lesson 4 Characterisation</a:t>
            </a:r>
            <a:endParaRPr lang="en-GB" dirty="0"/>
          </a:p>
        </p:txBody>
      </p:sp>
      <p:pic>
        <p:nvPicPr>
          <p:cNvPr id="17410" name="Picture 2" descr="http://system.barflyclub.com/include/image/artists/21834_dade44be-594f-4d50-a285-f7f8ec875c07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4000504"/>
            <a:ext cx="8786874" cy="2714644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00108"/>
          </a:xfrm>
        </p:spPr>
        <p:txBody>
          <a:bodyPr>
            <a:noAutofit/>
          </a:bodyPr>
          <a:lstStyle/>
          <a:p>
            <a:r>
              <a:rPr lang="en-GB" sz="7200" dirty="0" smtClean="0"/>
              <a:t>RACE OF LIFE</a:t>
            </a:r>
            <a:endParaRPr lang="en-GB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28670"/>
            <a:ext cx="9144000" cy="538069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Class is split into two groups, A &amp; B.</a:t>
            </a:r>
          </a:p>
          <a:p>
            <a:r>
              <a:rPr lang="en-GB" dirty="0" smtClean="0"/>
              <a:t>Group A sit and watch, Group B race.</a:t>
            </a:r>
          </a:p>
          <a:p>
            <a:r>
              <a:rPr lang="en-GB" dirty="0" smtClean="0"/>
              <a:t>In slow motion students will move from one side of the room to the other.</a:t>
            </a:r>
          </a:p>
          <a:p>
            <a:r>
              <a:rPr lang="en-GB" dirty="0" smtClean="0"/>
              <a:t>Students must change their physicality to match the stage of life as the teacher calls them out.</a:t>
            </a:r>
          </a:p>
          <a:p>
            <a:r>
              <a:rPr lang="en-GB" dirty="0" smtClean="0"/>
              <a:t>Swap over groups and repeat exercise</a:t>
            </a:r>
          </a:p>
          <a:p>
            <a:endParaRPr lang="en-GB" dirty="0" smtClean="0"/>
          </a:p>
          <a:p>
            <a:r>
              <a:rPr lang="en-GB" dirty="0" smtClean="0"/>
              <a:t>STAGES OF LIFE – </a:t>
            </a:r>
            <a:r>
              <a:rPr lang="en-GB" b="1" dirty="0" smtClean="0"/>
              <a:t>BABY, SMALL CHILD, TEENAGER,  A YOUNG ADULT, MIDDLE AGED PERSON, AN OLD PERSON.</a:t>
            </a:r>
          </a:p>
          <a:p>
            <a:endParaRPr lang="en-GB" dirty="0" smtClean="0"/>
          </a:p>
          <a:p>
            <a:r>
              <a:rPr lang="en-GB" dirty="0" smtClean="0"/>
              <a:t>One student will go into the circle and do a mime to get the rest of the students to guess what they are miming.</a:t>
            </a:r>
          </a:p>
          <a:p>
            <a:endParaRPr lang="en-GB" dirty="0"/>
          </a:p>
        </p:txBody>
      </p:sp>
      <p:pic>
        <p:nvPicPr>
          <p:cNvPr id="14338" name="Picture 2" descr="http://www.bjcomfortcipo.com/frbirk/p1_stagesOfLif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00636"/>
            <a:ext cx="9144000" cy="18573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609600" y="1600200"/>
            <a:ext cx="8077200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n-US" sz="2800" dirty="0">
                <a:latin typeface="Lucida Sans" pitchFamily="34" charset="0"/>
              </a:rPr>
              <a:t>Teacher announces the topic and tells you how long each of you will have.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n-US" sz="2800" dirty="0">
                <a:latin typeface="Lucida Sans" pitchFamily="34" charset="0"/>
              </a:rPr>
              <a:t>Teacher gives you “think time”.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n-US" sz="2800" dirty="0">
                <a:latin typeface="Lucida Sans" pitchFamily="34" charset="0"/>
              </a:rPr>
              <a:t>In pairs, Partner A shares as Partner B listens.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n-US" sz="2800" dirty="0">
                <a:latin typeface="Lucida Sans" pitchFamily="34" charset="0"/>
              </a:rPr>
              <a:t>Teacher calls “time”.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n-US" sz="2800" dirty="0">
                <a:latin typeface="Lucida Sans" pitchFamily="34" charset="0"/>
              </a:rPr>
              <a:t>Partner B thanks and praises Partner A.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n-US" sz="2800" dirty="0">
                <a:latin typeface="Lucida Sans" pitchFamily="34" charset="0"/>
              </a:rPr>
              <a:t>Partners switch roles.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609600" y="212725"/>
            <a:ext cx="8085138" cy="1107996"/>
          </a:xfrm>
          <a:prstGeom prst="rect">
            <a:avLst/>
          </a:prstGeom>
          <a:noFill/>
          <a:ln w="57150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6600" dirty="0" smtClean="0">
                <a:latin typeface="+mj-lt"/>
              </a:rPr>
              <a:t>TIMED PAIR SHARE</a:t>
            </a:r>
            <a:endParaRPr lang="en-US" sz="6600" dirty="0">
              <a:latin typeface="+mj-lt"/>
            </a:endParaRPr>
          </a:p>
        </p:txBody>
      </p:sp>
      <p:pic>
        <p:nvPicPr>
          <p:cNvPr id="4101" name="Picture 6" descr="MCj0432602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2800" y="4648200"/>
            <a:ext cx="1981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7200" dirty="0" smtClean="0"/>
              <a:t>STILL IMAGES</a:t>
            </a:r>
            <a:endParaRPr lang="en-GB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429264"/>
          </a:xfrm>
        </p:spPr>
        <p:txBody>
          <a:bodyPr>
            <a:normAutofit lnSpcReduction="10000"/>
          </a:bodyPr>
          <a:lstStyle/>
          <a:p>
            <a:r>
              <a:rPr lang="en-GB" sz="4000" dirty="0" smtClean="0"/>
              <a:t>Group A are to start this activity, group B are to sit, watch and evaluate.</a:t>
            </a:r>
          </a:p>
          <a:p>
            <a:r>
              <a:rPr lang="en-GB" sz="4000" dirty="0" smtClean="0"/>
              <a:t>Create a Still Image of a person who...</a:t>
            </a:r>
          </a:p>
          <a:p>
            <a:r>
              <a:rPr lang="en-GB" sz="4000" dirty="0" smtClean="0"/>
              <a:t>Is contented with his life</a:t>
            </a:r>
          </a:p>
          <a:p>
            <a:r>
              <a:rPr lang="en-GB" sz="4000" dirty="0" smtClean="0"/>
              <a:t>Is alone in this world</a:t>
            </a:r>
          </a:p>
          <a:p>
            <a:r>
              <a:rPr lang="en-GB" sz="4000" dirty="0" smtClean="0"/>
              <a:t>Is shy and reserved</a:t>
            </a:r>
          </a:p>
          <a:p>
            <a:endParaRPr lang="en-GB" sz="4000" dirty="0" smtClean="0"/>
          </a:p>
          <a:p>
            <a:endParaRPr lang="en-GB" b="1" dirty="0" smtClean="0"/>
          </a:p>
          <a:p>
            <a:endParaRPr lang="en-GB" b="1" dirty="0" smtClean="0"/>
          </a:p>
          <a:p>
            <a:endParaRPr lang="en-GB" dirty="0"/>
          </a:p>
        </p:txBody>
      </p:sp>
      <p:pic>
        <p:nvPicPr>
          <p:cNvPr id="5" name="Picture 2" descr="http://cache.boston.com/resize/bonzai-fba/Globe_Photo/2009/03/27/1238130681_7825/539w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3702" y="4143380"/>
            <a:ext cx="2500298" cy="27146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7200" dirty="0" smtClean="0"/>
              <a:t>STILL IMAGES</a:t>
            </a:r>
            <a:endParaRPr lang="en-GB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GB" sz="4000" dirty="0" smtClean="0"/>
              <a:t>Group B are to start this activity, group A are to sit, watch and evaluate.</a:t>
            </a:r>
          </a:p>
          <a:p>
            <a:r>
              <a:rPr lang="en-GB" sz="4000" dirty="0" smtClean="0"/>
              <a:t>Create a Still Image of a person who...</a:t>
            </a:r>
          </a:p>
          <a:p>
            <a:r>
              <a:rPr lang="en-GB" sz="4000" dirty="0" smtClean="0"/>
              <a:t>Works hard everyday</a:t>
            </a:r>
          </a:p>
          <a:p>
            <a:r>
              <a:rPr lang="en-GB" sz="4000" dirty="0" smtClean="0"/>
              <a:t>Suffers from a bad back</a:t>
            </a:r>
          </a:p>
          <a:p>
            <a:r>
              <a:rPr lang="en-GB" sz="4000" dirty="0" smtClean="0"/>
              <a:t>Is full of life</a:t>
            </a:r>
          </a:p>
          <a:p>
            <a:endParaRPr lang="en-GB" sz="4000" dirty="0" smtClean="0"/>
          </a:p>
          <a:p>
            <a:endParaRPr lang="en-GB" b="1" dirty="0" smtClean="0"/>
          </a:p>
          <a:p>
            <a:endParaRPr lang="en-GB" b="1" dirty="0" smtClean="0"/>
          </a:p>
          <a:p>
            <a:endParaRPr lang="en-GB" dirty="0"/>
          </a:p>
        </p:txBody>
      </p:sp>
      <p:pic>
        <p:nvPicPr>
          <p:cNvPr id="32770" name="Picture 2" descr="http://cache.boston.com/resize/bonzai-fba/Globe_Photo/2009/03/27/1238130681_7825/539w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3702" y="4143380"/>
            <a:ext cx="2500298" cy="27146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8000" dirty="0" smtClean="0"/>
              <a:t>PHYSICALITY</a:t>
            </a:r>
            <a:endParaRPr lang="en-GB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28736"/>
            <a:ext cx="8748464" cy="5214974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Everybody carries themselves in a different way.</a:t>
            </a:r>
          </a:p>
          <a:p>
            <a:r>
              <a:rPr lang="en-GB" dirty="0" smtClean="0"/>
              <a:t>A persons physicality is unique to them and is normally formed through inner feelings, habits, subconscious movements or conscious decisions.</a:t>
            </a:r>
          </a:p>
          <a:p>
            <a:r>
              <a:rPr lang="en-GB" b="1" dirty="0" smtClean="0"/>
              <a:t>One </a:t>
            </a:r>
            <a:r>
              <a:rPr lang="en-GB" b="1" dirty="0" smtClean="0"/>
              <a:t>university study</a:t>
            </a:r>
            <a:r>
              <a:rPr lang="en-GB" b="1" dirty="0" smtClean="0"/>
              <a:t> </a:t>
            </a:r>
            <a:r>
              <a:rPr lang="en-GB" b="1" dirty="0" smtClean="0"/>
              <a:t>indicated that up to </a:t>
            </a:r>
            <a:r>
              <a:rPr lang="en-GB" b="1" dirty="0" smtClean="0"/>
              <a:t>93% of </a:t>
            </a:r>
            <a:r>
              <a:rPr lang="en-GB" b="1" dirty="0" smtClean="0"/>
              <a:t>communication effectiveness is determined by nonverbal cues.</a:t>
            </a:r>
          </a:p>
          <a:p>
            <a:r>
              <a:rPr lang="en-GB" sz="3500" b="1" dirty="0" smtClean="0"/>
              <a:t>YOUR BODY SAYS SO MUCH AND IS READABLE...THIS IS WHY YOU SHOULD NEVER LIE TO </a:t>
            </a:r>
            <a:r>
              <a:rPr lang="en-GB" sz="3500" b="1" dirty="0" smtClean="0"/>
              <a:t>YOUR TEACHER</a:t>
            </a:r>
            <a:r>
              <a:rPr lang="en-GB" sz="3500" b="1" dirty="0" smtClean="0"/>
              <a:t>. </a:t>
            </a:r>
            <a:r>
              <a:rPr lang="en-US" sz="3500" b="1" dirty="0" smtClean="0">
                <a:sym typeface="Wingdings"/>
              </a:rPr>
              <a:t> </a:t>
            </a:r>
            <a:endParaRPr lang="en-GB" sz="35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http://farm4.static.flickr.com/3555/3481807127_f0fef1aa78_z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64" y="1447800"/>
            <a:ext cx="2571736" cy="5410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600" dirty="0" smtClean="0"/>
              <a:t>WRITING IN ROLE</a:t>
            </a:r>
            <a:endParaRPr lang="en-GB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57298"/>
            <a:ext cx="7786710" cy="5500702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Imagine you are the character from your scene and you have suddenly had to move abroad to the other side of the world.</a:t>
            </a:r>
          </a:p>
          <a:p>
            <a:r>
              <a:rPr lang="en-GB" dirty="0" smtClean="0"/>
              <a:t>Write a letter to someone ‘In Role’, be your character  as you write the letter .</a:t>
            </a:r>
          </a:p>
          <a:p>
            <a:endParaRPr lang="en-GB" dirty="0" smtClean="0"/>
          </a:p>
          <a:p>
            <a:r>
              <a:rPr lang="en-GB" dirty="0" smtClean="0"/>
              <a:t>If you need help writing your letter use the remember starters below</a:t>
            </a:r>
          </a:p>
          <a:p>
            <a:r>
              <a:rPr lang="en-GB" dirty="0" smtClean="0"/>
              <a:t>Remember to tell the person...</a:t>
            </a:r>
          </a:p>
          <a:p>
            <a:r>
              <a:rPr lang="en-GB" dirty="0" smtClean="0"/>
              <a:t>how you are feeling</a:t>
            </a:r>
          </a:p>
          <a:p>
            <a:r>
              <a:rPr lang="en-GB" dirty="0" smtClean="0"/>
              <a:t>Why you are feeling this way</a:t>
            </a:r>
          </a:p>
          <a:p>
            <a:r>
              <a:rPr lang="en-GB" dirty="0" smtClean="0"/>
              <a:t>What matters to you</a:t>
            </a:r>
          </a:p>
          <a:p>
            <a:r>
              <a:rPr lang="en-GB" dirty="0" smtClean="0"/>
              <a:t>Why do these things matters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7200" dirty="0" smtClean="0"/>
              <a:t>CIRCLE TIME</a:t>
            </a:r>
            <a:endParaRPr lang="en-GB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Sit in whole class circle.</a:t>
            </a:r>
          </a:p>
          <a:p>
            <a:r>
              <a:rPr lang="en-GB" dirty="0" smtClean="0"/>
              <a:t>Discuss what we have learnt about character and characterisation.</a:t>
            </a: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5058" name="Picture 2" descr="http://www.portables1.ngfl.gov.uk/ssoames/graphix/sat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86075"/>
            <a:ext cx="9144000" cy="3971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59432"/>
            <a:ext cx="8229600" cy="1143000"/>
          </a:xfrm>
        </p:spPr>
        <p:txBody>
          <a:bodyPr>
            <a:noAutofit/>
          </a:bodyPr>
          <a:lstStyle/>
          <a:p>
            <a:r>
              <a:rPr lang="en-GB" sz="6600" dirty="0" smtClean="0"/>
              <a:t/>
            </a:r>
            <a:br>
              <a:rPr lang="en-GB" sz="6600" dirty="0" smtClean="0"/>
            </a:br>
            <a:r>
              <a:rPr lang="en-GB" sz="2800" dirty="0" smtClean="0"/>
              <a:t>What did you achieve today? </a:t>
            </a:r>
            <a:r>
              <a:rPr lang="en-GB" sz="6600" dirty="0" smtClean="0"/>
              <a:t>LESSON </a:t>
            </a:r>
            <a:r>
              <a:rPr lang="en-GB" sz="6600" dirty="0" smtClean="0"/>
              <a:t>OUTCOME</a:t>
            </a:r>
            <a:endParaRPr lang="en-GB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57298"/>
            <a:ext cx="5429256" cy="6143668"/>
          </a:xfrm>
        </p:spPr>
        <p:txBody>
          <a:bodyPr>
            <a:normAutofit fontScale="77500" lnSpcReduction="20000"/>
          </a:bodyPr>
          <a:lstStyle/>
          <a:p>
            <a:r>
              <a:rPr lang="en-GB" sz="3600" b="1" dirty="0" smtClean="0"/>
              <a:t>LEVEL 4 </a:t>
            </a:r>
            <a:r>
              <a:rPr lang="en-GB" sz="3600" dirty="0" smtClean="0"/>
              <a:t>– I will know what </a:t>
            </a:r>
            <a:r>
              <a:rPr lang="en-GB" sz="3600" b="1" dirty="0" smtClean="0"/>
              <a:t>CHARACTER</a:t>
            </a:r>
            <a:r>
              <a:rPr lang="en-GB" sz="3600" dirty="0" smtClean="0"/>
              <a:t> means.</a:t>
            </a:r>
          </a:p>
          <a:p>
            <a:endParaRPr lang="en-GB" sz="3600" dirty="0" smtClean="0"/>
          </a:p>
          <a:p>
            <a:r>
              <a:rPr lang="en-GB" sz="3600" b="1" dirty="0" smtClean="0"/>
              <a:t>LEVEL 5 </a:t>
            </a:r>
            <a:r>
              <a:rPr lang="en-GB" sz="3600" dirty="0" smtClean="0"/>
              <a:t>– I will know what </a:t>
            </a:r>
            <a:r>
              <a:rPr lang="en-GB" sz="3600" b="1" dirty="0" smtClean="0"/>
              <a:t>CHARACTER</a:t>
            </a:r>
            <a:r>
              <a:rPr lang="en-GB" sz="3600" dirty="0" smtClean="0"/>
              <a:t> means and understand how it can be explored through Drama strategies.</a:t>
            </a:r>
          </a:p>
          <a:p>
            <a:endParaRPr lang="en-GB" sz="3600" dirty="0" smtClean="0"/>
          </a:p>
          <a:p>
            <a:r>
              <a:rPr lang="en-GB" sz="3600" b="1" dirty="0" smtClean="0"/>
              <a:t>LEVEL 6 – </a:t>
            </a:r>
            <a:r>
              <a:rPr lang="en-GB" sz="3600" dirty="0" smtClean="0"/>
              <a:t>I will be able to show my understanding of my </a:t>
            </a:r>
            <a:r>
              <a:rPr lang="en-GB" sz="3600" b="1" dirty="0" smtClean="0"/>
              <a:t>CHARACTER </a:t>
            </a:r>
            <a:r>
              <a:rPr lang="en-GB" sz="3600" dirty="0" smtClean="0"/>
              <a:t>by effectively  implementing it within my performance in a Drama scene.</a:t>
            </a:r>
          </a:p>
        </p:txBody>
      </p:sp>
      <p:pic>
        <p:nvPicPr>
          <p:cNvPr id="16386" name="Picture 2" descr="http://www.openhandweb.org/files/openhand/images/mountain-top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4" y="1500174"/>
            <a:ext cx="3467100" cy="49292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67003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7200" dirty="0" smtClean="0"/>
              <a:t>REFLECTIVE LOG</a:t>
            </a:r>
            <a:endParaRPr lang="en-GB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809186"/>
          </a:xfrm>
        </p:spPr>
        <p:txBody>
          <a:bodyPr/>
          <a:lstStyle/>
          <a:p>
            <a:r>
              <a:rPr lang="en-GB" dirty="0" smtClean="0"/>
              <a:t>It is important to reflect on every lesson and begin thinking about setting targets for yourselves. For assessment it is important to keep a log book of activities, so you must write a reflective log for each lesson.</a:t>
            </a:r>
            <a:endParaRPr lang="en-GB" dirty="0"/>
          </a:p>
        </p:txBody>
      </p:sp>
      <p:pic>
        <p:nvPicPr>
          <p:cNvPr id="37890" name="Picture 2" descr="http://www.sdcoe.k12.ca.us/score/actbank/refect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3786190"/>
            <a:ext cx="8501122" cy="2876550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8000" b="1" dirty="0" smtClean="0"/>
              <a:t>LESSON </a:t>
            </a:r>
            <a:r>
              <a:rPr lang="en-GB" sz="8000" dirty="0" smtClean="0"/>
              <a:t>AIM</a:t>
            </a:r>
            <a:endParaRPr lang="en-GB" sz="8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71808"/>
          </a:xfrm>
        </p:spPr>
        <p:txBody>
          <a:bodyPr>
            <a:normAutofit/>
          </a:bodyPr>
          <a:lstStyle/>
          <a:p>
            <a:r>
              <a:rPr lang="en-GB" sz="4800" dirty="0" smtClean="0"/>
              <a:t>To investigate the characterisation of a role.</a:t>
            </a:r>
            <a:endParaRPr lang="en-GB" sz="4800" dirty="0"/>
          </a:p>
        </p:txBody>
      </p:sp>
      <p:pic>
        <p:nvPicPr>
          <p:cNvPr id="17410" name="Picture 2" descr="http://bennevisuk.com/contents/media/rock-climbin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3214686"/>
            <a:ext cx="8429684" cy="3371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6600" dirty="0" smtClean="0"/>
              <a:t>LESSON OUTCOME</a:t>
            </a:r>
            <a:endParaRPr lang="en-GB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57298"/>
            <a:ext cx="5429256" cy="6143668"/>
          </a:xfrm>
        </p:spPr>
        <p:txBody>
          <a:bodyPr>
            <a:normAutofit fontScale="77500" lnSpcReduction="20000"/>
          </a:bodyPr>
          <a:lstStyle/>
          <a:p>
            <a:r>
              <a:rPr lang="en-GB" sz="3600" b="1" dirty="0" smtClean="0"/>
              <a:t>LEVEL 4 </a:t>
            </a:r>
            <a:r>
              <a:rPr lang="en-GB" sz="3600" dirty="0" smtClean="0"/>
              <a:t>– I will know what </a:t>
            </a:r>
            <a:r>
              <a:rPr lang="en-GB" sz="3600" b="1" dirty="0" smtClean="0"/>
              <a:t>CHARACTER</a:t>
            </a:r>
            <a:r>
              <a:rPr lang="en-GB" sz="3600" dirty="0" smtClean="0"/>
              <a:t> means.</a:t>
            </a:r>
          </a:p>
          <a:p>
            <a:endParaRPr lang="en-GB" sz="3600" dirty="0" smtClean="0"/>
          </a:p>
          <a:p>
            <a:r>
              <a:rPr lang="en-GB" sz="3600" b="1" dirty="0" smtClean="0"/>
              <a:t>LEVEL 5 </a:t>
            </a:r>
            <a:r>
              <a:rPr lang="en-GB" sz="3600" dirty="0" smtClean="0"/>
              <a:t>– I will know what </a:t>
            </a:r>
            <a:r>
              <a:rPr lang="en-GB" sz="3600" b="1" dirty="0" smtClean="0"/>
              <a:t>CHARACTER</a:t>
            </a:r>
            <a:r>
              <a:rPr lang="en-GB" sz="3600" dirty="0" smtClean="0"/>
              <a:t> means and understand how it can be explored through Drama strategies.</a:t>
            </a:r>
          </a:p>
          <a:p>
            <a:endParaRPr lang="en-GB" sz="3600" dirty="0" smtClean="0"/>
          </a:p>
          <a:p>
            <a:r>
              <a:rPr lang="en-GB" sz="3600" b="1" dirty="0" smtClean="0"/>
              <a:t>LEVEL 6 – </a:t>
            </a:r>
            <a:r>
              <a:rPr lang="en-GB" sz="3600" dirty="0" smtClean="0"/>
              <a:t>I will be able to show my understanding of my </a:t>
            </a:r>
            <a:r>
              <a:rPr lang="en-GB" sz="3600" b="1" dirty="0" smtClean="0"/>
              <a:t>CHARACTER </a:t>
            </a:r>
            <a:r>
              <a:rPr lang="en-GB" sz="3600" dirty="0" smtClean="0"/>
              <a:t>by effectively  implementing it within my performance in a Drama scene.</a:t>
            </a:r>
          </a:p>
        </p:txBody>
      </p:sp>
      <p:pic>
        <p:nvPicPr>
          <p:cNvPr id="16386" name="Picture 2" descr="http://www.openhandweb.org/files/openhand/images/mountain-top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4" y="1500174"/>
            <a:ext cx="3467100" cy="49292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6000" dirty="0" smtClean="0"/>
              <a:t>NUMBER YOURSELF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0364" y="1609416"/>
            <a:ext cx="5072098" cy="4846320"/>
          </a:xfrm>
        </p:spPr>
        <p:txBody>
          <a:bodyPr>
            <a:normAutofit fontScale="92500" lnSpcReduction="20000"/>
          </a:bodyPr>
          <a:lstStyle/>
          <a:p>
            <a:r>
              <a:rPr lang="en-GB" sz="3600" dirty="0" smtClean="0"/>
              <a:t>Get into groups of 4 or 5.</a:t>
            </a:r>
          </a:p>
          <a:p>
            <a:r>
              <a:rPr lang="en-GB" sz="3600" dirty="0" smtClean="0"/>
              <a:t>Count how many people are in your group.</a:t>
            </a:r>
          </a:p>
          <a:p>
            <a:r>
              <a:rPr lang="en-GB" sz="3600" dirty="0" smtClean="0"/>
              <a:t>If there are 4 people in your group number yourselves 1,2, 3 and 4. </a:t>
            </a:r>
          </a:p>
          <a:p>
            <a:r>
              <a:rPr lang="en-GB" sz="3600" dirty="0" smtClean="0"/>
              <a:t>If there are 5 people then number yourselves 1-5 etc</a:t>
            </a:r>
          </a:p>
        </p:txBody>
      </p:sp>
      <p:pic>
        <p:nvPicPr>
          <p:cNvPr id="34818" name="Picture 2" descr="http://www.st-dunstans.somerset.sch.uk/images/numbers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500174"/>
            <a:ext cx="3143240" cy="50720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8000" dirty="0" smtClean="0"/>
              <a:t>SOCIAL ROLES</a:t>
            </a:r>
            <a:endParaRPr lang="en-GB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609416"/>
            <a:ext cx="8786874" cy="4846320"/>
          </a:xfrm>
        </p:spPr>
        <p:txBody>
          <a:bodyPr/>
          <a:lstStyle/>
          <a:p>
            <a:r>
              <a:rPr lang="en-GB" dirty="0" smtClean="0"/>
              <a:t>In your next task you will be given specific roles, they are assigned by the numbers you have chosen below:</a:t>
            </a:r>
          </a:p>
          <a:p>
            <a:pPr>
              <a:buNone/>
            </a:pP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2800" b="1" dirty="0" smtClean="0"/>
              <a:t>THE RECORDER </a:t>
            </a:r>
            <a:r>
              <a:rPr lang="en-GB" sz="2800" dirty="0" smtClean="0"/>
              <a:t>– Recording Ideas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b="1" dirty="0" smtClean="0"/>
              <a:t>THE FOCUS KEEPER </a:t>
            </a:r>
            <a:r>
              <a:rPr lang="en-GB" sz="2800" dirty="0" smtClean="0"/>
              <a:t>– Staying On Task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b="1" dirty="0" smtClean="0"/>
              <a:t>THE PRAISER </a:t>
            </a:r>
            <a:r>
              <a:rPr lang="en-GB" sz="2800" dirty="0" smtClean="0"/>
              <a:t>– Praising, Complimenting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b="1" dirty="0" smtClean="0"/>
              <a:t>THE CHECKER </a:t>
            </a:r>
            <a:r>
              <a:rPr lang="en-GB" sz="2800" dirty="0" smtClean="0"/>
              <a:t>– Checking for Understanding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b="1" dirty="0" smtClean="0"/>
              <a:t>THE ENCOURAGER </a:t>
            </a:r>
            <a:r>
              <a:rPr lang="en-GB" sz="2800" dirty="0" smtClean="0"/>
              <a:t>– Encouraging, Motivating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600" dirty="0" smtClean="0"/>
              <a:t>MIND MAPPING</a:t>
            </a:r>
            <a:endParaRPr lang="en-GB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572140"/>
          </a:xfrm>
        </p:spPr>
        <p:txBody>
          <a:bodyPr>
            <a:normAutofit/>
          </a:bodyPr>
          <a:lstStyle/>
          <a:p>
            <a:r>
              <a:rPr lang="en-GB" dirty="0" smtClean="0"/>
              <a:t>In groups of 4 or 5 </a:t>
            </a:r>
            <a:r>
              <a:rPr lang="en-GB" dirty="0" smtClean="0"/>
              <a:t>Mind Map</a:t>
            </a:r>
            <a:r>
              <a:rPr lang="en-GB" dirty="0" smtClean="0"/>
              <a:t> </a:t>
            </a:r>
            <a:r>
              <a:rPr lang="en-GB" dirty="0" smtClean="0"/>
              <a:t>the word </a:t>
            </a:r>
            <a:r>
              <a:rPr lang="en-GB" b="1" dirty="0" smtClean="0"/>
              <a:t>CHARACTER </a:t>
            </a:r>
            <a:r>
              <a:rPr lang="en-GB" dirty="0" smtClean="0"/>
              <a:t>on a large piece of paper. </a:t>
            </a:r>
          </a:p>
          <a:p>
            <a:r>
              <a:rPr lang="en-GB" dirty="0" smtClean="0"/>
              <a:t>What do you think of? </a:t>
            </a:r>
          </a:p>
          <a:p>
            <a:r>
              <a:rPr lang="en-GB" dirty="0" smtClean="0"/>
              <a:t>Write down as much as you can.</a:t>
            </a:r>
          </a:p>
          <a:p>
            <a:r>
              <a:rPr lang="en-GB" dirty="0" smtClean="0"/>
              <a:t>Work Cooperatively</a:t>
            </a:r>
          </a:p>
          <a:p>
            <a:r>
              <a:rPr lang="en-GB" dirty="0" smtClean="0"/>
              <a:t>Remember your individual roles within the group.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 smtClean="0"/>
              <a:t>THE RECORDER </a:t>
            </a:r>
            <a:r>
              <a:rPr lang="en-GB" dirty="0" smtClean="0"/>
              <a:t>– Recording Ideas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 smtClean="0"/>
              <a:t>THE FOCUS KEEPER </a:t>
            </a:r>
            <a:r>
              <a:rPr lang="en-GB" dirty="0" smtClean="0"/>
              <a:t>– Staying On Task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 smtClean="0"/>
              <a:t>THE PRAISER </a:t>
            </a:r>
            <a:r>
              <a:rPr lang="en-GB" dirty="0" smtClean="0"/>
              <a:t>– Praising, Complimenting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 smtClean="0"/>
              <a:t>THE CHECKER </a:t>
            </a:r>
            <a:r>
              <a:rPr lang="en-GB" dirty="0" smtClean="0"/>
              <a:t>– Checking for Understanding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 smtClean="0"/>
              <a:t>THE ENCOURAGER </a:t>
            </a:r>
            <a:r>
              <a:rPr lang="en-GB" dirty="0" smtClean="0"/>
              <a:t>– Encouraging, Motivating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http://www.projectcarousel.org/wp-content/uploads/2009/01/002carousel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643446"/>
            <a:ext cx="9144000" cy="221455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4422"/>
          </a:xfrm>
        </p:spPr>
        <p:txBody>
          <a:bodyPr>
            <a:noAutofit/>
          </a:bodyPr>
          <a:lstStyle/>
          <a:p>
            <a:r>
              <a:rPr lang="en-GB" sz="6000" dirty="0" smtClean="0"/>
              <a:t>CAROUSEL ROTATION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7239000" cy="3357586"/>
          </a:xfrm>
        </p:spPr>
        <p:txBody>
          <a:bodyPr>
            <a:normAutofit/>
          </a:bodyPr>
          <a:lstStyle/>
          <a:p>
            <a:r>
              <a:rPr lang="en-GB" dirty="0" smtClean="0"/>
              <a:t>Each group will rotate around the room and look at another groups </a:t>
            </a:r>
            <a:r>
              <a:rPr lang="en-GB" dirty="0" smtClean="0"/>
              <a:t>Mind Map</a:t>
            </a:r>
            <a:r>
              <a:rPr lang="en-GB" dirty="0" smtClean="0"/>
              <a:t>.</a:t>
            </a:r>
            <a:endParaRPr lang="en-GB" dirty="0" smtClean="0"/>
          </a:p>
          <a:p>
            <a:r>
              <a:rPr lang="en-GB" dirty="0" smtClean="0"/>
              <a:t>This will happen under three signals.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The quiet signal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“Move to the group to the right”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“One minute to investigate”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7200" dirty="0" smtClean="0"/>
              <a:t>CHARACTER</a:t>
            </a:r>
            <a:endParaRPr lang="en-GB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023500"/>
          </a:xfrm>
        </p:spPr>
        <p:txBody>
          <a:bodyPr>
            <a:normAutofit/>
          </a:bodyPr>
          <a:lstStyle/>
          <a:p>
            <a:r>
              <a:rPr lang="en-GB" dirty="0" smtClean="0"/>
              <a:t>The aggregate of features and traits that form the individual nature of some person or thing. </a:t>
            </a:r>
          </a:p>
          <a:p>
            <a:r>
              <a:rPr lang="en-GB" dirty="0" smtClean="0"/>
              <a:t>One such feature or trait; characteristic. </a:t>
            </a:r>
          </a:p>
          <a:p>
            <a:r>
              <a:rPr lang="en-GB" dirty="0" smtClean="0"/>
              <a:t>Moral or ethical quality: a man of fine, honourable character. </a:t>
            </a:r>
          </a:p>
          <a:p>
            <a:r>
              <a:rPr lang="en-GB" dirty="0" smtClean="0"/>
              <a:t>Qualities of honesty, courage, or the like; integrity: It takes character to face up to a bully. </a:t>
            </a:r>
          </a:p>
          <a:p>
            <a:r>
              <a:rPr lang="en-GB" dirty="0" smtClean="0"/>
              <a:t>An account of the qualities or peculiarities of a person or thing. </a:t>
            </a:r>
          </a:p>
          <a:p>
            <a:r>
              <a:rPr lang="en-GB" dirty="0" smtClean="0"/>
              <a:t>A person represented in a drama, story, etc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4422"/>
          </a:xfrm>
        </p:spPr>
        <p:txBody>
          <a:bodyPr>
            <a:noAutofit/>
          </a:bodyPr>
          <a:lstStyle/>
          <a:p>
            <a:r>
              <a:rPr lang="en-GB" sz="7200" dirty="0" smtClean="0"/>
              <a:t>CHOICES</a:t>
            </a:r>
            <a:endParaRPr lang="en-GB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1546"/>
            <a:ext cx="9144000" cy="392909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In Drama we make </a:t>
            </a:r>
            <a:r>
              <a:rPr lang="en-GB" b="1" dirty="0" smtClean="0"/>
              <a:t>CHOICES </a:t>
            </a:r>
            <a:r>
              <a:rPr lang="en-GB" dirty="0" smtClean="0"/>
              <a:t>about the characters and how we play them.</a:t>
            </a:r>
          </a:p>
          <a:p>
            <a:r>
              <a:rPr lang="en-GB" dirty="0" smtClean="0"/>
              <a:t>These </a:t>
            </a:r>
            <a:r>
              <a:rPr lang="en-GB" b="1" dirty="0" smtClean="0"/>
              <a:t>CHOICES</a:t>
            </a:r>
            <a:r>
              <a:rPr lang="en-GB" dirty="0" smtClean="0"/>
              <a:t> should be formed through logical decisions such as...</a:t>
            </a:r>
          </a:p>
          <a:p>
            <a:r>
              <a:rPr lang="en-GB" dirty="0" smtClean="0"/>
              <a:t>Information discovered in the script.</a:t>
            </a:r>
          </a:p>
          <a:p>
            <a:r>
              <a:rPr lang="en-GB" dirty="0" smtClean="0"/>
              <a:t>The way the words are written in the script.</a:t>
            </a:r>
          </a:p>
          <a:p>
            <a:r>
              <a:rPr lang="en-GB" dirty="0" smtClean="0"/>
              <a:t>The home of the character.</a:t>
            </a:r>
          </a:p>
          <a:p>
            <a:r>
              <a:rPr lang="en-GB" dirty="0" smtClean="0"/>
              <a:t>What the character says about him/herself</a:t>
            </a:r>
          </a:p>
          <a:p>
            <a:r>
              <a:rPr lang="en-GB" dirty="0" smtClean="0"/>
              <a:t>What other people say about the character</a:t>
            </a:r>
            <a:endParaRPr lang="en-GB" dirty="0"/>
          </a:p>
        </p:txBody>
      </p:sp>
      <p:pic>
        <p:nvPicPr>
          <p:cNvPr id="34818" name="Picture 2" descr="http://talentedapps.files.wordpress.com/2011/01/choic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00636"/>
            <a:ext cx="9144000" cy="18573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143</TotalTime>
  <Words>972</Words>
  <Application>Microsoft Macintosh PowerPoint</Application>
  <PresentationFormat>On-screen Show (4:3)</PresentationFormat>
  <Paragraphs>117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Apex</vt:lpstr>
      <vt:lpstr>Duologues &amp;  sCENES</vt:lpstr>
      <vt:lpstr>LESSON AIM</vt:lpstr>
      <vt:lpstr>LESSON OUTCOME</vt:lpstr>
      <vt:lpstr>NUMBER YOURSELF</vt:lpstr>
      <vt:lpstr>SOCIAL ROLES</vt:lpstr>
      <vt:lpstr>MIND MAPPING</vt:lpstr>
      <vt:lpstr>CAROUSEL ROTATION</vt:lpstr>
      <vt:lpstr>CHARACTER</vt:lpstr>
      <vt:lpstr>CHOICES</vt:lpstr>
      <vt:lpstr>RACE OF LIFE</vt:lpstr>
      <vt:lpstr>PowerPoint Presentation</vt:lpstr>
      <vt:lpstr>STILL IMAGES</vt:lpstr>
      <vt:lpstr>STILL IMAGES</vt:lpstr>
      <vt:lpstr>PHYSICALITY</vt:lpstr>
      <vt:lpstr>WRITING IN ROLE</vt:lpstr>
      <vt:lpstr>CIRCLE TIME</vt:lpstr>
      <vt:lpstr> What did you achieve today? LESSON OUTCOME</vt:lpstr>
      <vt:lpstr>REFLECTIVE LOG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DRAMA</dc:title>
  <dc:creator>PFerguson217</dc:creator>
  <cp:lastModifiedBy>Beth Harding</cp:lastModifiedBy>
  <cp:revision>8</cp:revision>
  <dcterms:created xsi:type="dcterms:W3CDTF">2011-01-10T22:17:48Z</dcterms:created>
  <dcterms:modified xsi:type="dcterms:W3CDTF">2017-08-19T21:23:37Z</dcterms:modified>
</cp:coreProperties>
</file>