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80" r:id="rId5"/>
    <p:sldId id="261" r:id="rId6"/>
    <p:sldId id="260" r:id="rId7"/>
    <p:sldId id="262" r:id="rId8"/>
    <p:sldId id="263" r:id="rId9"/>
    <p:sldId id="264" r:id="rId10"/>
    <p:sldId id="265" r:id="rId11"/>
    <p:sldId id="266" r:id="rId12"/>
    <p:sldId id="267" r:id="rId13"/>
    <p:sldId id="270" r:id="rId14"/>
    <p:sldId id="275" r:id="rId15"/>
    <p:sldId id="277" r:id="rId16"/>
    <p:sldId id="269" r:id="rId17"/>
    <p:sldId id="271" r:id="rId18"/>
    <p:sldId id="272" r:id="rId19"/>
    <p:sldId id="273"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p:restoredTop sz="92338" autoAdjust="0"/>
  </p:normalViewPr>
  <p:slideViewPr>
    <p:cSldViewPr>
      <p:cViewPr>
        <p:scale>
          <a:sx n="70" d="100"/>
          <a:sy n="70" d="100"/>
        </p:scale>
        <p:origin x="1880"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B527-B6EE-4BEB-B1B4-E1948C6974B4}" type="datetimeFigureOut">
              <a:rPr lang="en-GB" smtClean="0"/>
              <a:t>30/08/2017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F8EF-0CB2-45A6-AD23-F230797A5409}" type="slidenum">
              <a:rPr lang="en-GB" smtClean="0"/>
              <a:t>‹#›</a:t>
            </a:fld>
            <a:endParaRPr lang="en-GB"/>
          </a:p>
        </p:txBody>
      </p:sp>
    </p:spTree>
    <p:extLst>
      <p:ext uri="{BB962C8B-B14F-4D97-AF65-F5344CB8AC3E}">
        <p14:creationId xmlns:p14="http://schemas.microsoft.com/office/powerpoint/2010/main" val="52575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This scheme of work consists of a series of six lessons based on the exploration of youth crime. It is</a:t>
            </a:r>
          </a:p>
          <a:p>
            <a:r>
              <a:rPr lang="en-GB" sz="1200" b="0" i="0" u="none" strike="noStrike" kern="1200" baseline="0" dirty="0" smtClean="0">
                <a:solidFill>
                  <a:schemeClr val="tx1"/>
                </a:solidFill>
                <a:latin typeface="+mn-lt"/>
                <a:ea typeface="+mn-ea"/>
                <a:cs typeface="+mn-cs"/>
              </a:rPr>
              <a:t>hoped that through practical exploration, students will gain a greater understanding of youth crime,</a:t>
            </a:r>
          </a:p>
          <a:p>
            <a:r>
              <a:rPr lang="en-GB" sz="1200" b="0" i="0" u="none" strike="noStrike" kern="1200" baseline="0" dirty="0" smtClean="0">
                <a:solidFill>
                  <a:schemeClr val="tx1"/>
                </a:solidFill>
                <a:latin typeface="+mn-lt"/>
                <a:ea typeface="+mn-ea"/>
                <a:cs typeface="+mn-cs"/>
              </a:rPr>
              <a:t>the types of crimes that young people commit, and most importantly why.</a:t>
            </a:r>
          </a:p>
          <a:p>
            <a:r>
              <a:rPr lang="en-GB" sz="1200" b="0" i="0" u="none" strike="noStrike" kern="1200" baseline="0" dirty="0" smtClean="0">
                <a:solidFill>
                  <a:schemeClr val="tx1"/>
                </a:solidFill>
                <a:latin typeface="+mn-lt"/>
                <a:ea typeface="+mn-ea"/>
                <a:cs typeface="+mn-cs"/>
              </a:rPr>
              <a:t>By the end of this scheme students will understand more about the law and young offenders, and</a:t>
            </a:r>
          </a:p>
          <a:p>
            <a:r>
              <a:rPr lang="en-GB" sz="1200" b="0" i="0" u="none" strike="noStrike" kern="1200" baseline="0" dirty="0" smtClean="0">
                <a:solidFill>
                  <a:schemeClr val="tx1"/>
                </a:solidFill>
                <a:latin typeface="+mn-lt"/>
                <a:ea typeface="+mn-ea"/>
                <a:cs typeface="+mn-cs"/>
              </a:rPr>
              <a:t>the reasons behind young offenders committing crimes. Throughout these lessons students will be</a:t>
            </a:r>
          </a:p>
          <a:p>
            <a:r>
              <a:rPr lang="en-GB" sz="1200" b="0" i="0" u="none" strike="noStrike" kern="1200" baseline="0" dirty="0" smtClean="0">
                <a:solidFill>
                  <a:schemeClr val="tx1"/>
                </a:solidFill>
                <a:latin typeface="+mn-lt"/>
                <a:ea typeface="+mn-ea"/>
                <a:cs typeface="+mn-cs"/>
              </a:rPr>
              <a:t>developing drama skills such as scriptwriting and forum theatre. The terminology and skills used</a:t>
            </a:r>
          </a:p>
          <a:p>
            <a:r>
              <a:rPr lang="en-GB" sz="1200" b="0" i="0" u="none" strike="noStrike" kern="1200" baseline="0" dirty="0" smtClean="0">
                <a:solidFill>
                  <a:schemeClr val="tx1"/>
                </a:solidFill>
                <a:latin typeface="+mn-lt"/>
                <a:ea typeface="+mn-ea"/>
                <a:cs typeface="+mn-cs"/>
              </a:rPr>
              <a:t>are in line with the Edexcel GCSE specification.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a:t>
            </a:fld>
            <a:endParaRPr lang="en-GB"/>
          </a:p>
        </p:txBody>
      </p:sp>
    </p:spTree>
    <p:extLst>
      <p:ext uri="{BB962C8B-B14F-4D97-AF65-F5344CB8AC3E}">
        <p14:creationId xmlns:p14="http://schemas.microsoft.com/office/powerpoint/2010/main" val="178542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Discuss anger issues and the problems there. Imply that he has assaulted someone on more than one occasion, related to alcohol abuse.</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6</a:t>
            </a:fld>
            <a:endParaRPr lang="en-GB"/>
          </a:p>
        </p:txBody>
      </p:sp>
    </p:spTree>
    <p:extLst>
      <p:ext uri="{BB962C8B-B14F-4D97-AF65-F5344CB8AC3E}">
        <p14:creationId xmlns:p14="http://schemas.microsoft.com/office/powerpoint/2010/main" val="397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Teacher in role helps the students to invest in both the character of Marcus and the Youth Worker. By adopting a middle status role and asking for the students’ help, they will be more willing to offer suggestions and contribute. By laying down important facts like his age, the students can relate to the fact that Marcus is a young person, like them. Allow students time to Think/Pair/Share before asking for answers. This discussion will need to be managed well and any inappropriate suggestions dealt with.</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7</a:t>
            </a:fld>
            <a:endParaRPr lang="en-GB"/>
          </a:p>
        </p:txBody>
      </p:sp>
    </p:spTree>
    <p:extLst>
      <p:ext uri="{BB962C8B-B14F-4D97-AF65-F5344CB8AC3E}">
        <p14:creationId xmlns:p14="http://schemas.microsoft.com/office/powerpoint/2010/main" val="391875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8</a:t>
            </a:fld>
            <a:endParaRPr lang="en-GB"/>
          </a:p>
        </p:txBody>
      </p:sp>
    </p:spTree>
    <p:extLst>
      <p:ext uri="{BB962C8B-B14F-4D97-AF65-F5344CB8AC3E}">
        <p14:creationId xmlns:p14="http://schemas.microsoft.com/office/powerpoint/2010/main" val="290864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Lower ability groups may find it easier to start by creating a still image and gradually building up to a scene by adding in dialogue and movement.</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14</a:t>
            </a:fld>
            <a:endParaRPr lang="en-GB"/>
          </a:p>
        </p:txBody>
      </p:sp>
    </p:spTree>
    <p:extLst>
      <p:ext uri="{BB962C8B-B14F-4D97-AF65-F5344CB8AC3E}">
        <p14:creationId xmlns:p14="http://schemas.microsoft.com/office/powerpoint/2010/main" val="307409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 good way of encouraging all students to participate is to ask them to write their response on a post-it and stick it to the board. The teacher can then select some answers from the board to discuss as a whole class.</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16</a:t>
            </a:fld>
            <a:endParaRPr lang="en-GB"/>
          </a:p>
        </p:txBody>
      </p:sp>
    </p:spTree>
    <p:extLst>
      <p:ext uri="{BB962C8B-B14F-4D97-AF65-F5344CB8AC3E}">
        <p14:creationId xmlns:p14="http://schemas.microsoft.com/office/powerpoint/2010/main" val="347734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Allow students time to Think/Pair/Share before directly asking for an answer. Challenge more able students to elaborate on their answers, giving reasons for them.</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18</a:t>
            </a:fld>
            <a:endParaRPr lang="en-GB"/>
          </a:p>
        </p:txBody>
      </p:sp>
    </p:spTree>
    <p:extLst>
      <p:ext uri="{BB962C8B-B14F-4D97-AF65-F5344CB8AC3E}">
        <p14:creationId xmlns:p14="http://schemas.microsoft.com/office/powerpoint/2010/main" val="382535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91" name="Footer Placeholder 90"/>
          <p:cNvSpPr>
            <a:spLocks noGrp="1"/>
          </p:cNvSpPr>
          <p:nvPr>
            <p:ph type="ftr" sz="quarter" idx="11"/>
          </p:nvPr>
        </p:nvSpPr>
        <p:spPr/>
        <p:txBody>
          <a:bodyPr/>
          <a:lstStyle/>
          <a:p>
            <a:endParaRPr lang="en-GB"/>
          </a:p>
        </p:txBody>
      </p:sp>
      <p:sp>
        <p:nvSpPr>
          <p:cNvPr id="92" name="Slide Number Placeholder 91"/>
          <p:cNvSpPr>
            <a:spLocks noGrp="1"/>
          </p:cNvSpPr>
          <p:nvPr>
            <p:ph type="sldNum" sz="quarter" idx="12"/>
          </p:nvPr>
        </p:nvSpPr>
        <p:spPr/>
        <p:txBody>
          <a:bodyPr/>
          <a:lstStyle/>
          <a:p>
            <a:fld id="{21C6EC2A-E343-4810-886A-C0D8D6D9149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F6BEB-9E08-448D-A3A6-58893E52C1C8}"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F6BEB-9E08-448D-A3A6-58893E52C1C8}"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99F6BEB-9E08-448D-A3A6-58893E52C1C8}" type="datetimeFigureOut">
              <a:rPr lang="en-GB" smtClean="0"/>
              <a:t>30/08/2017</a:t>
            </a:fld>
            <a:endParaRPr lang="en-GB"/>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C6EC2A-E343-4810-886A-C0D8D6D9149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uk/url?sa=i&amp;rct=j&amp;q=messy+boys+bedroom&amp;source=images&amp;cd=&amp;cad=rja&amp;docid=B9VsINj_3jFsOM&amp;tbnid=HkQtHDqRLY8lRM:&amp;ved=0CAUQjRw&amp;url=http://www.goodenoughmother.com/2011/05/ask-rene-my-messy-son-is-driving-me-crazy/&amp;ei=qugrUc1Up9XRBer4gIAN&amp;bvm=bv.42768644,d.d2k&amp;psig=AFQjCNHLMnB1rijcRfqj8BVnzNK0FKtzsQ&amp;ust=1361918499685304" TargetMode="External"/><Relationship Id="rId3"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uk/url?sa=i&amp;rct=j&amp;q=youth+worker&amp;source=images&amp;cd=&amp;cad=rja&amp;docid=HHs_ApXemkot7M&amp;tbnid=uMNkY1hgLAWpxM:&amp;ved=0CAUQjRw&amp;url=http://www.srcf.org.uk/youthworker.htm&amp;ei=ruUrUdPMK-am0QXU9YCgDA&amp;bvm=bv.42768644,d.d2k&amp;psig=AFQjCNEp0VBbxc3ZEY-0xZhF3WIHztSI2w&amp;ust=1361917722339490" TargetMode="External"/><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uk/url?sa=i&amp;rct=j&amp;q=youth+worker&amp;source=images&amp;cd=&amp;cad=rja&amp;docid=L-1cmkUgP6QI8M&amp;tbnid=YgzqVv1C-cWN3M:&amp;ved=0CAUQjRw&amp;url=http://www.blackburnyz.org/kev-finnigan/&amp;ei=puYrUeCJA4ic0AWV6YHwCw&amp;bvm=bv.42768644,d.d2k&amp;psig=AFQjCNEp0VBbxc3ZEY-0xZhF3WIHztSI2w&amp;ust=1361917722339490" TargetMode="External"/><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uk/url?sa=i&amp;rct=j&amp;q=your+country+needs+you&amp;source=images&amp;cd=&amp;cad=rja&amp;docid=sNGGxlVuY7sBwM&amp;tbnid=Ise12aOILpobDM:&amp;ved=0CAUQjRw&amp;url=http://weloveyouarsenal.wordpress.com/2012/01/24/your-team-needs-you/&amp;ei=7dcrUc_oC7GR0QWeqYGoCw&amp;bvm=bv.42768644,d.d2k&amp;psig=AFQjCNGAxGEcyPfItn5EzVbViN8l_IaX7A&amp;ust=1361914216616677" TargetMode="External"/><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YOUTH CRIME</a:t>
            </a:r>
            <a:endParaRPr lang="en-GB" dirty="0"/>
          </a:p>
        </p:txBody>
      </p:sp>
      <p:sp>
        <p:nvSpPr>
          <p:cNvPr id="3" name="Subtitle 2"/>
          <p:cNvSpPr>
            <a:spLocks noGrp="1"/>
          </p:cNvSpPr>
          <p:nvPr>
            <p:ph type="subTitle" idx="1"/>
          </p:nvPr>
        </p:nvSpPr>
        <p:spPr/>
        <p:txBody>
          <a:bodyPr/>
          <a:lstStyle/>
          <a:p>
            <a:r>
              <a:rPr lang="en-GB" dirty="0" smtClean="0"/>
              <a:t>Year 9 Drama</a:t>
            </a:r>
          </a:p>
          <a:p>
            <a:r>
              <a:rPr lang="en-GB" dirty="0" smtClean="0"/>
              <a:t>Lesson 2 – Meeting Marcus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30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MARCUS’S ROOM</a:t>
            </a:r>
            <a:endParaRPr lang="en-GB" sz="7200" dirty="0"/>
          </a:p>
        </p:txBody>
      </p:sp>
      <p:sp>
        <p:nvSpPr>
          <p:cNvPr id="5" name="Content Placeholder 4"/>
          <p:cNvSpPr>
            <a:spLocks noGrp="1"/>
          </p:cNvSpPr>
          <p:nvPr>
            <p:ph idx="1"/>
          </p:nvPr>
        </p:nvSpPr>
        <p:spPr/>
        <p:txBody>
          <a:bodyPr>
            <a:normAutofit/>
          </a:bodyPr>
          <a:lstStyle/>
          <a:p>
            <a:r>
              <a:rPr lang="en-GB" sz="3200" dirty="0"/>
              <a:t>A bedroom is a very personal place, and it says a lot about a person. What will </a:t>
            </a:r>
            <a:r>
              <a:rPr lang="en-GB" sz="3200" dirty="0" smtClean="0"/>
              <a:t>Marcus’s bedroom </a:t>
            </a:r>
            <a:r>
              <a:rPr lang="en-GB" sz="3200" dirty="0"/>
              <a:t>say </a:t>
            </a:r>
            <a:r>
              <a:rPr lang="en-GB" sz="3200" dirty="0" smtClean="0"/>
              <a:t>about </a:t>
            </a:r>
            <a:r>
              <a:rPr lang="en-GB" sz="3200" dirty="0"/>
              <a:t>him</a:t>
            </a:r>
            <a:r>
              <a:rPr lang="en-GB" sz="3200" dirty="0" smtClean="0"/>
              <a:t>?</a:t>
            </a:r>
          </a:p>
          <a:p>
            <a:endParaRPr lang="en-GB" sz="3200" dirty="0"/>
          </a:p>
          <a:p>
            <a:r>
              <a:rPr lang="en-GB" sz="3200" b="1" dirty="0"/>
              <a:t>Think/Pair/Share</a:t>
            </a:r>
          </a:p>
          <a:p>
            <a:r>
              <a:rPr lang="en-GB" sz="3200" i="1" dirty="0"/>
              <a:t>Question</a:t>
            </a:r>
            <a:r>
              <a:rPr lang="en-GB" sz="3200" dirty="0"/>
              <a:t>: What do you think Marcus’s bedroom at home looks like? </a:t>
            </a:r>
          </a:p>
          <a:p>
            <a:r>
              <a:rPr lang="en-GB" sz="3200" dirty="0" smtClean="0"/>
              <a:t>Feedback </a:t>
            </a:r>
            <a:r>
              <a:rPr lang="en-GB" sz="3200" dirty="0"/>
              <a:t>answers as </a:t>
            </a:r>
            <a:r>
              <a:rPr lang="en-GB" sz="3200" dirty="0" smtClean="0"/>
              <a:t>a class</a:t>
            </a:r>
            <a:r>
              <a:rPr lang="en-GB" sz="3200" dirty="0"/>
              <a:t>.</a:t>
            </a:r>
          </a:p>
        </p:txBody>
      </p:sp>
    </p:spTree>
    <p:extLst>
      <p:ext uri="{BB962C8B-B14F-4D97-AF65-F5344CB8AC3E}">
        <p14:creationId xmlns:p14="http://schemas.microsoft.com/office/powerpoint/2010/main" val="3667541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INDIVIDUAL TASK</a:t>
            </a:r>
            <a:endParaRPr lang="en-GB" sz="7200" dirty="0"/>
          </a:p>
        </p:txBody>
      </p:sp>
      <p:sp>
        <p:nvSpPr>
          <p:cNvPr id="3" name="Content Placeholder 2"/>
          <p:cNvSpPr>
            <a:spLocks noGrp="1"/>
          </p:cNvSpPr>
          <p:nvPr>
            <p:ph idx="1"/>
          </p:nvPr>
        </p:nvSpPr>
        <p:spPr/>
        <p:txBody>
          <a:bodyPr>
            <a:normAutofit/>
          </a:bodyPr>
          <a:lstStyle/>
          <a:p>
            <a:r>
              <a:rPr lang="en-GB" sz="4000" dirty="0" smtClean="0"/>
              <a:t>On your own you are to draw/design/write about </a:t>
            </a:r>
            <a:r>
              <a:rPr lang="en-GB" sz="4000" dirty="0"/>
              <a:t>what </a:t>
            </a:r>
            <a:r>
              <a:rPr lang="en-GB" sz="4000" dirty="0" smtClean="0"/>
              <a:t>you think Marcus’s room will look like.</a:t>
            </a:r>
            <a:endParaRPr lang="en-GB" sz="4000" dirty="0"/>
          </a:p>
        </p:txBody>
      </p:sp>
      <p:pic>
        <p:nvPicPr>
          <p:cNvPr id="7172" name="Picture 4" descr="http://www.goodenoughmother.com/wp-content/uploads/2011/05/messy-bedroom-03.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861048"/>
            <a:ext cx="8352928" cy="2776737"/>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91733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I SEE…</a:t>
            </a:r>
            <a:endParaRPr lang="en-GB" sz="6000" dirty="0"/>
          </a:p>
        </p:txBody>
      </p:sp>
      <p:sp>
        <p:nvSpPr>
          <p:cNvPr id="3" name="Content Placeholder 2"/>
          <p:cNvSpPr>
            <a:spLocks noGrp="1"/>
          </p:cNvSpPr>
          <p:nvPr>
            <p:ph idx="1"/>
          </p:nvPr>
        </p:nvSpPr>
        <p:spPr/>
        <p:txBody>
          <a:bodyPr>
            <a:normAutofit fontScale="77500" lnSpcReduction="20000"/>
          </a:bodyPr>
          <a:lstStyle/>
          <a:p>
            <a:r>
              <a:rPr lang="en-GB" sz="4000" dirty="0" smtClean="0"/>
              <a:t>As a whole class we are going to create </a:t>
            </a:r>
            <a:r>
              <a:rPr lang="en-GB" sz="4000" dirty="0"/>
              <a:t>Marcus’s bedroom, before he went into the Young Offender Institution. </a:t>
            </a:r>
            <a:endParaRPr lang="en-GB" sz="4000" dirty="0" smtClean="0"/>
          </a:p>
          <a:p>
            <a:r>
              <a:rPr lang="en-GB" sz="4000" dirty="0"/>
              <a:t>S</a:t>
            </a:r>
            <a:r>
              <a:rPr lang="en-GB" sz="4000" dirty="0" smtClean="0"/>
              <a:t>tand </a:t>
            </a:r>
            <a:r>
              <a:rPr lang="en-GB" sz="4000" dirty="0"/>
              <a:t>in a square to make the walls of the room. </a:t>
            </a:r>
            <a:endParaRPr lang="en-GB" sz="4000" dirty="0" smtClean="0"/>
          </a:p>
          <a:p>
            <a:r>
              <a:rPr lang="en-GB" sz="4000" dirty="0" smtClean="0"/>
              <a:t>Teacher </a:t>
            </a:r>
            <a:r>
              <a:rPr lang="en-GB" sz="4000" dirty="0"/>
              <a:t>starts the description: ‘</a:t>
            </a:r>
            <a:r>
              <a:rPr lang="en-GB" sz="4000" i="1" dirty="0"/>
              <a:t>I can see </a:t>
            </a:r>
            <a:r>
              <a:rPr lang="en-GB" sz="4000" i="1" dirty="0" smtClean="0"/>
              <a:t>a packet </a:t>
            </a:r>
            <a:r>
              <a:rPr lang="en-GB" sz="4000" i="1" dirty="0"/>
              <a:t>of tobacco and some cigarette papers lying on his bedside table.’</a:t>
            </a:r>
          </a:p>
          <a:p>
            <a:r>
              <a:rPr lang="en-GB" sz="4000" dirty="0"/>
              <a:t>Students add what they can see in the room as you go around the square.</a:t>
            </a:r>
          </a:p>
        </p:txBody>
      </p:sp>
    </p:spTree>
    <p:extLst>
      <p:ext uri="{BB962C8B-B14F-4D97-AF65-F5344CB8AC3E}">
        <p14:creationId xmlns:p14="http://schemas.microsoft.com/office/powerpoint/2010/main" val="400329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30 - 45 Minutes </a:t>
            </a:r>
            <a:endParaRPr lang="en-GB" dirty="0"/>
          </a:p>
        </p:txBody>
      </p:sp>
      <p:sp>
        <p:nvSpPr>
          <p:cNvPr id="4" name="Title 3"/>
          <p:cNvSpPr>
            <a:spLocks noGrp="1"/>
          </p:cNvSpPr>
          <p:nvPr>
            <p:ph type="title"/>
          </p:nvPr>
        </p:nvSpPr>
        <p:spPr/>
        <p:txBody>
          <a:bodyPr/>
          <a:lstStyle/>
          <a:p>
            <a:r>
              <a:rPr lang="en-GB" dirty="0" smtClean="0"/>
              <a:t>GROUP WORK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49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6600" dirty="0" smtClean="0"/>
              <a:t>ITEM PERFORMANCE</a:t>
            </a:r>
            <a:endParaRPr lang="en-GB" sz="6600" dirty="0"/>
          </a:p>
        </p:txBody>
      </p:sp>
      <p:sp>
        <p:nvSpPr>
          <p:cNvPr id="5" name="Content Placeholder 4"/>
          <p:cNvSpPr>
            <a:spLocks noGrp="1"/>
          </p:cNvSpPr>
          <p:nvPr>
            <p:ph idx="1"/>
          </p:nvPr>
        </p:nvSpPr>
        <p:spPr/>
        <p:txBody>
          <a:bodyPr>
            <a:normAutofit/>
          </a:bodyPr>
          <a:lstStyle/>
          <a:p>
            <a:r>
              <a:rPr lang="en-GB" dirty="0"/>
              <a:t>In groups of 4–5. Students will pick an item from Marcus’s bedroom that they think tells </a:t>
            </a:r>
            <a:r>
              <a:rPr lang="en-GB" dirty="0" smtClean="0"/>
              <a:t>us something </a:t>
            </a:r>
            <a:r>
              <a:rPr lang="en-GB" dirty="0"/>
              <a:t>about him, and which has a story behind it.</a:t>
            </a:r>
          </a:p>
          <a:p>
            <a:r>
              <a:rPr lang="en-GB" dirty="0"/>
              <a:t>Discuss in groups which item </a:t>
            </a:r>
            <a:r>
              <a:rPr lang="en-GB" dirty="0" smtClean="0"/>
              <a:t>you </a:t>
            </a:r>
            <a:r>
              <a:rPr lang="en-GB" dirty="0"/>
              <a:t>want to work with and </a:t>
            </a:r>
            <a:r>
              <a:rPr lang="en-GB" i="1" dirty="0"/>
              <a:t>why </a:t>
            </a:r>
            <a:r>
              <a:rPr lang="en-GB" dirty="0"/>
              <a:t>it is significant.</a:t>
            </a:r>
          </a:p>
          <a:p>
            <a:r>
              <a:rPr lang="en-GB" dirty="0"/>
              <a:t>Create a short scene using this item that shows </a:t>
            </a:r>
            <a:r>
              <a:rPr lang="en-GB" i="1" dirty="0"/>
              <a:t>why </a:t>
            </a:r>
            <a:r>
              <a:rPr lang="en-GB" dirty="0"/>
              <a:t>the object is important.</a:t>
            </a:r>
          </a:p>
          <a:p>
            <a:r>
              <a:rPr lang="en-GB" dirty="0"/>
              <a:t>Performances should include:</a:t>
            </a:r>
          </a:p>
          <a:p>
            <a:r>
              <a:rPr lang="en-GB" dirty="0" smtClean="0"/>
              <a:t>Significant </a:t>
            </a:r>
            <a:r>
              <a:rPr lang="en-GB" dirty="0"/>
              <a:t>action</a:t>
            </a:r>
          </a:p>
          <a:p>
            <a:r>
              <a:rPr lang="en-GB" dirty="0" smtClean="0"/>
              <a:t>Layers </a:t>
            </a:r>
            <a:r>
              <a:rPr lang="en-GB" dirty="0"/>
              <a:t>of </a:t>
            </a:r>
            <a:r>
              <a:rPr lang="en-GB" dirty="0" smtClean="0"/>
              <a:t>meaning (ACTION, MOTIVATION</a:t>
            </a:r>
            <a:r>
              <a:rPr lang="en-GB" dirty="0"/>
              <a:t>, INVESTMENT, MODEL, </a:t>
            </a:r>
            <a:r>
              <a:rPr lang="en-GB" dirty="0" smtClean="0"/>
              <a:t>VALUES)</a:t>
            </a:r>
            <a:endParaRPr lang="en-GB" dirty="0"/>
          </a:p>
        </p:txBody>
      </p:sp>
    </p:spTree>
    <p:extLst>
      <p:ext uri="{BB962C8B-B14F-4D97-AF65-F5344CB8AC3E}">
        <p14:creationId xmlns:p14="http://schemas.microsoft.com/office/powerpoint/2010/main" val="235116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45 - 55 Minutes </a:t>
            </a:r>
            <a:endParaRPr lang="en-GB" dirty="0"/>
          </a:p>
        </p:txBody>
      </p:sp>
      <p:sp>
        <p:nvSpPr>
          <p:cNvPr id="4" name="Title 3"/>
          <p:cNvSpPr>
            <a:spLocks noGrp="1"/>
          </p:cNvSpPr>
          <p:nvPr>
            <p:ph type="title"/>
          </p:nvPr>
        </p:nvSpPr>
        <p:spPr/>
        <p:txBody>
          <a:bodyPr/>
          <a:lstStyle/>
          <a:p>
            <a:r>
              <a:rPr lang="en-GB" dirty="0" smtClean="0"/>
              <a:t>PERFORM/FEEDBACK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747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600" dirty="0" smtClean="0"/>
              <a:t>PERFORM/FEEDBACK</a:t>
            </a:r>
            <a:endParaRPr lang="en-GB" sz="6600" dirty="0"/>
          </a:p>
        </p:txBody>
      </p:sp>
      <p:sp>
        <p:nvSpPr>
          <p:cNvPr id="3" name="Content Placeholder 2"/>
          <p:cNvSpPr>
            <a:spLocks noGrp="1"/>
          </p:cNvSpPr>
          <p:nvPr>
            <p:ph idx="1"/>
          </p:nvPr>
        </p:nvSpPr>
        <p:spPr/>
        <p:txBody>
          <a:bodyPr>
            <a:normAutofit fontScale="92500" lnSpcReduction="10000"/>
          </a:bodyPr>
          <a:lstStyle/>
          <a:p>
            <a:r>
              <a:rPr lang="en-GB" dirty="0" smtClean="0"/>
              <a:t>Some groups will perform</a:t>
            </a:r>
          </a:p>
          <a:p>
            <a:r>
              <a:rPr lang="en-GB" dirty="0" smtClean="0"/>
              <a:t>Students are to give peer feedback (</a:t>
            </a:r>
            <a:r>
              <a:rPr lang="en-GB" dirty="0"/>
              <a:t>using </a:t>
            </a:r>
            <a:r>
              <a:rPr lang="en-GB" dirty="0" smtClean="0"/>
              <a:t>P.E.E.E.E.E) by writing on a post-it note and sticking it on the wall.</a:t>
            </a:r>
          </a:p>
          <a:p>
            <a:r>
              <a:rPr lang="en-GB" dirty="0" smtClean="0"/>
              <a:t>Teacher will select some post-its’ to read out.</a:t>
            </a:r>
          </a:p>
          <a:p>
            <a:endParaRPr lang="en-GB" dirty="0"/>
          </a:p>
          <a:p>
            <a:r>
              <a:rPr lang="en-GB" dirty="0" smtClean="0"/>
              <a:t>REMEMBER</a:t>
            </a:r>
          </a:p>
          <a:p>
            <a:r>
              <a:rPr lang="en-GB" dirty="0" smtClean="0"/>
              <a:t>Point (E)</a:t>
            </a:r>
          </a:p>
          <a:p>
            <a:r>
              <a:rPr lang="en-GB" dirty="0" smtClean="0"/>
              <a:t>Example (D)</a:t>
            </a:r>
          </a:p>
          <a:p>
            <a:r>
              <a:rPr lang="en-GB" dirty="0" smtClean="0"/>
              <a:t>Explain (C) </a:t>
            </a:r>
          </a:p>
          <a:p>
            <a:r>
              <a:rPr lang="en-GB" dirty="0" smtClean="0"/>
              <a:t>Explore (C/B)</a:t>
            </a:r>
          </a:p>
          <a:p>
            <a:r>
              <a:rPr lang="en-GB" dirty="0" smtClean="0"/>
              <a:t>Expand (B/A)</a:t>
            </a:r>
          </a:p>
          <a:p>
            <a:r>
              <a:rPr lang="en-GB" dirty="0" smtClean="0"/>
              <a:t>Evaluate (A)</a:t>
            </a:r>
            <a:endParaRPr lang="en-GB" dirty="0"/>
          </a:p>
        </p:txBody>
      </p:sp>
    </p:spTree>
    <p:extLst>
      <p:ext uri="{BB962C8B-B14F-4D97-AF65-F5344CB8AC3E}">
        <p14:creationId xmlns:p14="http://schemas.microsoft.com/office/powerpoint/2010/main" val="2980265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55 -60 Minutes </a:t>
            </a:r>
            <a:endParaRPr lang="en-GB" dirty="0"/>
          </a:p>
        </p:txBody>
      </p:sp>
      <p:sp>
        <p:nvSpPr>
          <p:cNvPr id="4" name="Title 3"/>
          <p:cNvSpPr>
            <a:spLocks noGrp="1"/>
          </p:cNvSpPr>
          <p:nvPr>
            <p:ph type="title"/>
          </p:nvPr>
        </p:nvSpPr>
        <p:spPr/>
        <p:txBody>
          <a:bodyPr/>
          <a:lstStyle/>
          <a:p>
            <a:r>
              <a:rPr lang="en-GB" dirty="0" smtClean="0"/>
              <a:t>PLENARY</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33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QUESTION TIME</a:t>
            </a:r>
            <a:endParaRPr lang="en-GB" sz="7200" dirty="0"/>
          </a:p>
        </p:txBody>
      </p:sp>
      <p:sp>
        <p:nvSpPr>
          <p:cNvPr id="5" name="Content Placeholder 4"/>
          <p:cNvSpPr>
            <a:spLocks noGrp="1"/>
          </p:cNvSpPr>
          <p:nvPr>
            <p:ph idx="1"/>
          </p:nvPr>
        </p:nvSpPr>
        <p:spPr/>
        <p:txBody>
          <a:bodyPr>
            <a:normAutofit/>
          </a:bodyPr>
          <a:lstStyle/>
          <a:p>
            <a:r>
              <a:rPr lang="en-GB" sz="3600" b="1" i="1" dirty="0" smtClean="0">
                <a:solidFill>
                  <a:schemeClr val="tx2">
                    <a:lumMod val="10000"/>
                  </a:schemeClr>
                </a:solidFill>
              </a:rPr>
              <a:t>THINK PAIR SHARE WITH SOMEONE YOU HAVEN’T WORKED WITH TODAY</a:t>
            </a:r>
          </a:p>
          <a:p>
            <a:endParaRPr lang="en-GB" sz="3600" b="1" i="1" dirty="0">
              <a:solidFill>
                <a:schemeClr val="tx2">
                  <a:lumMod val="10000"/>
                </a:schemeClr>
              </a:solidFill>
            </a:endParaRPr>
          </a:p>
          <a:p>
            <a:r>
              <a:rPr lang="en-GB" sz="3600" i="1" dirty="0" smtClean="0"/>
              <a:t>Question</a:t>
            </a:r>
            <a:r>
              <a:rPr lang="en-GB" sz="3600" dirty="0" smtClean="0"/>
              <a:t>: What </a:t>
            </a:r>
            <a:r>
              <a:rPr lang="en-GB" sz="3600" dirty="0"/>
              <a:t>have we learnt about Marcus from exploring these significant objects?</a:t>
            </a:r>
          </a:p>
        </p:txBody>
      </p:sp>
    </p:spTree>
    <p:extLst>
      <p:ext uri="{BB962C8B-B14F-4D97-AF65-F5344CB8AC3E}">
        <p14:creationId xmlns:p14="http://schemas.microsoft.com/office/powerpoint/2010/main" val="1077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circle(in)">
                                      <p:cBhvr>
                                        <p:cTn id="10"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GB" sz="11500" b="1" dirty="0" smtClean="0"/>
              <a:t>HOW DID YOU DO TODAY?</a:t>
            </a:r>
            <a:endParaRPr lang="en-GB" sz="11500" b="1" dirty="0"/>
          </a:p>
        </p:txBody>
      </p:sp>
    </p:spTree>
    <p:extLst>
      <p:ext uri="{BB962C8B-B14F-4D97-AF65-F5344CB8AC3E}">
        <p14:creationId xmlns:p14="http://schemas.microsoft.com/office/powerpoint/2010/main" val="396928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Lesson Objectives</a:t>
            </a:r>
            <a:r>
              <a:rPr lang="en-GB" sz="6600" dirty="0" smtClean="0"/>
              <a:t>:</a:t>
            </a:r>
            <a:endParaRPr lang="en-GB" sz="6600" dirty="0"/>
          </a:p>
        </p:txBody>
      </p:sp>
      <p:sp>
        <p:nvSpPr>
          <p:cNvPr id="3" name="Content Placeholder 2"/>
          <p:cNvSpPr>
            <a:spLocks noGrp="1"/>
          </p:cNvSpPr>
          <p:nvPr>
            <p:ph idx="1"/>
          </p:nvPr>
        </p:nvSpPr>
        <p:spPr/>
        <p:txBody>
          <a:bodyPr>
            <a:normAutofit/>
          </a:bodyPr>
          <a:lstStyle/>
          <a:p>
            <a:r>
              <a:rPr lang="en-GB" sz="3200" dirty="0"/>
              <a:t>To develop Marcus’s character through significant action and marking the </a:t>
            </a:r>
            <a:r>
              <a:rPr lang="en-GB" sz="3200" dirty="0" smtClean="0"/>
              <a:t>moment.</a:t>
            </a:r>
            <a:endParaRPr lang="en-GB" sz="3200" dirty="0"/>
          </a:p>
          <a:p>
            <a:endParaRPr lang="en-GB" sz="3200" dirty="0"/>
          </a:p>
          <a:p>
            <a:r>
              <a:rPr lang="en-GB" sz="3200" dirty="0" smtClean="0"/>
              <a:t>To </a:t>
            </a:r>
            <a:r>
              <a:rPr lang="en-GB" sz="3200" dirty="0"/>
              <a:t>explore why he might have committed a crime.</a:t>
            </a:r>
          </a:p>
        </p:txBody>
      </p:sp>
    </p:spTree>
    <p:extLst>
      <p:ext uri="{BB962C8B-B14F-4D97-AF65-F5344CB8AC3E}">
        <p14:creationId xmlns:p14="http://schemas.microsoft.com/office/powerpoint/2010/main" val="27543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smtClean="0"/>
              <a:t>Lesson Outcomes</a:t>
            </a:r>
            <a:r>
              <a:rPr lang="en-GB" sz="7200" smtClean="0"/>
              <a:t>:</a:t>
            </a:r>
            <a:endParaRPr lang="en-GB" sz="7200" dirty="0"/>
          </a:p>
        </p:txBody>
      </p:sp>
      <p:sp>
        <p:nvSpPr>
          <p:cNvPr id="3" name="Content Placeholder 2"/>
          <p:cNvSpPr>
            <a:spLocks noGrp="1"/>
          </p:cNvSpPr>
          <p:nvPr>
            <p:ph idx="1"/>
          </p:nvPr>
        </p:nvSpPr>
        <p:spPr>
          <a:xfrm>
            <a:off x="457200" y="1600200"/>
            <a:ext cx="8229600" cy="5069160"/>
          </a:xfrm>
        </p:spPr>
        <p:txBody>
          <a:bodyPr>
            <a:normAutofit fontScale="925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(significant action/marking the moment )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1434767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325562"/>
          </a:xfrm>
        </p:spPr>
        <p:txBody>
          <a:bodyPr>
            <a:noAutofit/>
          </a:bodyPr>
          <a:lstStyle/>
          <a:p>
            <a:pPr algn="ctr"/>
            <a:r>
              <a:rPr lang="en-GB" sz="4400" dirty="0" smtClean="0"/>
              <a:t>LESSON OUTCOMES</a:t>
            </a:r>
            <a:br>
              <a:rPr lang="en-GB" sz="4400" dirty="0" smtClean="0"/>
            </a:br>
            <a:endParaRPr lang="en-GB" sz="4400"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82452" y="937419"/>
            <a:ext cx="8280920" cy="5542434"/>
          </a:xfrm>
          <a:prstGeom prst="rect">
            <a:avLst/>
          </a:prstGeom>
        </p:spPr>
      </p:pic>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3</a:t>
            </a:r>
            <a:r>
              <a:rPr lang="en-GB" dirty="0" smtClean="0"/>
              <a:t>-15 Minutes</a:t>
            </a:r>
            <a:endParaRPr lang="en-GB" dirty="0"/>
          </a:p>
        </p:txBody>
      </p:sp>
      <p:sp>
        <p:nvSpPr>
          <p:cNvPr id="4" name="Title 3"/>
          <p:cNvSpPr>
            <a:spLocks noGrp="1"/>
          </p:cNvSpPr>
          <p:nvPr>
            <p:ph type="title"/>
          </p:nvPr>
        </p:nvSpPr>
        <p:spPr/>
        <p:txBody>
          <a:bodyPr>
            <a:noAutofit/>
          </a:bodyPr>
          <a:lstStyle/>
          <a:p>
            <a:r>
              <a:rPr lang="en-GB" sz="7200" dirty="0" smtClean="0"/>
              <a:t>STARTER</a:t>
            </a:r>
            <a:endParaRPr lang="en-GB" sz="7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3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GB" sz="7200" dirty="0" smtClean="0"/>
              <a:t>YOUTH WORKER</a:t>
            </a:r>
            <a:endParaRPr lang="en-GB" sz="7200" dirty="0"/>
          </a:p>
        </p:txBody>
      </p:sp>
      <p:sp>
        <p:nvSpPr>
          <p:cNvPr id="6" name="Content Placeholder 5"/>
          <p:cNvSpPr>
            <a:spLocks noGrp="1"/>
          </p:cNvSpPr>
          <p:nvPr>
            <p:ph idx="1"/>
          </p:nvPr>
        </p:nvSpPr>
        <p:spPr>
          <a:xfrm>
            <a:off x="496838" y="1124744"/>
            <a:ext cx="8229600" cy="5328592"/>
          </a:xfrm>
        </p:spPr>
        <p:txBody>
          <a:bodyPr>
            <a:normAutofit/>
          </a:bodyPr>
          <a:lstStyle/>
          <a:p>
            <a:r>
              <a:rPr lang="en-GB" sz="2800" dirty="0"/>
              <a:t>Teacher in role as Youth Worker. </a:t>
            </a:r>
            <a:endParaRPr lang="en-GB" sz="2800" dirty="0" smtClean="0"/>
          </a:p>
          <a:p>
            <a:r>
              <a:rPr lang="en-GB" sz="2800" dirty="0" smtClean="0"/>
              <a:t>Explains </a:t>
            </a:r>
            <a:r>
              <a:rPr lang="en-GB" sz="2800" dirty="0"/>
              <a:t>that Marcus is the boy in last week’s poem</a:t>
            </a:r>
            <a:r>
              <a:rPr lang="en-GB" sz="2800" dirty="0" smtClean="0"/>
              <a:t>.</a:t>
            </a:r>
          </a:p>
          <a:p>
            <a:endParaRPr lang="en-GB" sz="2800" dirty="0"/>
          </a:p>
          <a:p>
            <a:r>
              <a:rPr lang="en-GB" sz="2800" dirty="0"/>
              <a:t>‘</a:t>
            </a:r>
            <a:r>
              <a:rPr lang="en-GB" sz="2800" i="1" dirty="0"/>
              <a:t>It’s my first week in this job and I’ve been assigned to work with this young offender, Marcus, </a:t>
            </a:r>
            <a:r>
              <a:rPr lang="en-GB" sz="2800" i="1" dirty="0" smtClean="0"/>
              <a:t>he’s only </a:t>
            </a:r>
            <a:r>
              <a:rPr lang="en-GB" sz="2800" i="1" dirty="0"/>
              <a:t>fifteen. I don’t think anything can really prepare you for what some of these young people have </a:t>
            </a:r>
            <a:r>
              <a:rPr lang="en-GB" sz="2800" i="1" dirty="0" smtClean="0"/>
              <a:t>been through </a:t>
            </a:r>
            <a:r>
              <a:rPr lang="en-GB" sz="2800" i="1" dirty="0"/>
              <a:t>and the things they’ve done. I don’t really know if can tell you</a:t>
            </a:r>
            <a:r>
              <a:rPr lang="en-GB" sz="2800" i="1" dirty="0" smtClean="0"/>
              <a:t>….’</a:t>
            </a:r>
            <a:endParaRPr lang="en-GB" sz="2800" i="1" dirty="0"/>
          </a:p>
        </p:txBody>
      </p:sp>
      <p:pic>
        <p:nvPicPr>
          <p:cNvPr id="9218" name="Picture 2" descr="http://www.srcf.org.uk/images/index/youth_worker.gi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301208"/>
            <a:ext cx="8720236" cy="1287017"/>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2968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blackburnyz.org/wp-content/uploads/blackburn-youth-zone-sports-worker-kev-finnigan-768x510.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567742"/>
            <a:ext cx="6972730" cy="482453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GB" sz="6000" dirty="0" smtClean="0"/>
              <a:t>HELP THE YOUTH WORKER</a:t>
            </a:r>
            <a:endParaRPr lang="en-GB" sz="6000" dirty="0"/>
          </a:p>
        </p:txBody>
      </p:sp>
      <p:sp>
        <p:nvSpPr>
          <p:cNvPr id="3" name="Content Placeholder 2"/>
          <p:cNvSpPr>
            <a:spLocks noGrp="1"/>
          </p:cNvSpPr>
          <p:nvPr>
            <p:ph idx="1"/>
          </p:nvPr>
        </p:nvSpPr>
        <p:spPr/>
        <p:txBody>
          <a:bodyPr>
            <a:norm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
        <p:nvSpPr>
          <p:cNvPr id="4" name="Rounded Rectangular Callout 3"/>
          <p:cNvSpPr/>
          <p:nvPr/>
        </p:nvSpPr>
        <p:spPr>
          <a:xfrm>
            <a:off x="179512" y="1567742"/>
            <a:ext cx="4248472" cy="2232248"/>
          </a:xfrm>
          <a:prstGeom prst="wedgeRoundRectCallout">
            <a:avLst>
              <a:gd name="adj1" fmla="val 52323"/>
              <a:gd name="adj2" fmla="val 618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t>“I’m not sure what to do sometimes…I could do with some help from people his age</a:t>
            </a:r>
            <a:endParaRPr lang="en-GB" sz="2400" b="1" dirty="0"/>
          </a:p>
        </p:txBody>
      </p:sp>
    </p:spTree>
    <p:extLst>
      <p:ext uri="{BB962C8B-B14F-4D97-AF65-F5344CB8AC3E}">
        <p14:creationId xmlns:p14="http://schemas.microsoft.com/office/powerpoint/2010/main" val="322878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smtClean="0"/>
              <a:t>WHOLE CLASS DISCUSSION</a:t>
            </a:r>
            <a:endParaRPr lang="en-GB" sz="5400" dirty="0"/>
          </a:p>
        </p:txBody>
      </p:sp>
      <p:sp>
        <p:nvSpPr>
          <p:cNvPr id="3" name="Content Placeholder 2"/>
          <p:cNvSpPr>
            <a:spLocks noGrp="1"/>
          </p:cNvSpPr>
          <p:nvPr>
            <p:ph idx="1"/>
          </p:nvPr>
        </p:nvSpPr>
        <p:spPr/>
        <p:txBody>
          <a:bodyPr/>
          <a:lstStyle/>
          <a:p>
            <a:pPr marL="0" indent="0">
              <a:buNone/>
            </a:pPr>
            <a:endParaRPr lang="en-GB" dirty="0"/>
          </a:p>
        </p:txBody>
      </p:sp>
      <p:pic>
        <p:nvPicPr>
          <p:cNvPr id="3074" name="Picture 2" descr="http://weloveyouarsenal.files.wordpress.com/2012/01/your_country_needs_you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412776"/>
            <a:ext cx="8352928" cy="388843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lowchart: Punched Tape 3"/>
          <p:cNvSpPr/>
          <p:nvPr/>
        </p:nvSpPr>
        <p:spPr>
          <a:xfrm>
            <a:off x="467544" y="5013176"/>
            <a:ext cx="8352928" cy="144016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t>Out of role </a:t>
            </a:r>
            <a:r>
              <a:rPr lang="en-GB" sz="3600" b="1" dirty="0" smtClean="0"/>
              <a:t>discussion</a:t>
            </a:r>
            <a:r>
              <a:rPr lang="en-GB" sz="3600" dirty="0" smtClean="0"/>
              <a:t> </a:t>
            </a:r>
          </a:p>
          <a:p>
            <a:r>
              <a:rPr lang="en-GB" sz="3600" dirty="0" smtClean="0"/>
              <a:t>What </a:t>
            </a:r>
            <a:r>
              <a:rPr lang="en-GB" sz="3600" dirty="0"/>
              <a:t>crime might he have committed?</a:t>
            </a:r>
          </a:p>
        </p:txBody>
      </p:sp>
    </p:spTree>
    <p:extLst>
      <p:ext uri="{BB962C8B-B14F-4D97-AF65-F5344CB8AC3E}">
        <p14:creationId xmlns:p14="http://schemas.microsoft.com/office/powerpoint/2010/main" val="249994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15-30 Minutes</a:t>
            </a:r>
            <a:endParaRPr lang="en-GB" dirty="0"/>
          </a:p>
        </p:txBody>
      </p:sp>
      <p:sp>
        <p:nvSpPr>
          <p:cNvPr id="4" name="Title 3"/>
          <p:cNvSpPr>
            <a:spLocks noGrp="1"/>
          </p:cNvSpPr>
          <p:nvPr>
            <p:ph type="title"/>
          </p:nvPr>
        </p:nvSpPr>
        <p:spPr/>
        <p:txBody>
          <a:bodyPr/>
          <a:lstStyle/>
          <a:p>
            <a:r>
              <a:rPr lang="en-GB" dirty="0" smtClean="0"/>
              <a:t>WARM UP</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6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4428</TotalTime>
  <Words>933</Words>
  <Application>Microsoft Macintosh PowerPoint</Application>
  <PresentationFormat>On-screen Show (4:3)</PresentationFormat>
  <Paragraphs>106</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Tw Cen MT</vt:lpstr>
      <vt:lpstr>Arial</vt:lpstr>
      <vt:lpstr>Thatch</vt:lpstr>
      <vt:lpstr>YOUTH CRIME</vt:lpstr>
      <vt:lpstr>Lesson Objectives:</vt:lpstr>
      <vt:lpstr>Lesson Outcomes:</vt:lpstr>
      <vt:lpstr>LESSON OUTCOMES </vt:lpstr>
      <vt:lpstr>STARTER</vt:lpstr>
      <vt:lpstr>YOUTH WORKER</vt:lpstr>
      <vt:lpstr>HELP THE YOUTH WORKER</vt:lpstr>
      <vt:lpstr>WHOLE CLASS DISCUSSION</vt:lpstr>
      <vt:lpstr>WARM UP</vt:lpstr>
      <vt:lpstr>MARCUS’S ROOM</vt:lpstr>
      <vt:lpstr>INDIVIDUAL TASK</vt:lpstr>
      <vt:lpstr>I SEE…</vt:lpstr>
      <vt:lpstr>GROUP WORK</vt:lpstr>
      <vt:lpstr>ITEM PERFORMANCE</vt:lpstr>
      <vt:lpstr>PERFORM/FEEDBACK</vt:lpstr>
      <vt:lpstr>PERFORM/FEEDBACK</vt:lpstr>
      <vt:lpstr>PLENARY</vt:lpstr>
      <vt:lpstr>QUESTION TIME</vt:lpstr>
      <vt:lpstr>PowerPoint Presentation</vt:lpstr>
      <vt:lpstr>LESSON OUTCOMES ADD LEVELS and DIFFERENTIATION </vt:lpstr>
    </vt:vector>
  </TitlesOfParts>
  <Company>Thamesview School</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CRIME</dc:title>
  <dc:creator>PFERGUSON217</dc:creator>
  <cp:lastModifiedBy>April Watts</cp:lastModifiedBy>
  <cp:revision>20</cp:revision>
  <dcterms:created xsi:type="dcterms:W3CDTF">2013-02-25T21:09:45Z</dcterms:created>
  <dcterms:modified xsi:type="dcterms:W3CDTF">2017-08-30T18:14:04Z</dcterms:modified>
</cp:coreProperties>
</file>