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8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79" r:id="rId13"/>
    <p:sldId id="270" r:id="rId14"/>
    <p:sldId id="275" r:id="rId15"/>
    <p:sldId id="277" r:id="rId16"/>
    <p:sldId id="269" r:id="rId17"/>
    <p:sldId id="271" r:id="rId18"/>
    <p:sldId id="272" r:id="rId19"/>
    <p:sldId id="27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2338" autoAdjust="0"/>
  </p:normalViewPr>
  <p:slideViewPr>
    <p:cSldViewPr>
      <p:cViewPr>
        <p:scale>
          <a:sx n="70" d="100"/>
          <a:sy n="70" d="100"/>
        </p:scale>
        <p:origin x="188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B527-B6EE-4BEB-B1B4-E1948C6974B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F8EF-0CB2-45A6-AD23-F230797A5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of work consists of a series of six lessons based on the exploration of youth crime. It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hoped that through practical exploration, students will gain a greater understanding of youth crime,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crimes that young people commit, and most importantly why.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end of this scheme students will understand more about the law and young offenders,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reasons behind young offenders committing crimes. Throughout these lessons students will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drama skills such as scriptwriting and forum theatre. The terminology and skills used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 line with the Edexcel GCSE specification.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students enter, teacher picks a capable student to be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Marcus. Give them the stage directions placard from the Resources material and explain to  them that later in the lesson they will go into role as Marcus.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 explains the definition of ensemble: ‘Working together as a whole class.’ Make sure this is also displayed somewhere in the room.</a:t>
            </a:r>
          </a:p>
          <a:p>
            <a:r>
              <a:rPr lang="en-GB" sz="1200" dirty="0" smtClean="0"/>
              <a:t>1) What are the difficulties of performing as an </a:t>
            </a:r>
            <a:r>
              <a:rPr lang="en-GB" sz="1200" i="1" dirty="0" smtClean="0"/>
              <a:t>ensemble</a:t>
            </a:r>
            <a:r>
              <a:rPr lang="en-GB" sz="1200" dirty="0" smtClean="0"/>
              <a:t>? </a:t>
            </a:r>
            <a:r>
              <a:rPr lang="en-GB" sz="1200" i="1" dirty="0" smtClean="0"/>
              <a:t>(Proxemics - It is difficult for everyone</a:t>
            </a:r>
            <a:r>
              <a:rPr lang="en-GB" sz="1200" i="1" baseline="0" dirty="0" smtClean="0"/>
              <a:t> </a:t>
            </a:r>
            <a:r>
              <a:rPr lang="en-GB" sz="1200" i="1" dirty="0" smtClean="0"/>
              <a:t>to see the action.)</a:t>
            </a:r>
          </a:p>
          <a:p>
            <a:r>
              <a:rPr lang="en-GB" sz="1200" dirty="0" smtClean="0"/>
              <a:t>2) How was </a:t>
            </a:r>
            <a:r>
              <a:rPr lang="en-GB" sz="1200" i="1" dirty="0" smtClean="0"/>
              <a:t>tension </a:t>
            </a:r>
            <a:r>
              <a:rPr lang="en-GB" sz="1200" dirty="0" smtClean="0"/>
              <a:t>built up? (</a:t>
            </a:r>
            <a:r>
              <a:rPr lang="en-GB" sz="1200" i="1" dirty="0" smtClean="0"/>
              <a:t>Long pauses and silence.)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9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Brainstorm answers to both questions on the board.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students a few minutes to decide on characters and narrative. Teacher circulates and checks that all students have done both these tasks. Once completed, they can move onto thought-tracking and rehearsing. More able students should be pushed on characterisation.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9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way of encouraging all students to participate is to ask them to write their response on a post-it and stick it to the board. The teacher can then select some answers from the board to discuss as a whole class.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students time to Think/Pair/Share before directly asking for an answer. Challenge more able students to elaborate on their answers, giving reasons for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quiz&amp;source=images&amp;cd=&amp;cad=rja&amp;docid=fGQZVOdwiJkL2M&amp;tbnid=0ZtZn38X-2ENcM:&amp;ved=0CAUQjRw&amp;url=http://www.frontroomcinema.com/midweek-mumbling-guess-film/&amp;ei=VfUrUfrXLqmQ0AWkiIGADg&amp;bvm=bv.42768644,d.d2k&amp;psig=AFQjCNHHAqj9Emf3ACB1nJuPC4wx-g7uUA&amp;ust=1361921747060077" TargetMode="Externa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quiz&amp;source=images&amp;cd=&amp;cad=rja&amp;docid=yBbtY03a71SG-M&amp;tbnid=rOOMFXtW4tu4eM:&amp;ved=0CAUQjRw&amp;url=http://www.saferinternet.org/web/guest/quiz&amp;ei=5vUrUaG5O-eb1AWn8oGoCw&amp;bvm=bv.42768644,d.d2k&amp;psig=AFQjCNHHAqj9Emf3ACB1nJuPC4wx-g7uUA&amp;ust=1361921747060077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exploring&amp;source=images&amp;cd=&amp;cad=rja&amp;docid=PI1kdlAbUbxYXM&amp;tbnid=NzY1sv1L44sdRM:&amp;ved=0CAUQjRw&amp;url=http://www.123rf.com/photo_5958987_bicycle-on-map-exploring-the-continents-saving-gas.html&amp;ei=qPIrUePGGam80QXMoICYDA&amp;bvm=bv.42768644,d.d2k&amp;psig=AFQjCNF0maTFxh5ubnRrU-QgYM3faday5Q&amp;ust=1361921031101425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country+needs+you&amp;source=images&amp;cd=&amp;cad=rja&amp;docid=sNGGxlVuY7sBwM&amp;tbnid=Ise12aOILpobDM:&amp;ved=0CAUQjRw&amp;url=http://weloveyouarsenal.wordpress.com/2012/01/24/your-team-needs-you/&amp;ei=7dcrUc_oC7GR0QWeqYGoCw&amp;bvm=bv.42768644,d.d2k&amp;psig=AFQjCNGAxGEcyPfItn5EzVbViN8l_IaX7A&amp;ust=1361914216616677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YOUTH CRIME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9 Drama</a:t>
            </a:r>
          </a:p>
          <a:p>
            <a:r>
              <a:rPr lang="en-GB" dirty="0" smtClean="0"/>
              <a:t>Lesson 3 – Young </a:t>
            </a:r>
            <a:r>
              <a:rPr lang="en-GB" dirty="0"/>
              <a:t>O</a:t>
            </a:r>
            <a:r>
              <a:rPr lang="en-GB" dirty="0" smtClean="0"/>
              <a:t>ffenders Institution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ENSEMBLE PIECE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Students form two rows as if sitting at a long table. </a:t>
            </a:r>
            <a:r>
              <a:rPr lang="en-GB" sz="4000" dirty="0" err="1"/>
              <a:t>TiR</a:t>
            </a:r>
            <a:r>
              <a:rPr lang="en-GB" sz="4000" dirty="0"/>
              <a:t> as a ‘lifer’ and the selected </a:t>
            </a:r>
            <a:r>
              <a:rPr lang="en-GB" sz="4000" dirty="0" err="1"/>
              <a:t>PiR</a:t>
            </a:r>
            <a:r>
              <a:rPr lang="en-GB" sz="4000" dirty="0"/>
              <a:t> </a:t>
            </a:r>
            <a:r>
              <a:rPr lang="en-GB" sz="4000" dirty="0" smtClean="0"/>
              <a:t>as Marcus </a:t>
            </a:r>
            <a:r>
              <a:rPr lang="en-GB" sz="4000" dirty="0"/>
              <a:t>arriving on his first day.</a:t>
            </a:r>
          </a:p>
          <a:p>
            <a:r>
              <a:rPr lang="en-GB" sz="4000" dirty="0"/>
              <a:t>Students talk among themselves as young offenders; teacher gets attention of students:</a:t>
            </a:r>
          </a:p>
          <a:p>
            <a:r>
              <a:rPr lang="en-GB" sz="4000" i="1" dirty="0"/>
              <a:t>‘</a:t>
            </a:r>
            <a:r>
              <a:rPr lang="en-GB" sz="4000" i="1" dirty="0" err="1"/>
              <a:t>Oi</a:t>
            </a:r>
            <a:r>
              <a:rPr lang="en-GB" sz="4000" i="1" dirty="0"/>
              <a:t>, look, there’s one of the new kids. Watch this.’ </a:t>
            </a:r>
            <a:r>
              <a:rPr lang="en-GB" sz="4000" dirty="0"/>
              <a:t>When this is said students are quiet.</a:t>
            </a:r>
          </a:p>
          <a:p>
            <a:r>
              <a:rPr lang="en-GB" sz="4000" dirty="0"/>
              <a:t>Marcus walks past </a:t>
            </a:r>
            <a:r>
              <a:rPr lang="en-GB" sz="4000" dirty="0" err="1"/>
              <a:t>TiR</a:t>
            </a:r>
            <a:r>
              <a:rPr lang="en-GB" sz="4000" dirty="0"/>
              <a:t>, who stands up </a:t>
            </a:r>
            <a:r>
              <a:rPr lang="en-GB" sz="4000" dirty="0" smtClean="0"/>
              <a:t>and </a:t>
            </a:r>
            <a:r>
              <a:rPr lang="en-GB" sz="4000" dirty="0"/>
              <a:t>trips Marcus up</a:t>
            </a:r>
            <a:r>
              <a:rPr lang="en-GB" sz="4000" i="1" dirty="0"/>
              <a:t>. </a:t>
            </a:r>
            <a:endParaRPr lang="en-GB" sz="4000" i="1" dirty="0" smtClean="0"/>
          </a:p>
          <a:p>
            <a:r>
              <a:rPr lang="en-GB" sz="4000" dirty="0" smtClean="0"/>
              <a:t>Pause to create </a:t>
            </a:r>
            <a:r>
              <a:rPr lang="en-GB" sz="4000" i="1" dirty="0"/>
              <a:t>tension</a:t>
            </a:r>
            <a:r>
              <a:rPr lang="en-GB" sz="4000" dirty="0"/>
              <a:t>. ‘</a:t>
            </a:r>
            <a:r>
              <a:rPr lang="en-GB" sz="4000" i="1" dirty="0"/>
              <a:t>Well, get up then, newbie.’</a:t>
            </a:r>
          </a:p>
          <a:p>
            <a:r>
              <a:rPr lang="en-GB" sz="4000" dirty="0"/>
              <a:t>Freeze.</a:t>
            </a:r>
          </a:p>
        </p:txBody>
      </p:sp>
    </p:spTree>
    <p:extLst>
      <p:ext uri="{BB962C8B-B14F-4D97-AF65-F5344CB8AC3E}">
        <p14:creationId xmlns:p14="http://schemas.microsoft.com/office/powerpoint/2010/main" val="3691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dirty="0" smtClean="0"/>
              <a:t>STOP &amp; QUIZ!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915000" cy="5112568"/>
          </a:xfrm>
        </p:spPr>
        <p:txBody>
          <a:bodyPr>
            <a:normAutofit fontScale="92500"/>
          </a:bodyPr>
          <a:lstStyle/>
          <a:p>
            <a:r>
              <a:rPr lang="en-GB" sz="4000" dirty="0" smtClean="0"/>
              <a:t>1)What </a:t>
            </a:r>
            <a:r>
              <a:rPr lang="en-GB" sz="4000" dirty="0"/>
              <a:t>are the difficulties of performing as an </a:t>
            </a:r>
            <a:r>
              <a:rPr lang="en-GB" sz="4000" i="1" dirty="0"/>
              <a:t>ensemble</a:t>
            </a:r>
            <a:r>
              <a:rPr lang="en-GB" sz="4000" dirty="0" smtClean="0"/>
              <a:t>?</a:t>
            </a:r>
          </a:p>
          <a:p>
            <a:r>
              <a:rPr lang="en-GB" sz="4000" dirty="0" smtClean="0"/>
              <a:t> </a:t>
            </a:r>
            <a:r>
              <a:rPr lang="en-GB" sz="4000" i="1" dirty="0"/>
              <a:t>(Proxemics - It is difficult for </a:t>
            </a:r>
            <a:r>
              <a:rPr lang="en-GB" sz="4000" i="1" dirty="0" smtClean="0"/>
              <a:t>everyone to </a:t>
            </a:r>
            <a:r>
              <a:rPr lang="en-GB" sz="4000" i="1" dirty="0"/>
              <a:t>see the action.)</a:t>
            </a:r>
          </a:p>
          <a:p>
            <a:r>
              <a:rPr lang="en-GB" sz="4000" dirty="0" smtClean="0"/>
              <a:t>2)How </a:t>
            </a:r>
            <a:r>
              <a:rPr lang="en-GB" sz="4000" dirty="0"/>
              <a:t>was </a:t>
            </a:r>
            <a:r>
              <a:rPr lang="en-GB" sz="4000" i="1" dirty="0"/>
              <a:t>tension </a:t>
            </a:r>
            <a:r>
              <a:rPr lang="en-GB" sz="4000" dirty="0"/>
              <a:t>built up? </a:t>
            </a:r>
            <a:endParaRPr lang="en-GB" sz="4000" dirty="0" smtClean="0"/>
          </a:p>
          <a:p>
            <a:r>
              <a:rPr lang="en-GB" sz="4000" dirty="0" smtClean="0"/>
              <a:t>(</a:t>
            </a:r>
            <a:r>
              <a:rPr lang="en-GB" sz="4000" i="1" dirty="0"/>
              <a:t>Long pauses and silence.)</a:t>
            </a:r>
            <a:endParaRPr lang="en-GB" sz="4000" dirty="0"/>
          </a:p>
        </p:txBody>
      </p:sp>
      <p:pic>
        <p:nvPicPr>
          <p:cNvPr id="2050" name="Picture 2" descr="http://t1.gstatic.com/images?q=tbn:ANd9GcRErxsioBIzvb1TEg4umFI33dWAtuABTAyRM82pAVRH90AwSRz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656"/>
            <a:ext cx="2100595" cy="6120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QUESTIONS!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How </a:t>
            </a:r>
            <a:r>
              <a:rPr lang="en-GB" sz="4000" dirty="0"/>
              <a:t>we can overcome these issues of </a:t>
            </a:r>
            <a:r>
              <a:rPr lang="en-GB" sz="4000" i="1" dirty="0"/>
              <a:t>proxemics </a:t>
            </a:r>
            <a:r>
              <a:rPr lang="en-GB" sz="4000" dirty="0"/>
              <a:t>and </a:t>
            </a:r>
            <a:r>
              <a:rPr lang="en-GB" sz="4000" i="1" dirty="0" smtClean="0"/>
              <a:t>tension</a:t>
            </a:r>
            <a:r>
              <a:rPr lang="en-GB" sz="4000" dirty="0" smtClean="0"/>
              <a:t>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What </a:t>
            </a:r>
            <a:r>
              <a:rPr lang="en-GB" sz="4000" dirty="0"/>
              <a:t>do you think happened next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3074" name="Picture 2" descr="http://www.saferinternet.org/image/image_gallery?uuid=b243b830-e3fd-49b9-ad2c-43b2ff073db8&amp;groupId=10137&amp;t=135990913479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3"/>
            <a:ext cx="9144000" cy="2411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30 - 45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WORK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GROUP WORK</a:t>
            </a:r>
            <a:endParaRPr lang="en-GB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In groups of 3 or 5. Students now create </a:t>
            </a:r>
            <a:r>
              <a:rPr lang="en-GB" b="1" i="1" dirty="0"/>
              <a:t>what happens next.</a:t>
            </a:r>
          </a:p>
          <a:p>
            <a:r>
              <a:rPr lang="en-GB" dirty="0" smtClean="0"/>
              <a:t>What </a:t>
            </a:r>
            <a:r>
              <a:rPr lang="en-GB" i="1" dirty="0"/>
              <a:t>characters </a:t>
            </a:r>
            <a:r>
              <a:rPr lang="en-GB" dirty="0"/>
              <a:t>might be in your scene? (A personal officer? Another young </a:t>
            </a:r>
            <a:r>
              <a:rPr lang="en-GB" dirty="0" smtClean="0"/>
              <a:t>offender? Another </a:t>
            </a:r>
            <a:r>
              <a:rPr lang="en-GB" dirty="0"/>
              <a:t>new arrival?) </a:t>
            </a:r>
            <a:r>
              <a:rPr lang="en-GB" i="1" dirty="0"/>
              <a:t>You must include Marcus in your performance</a:t>
            </a:r>
            <a:r>
              <a:rPr lang="en-GB" i="1" dirty="0" smtClean="0"/>
              <a:t>.</a:t>
            </a:r>
          </a:p>
          <a:p>
            <a:endParaRPr lang="en-GB" i="1" dirty="0"/>
          </a:p>
          <a:p>
            <a:r>
              <a:rPr lang="en-GB" i="1" dirty="0" smtClean="0"/>
              <a:t>What </a:t>
            </a:r>
            <a:r>
              <a:rPr lang="en-GB" i="1" dirty="0"/>
              <a:t>is the narrative in your scene? (Does another young offender stick up for Marcus, </a:t>
            </a:r>
            <a:r>
              <a:rPr lang="en-GB" i="1" dirty="0" smtClean="0"/>
              <a:t>or do </a:t>
            </a:r>
            <a:r>
              <a:rPr lang="en-GB" i="1" dirty="0"/>
              <a:t>they all gang up on the new arrivals</a:t>
            </a:r>
            <a:r>
              <a:rPr lang="en-GB" i="1" dirty="0" smtClean="0"/>
              <a:t>?)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What thought-tracking might you include from each character</a:t>
            </a:r>
            <a:r>
              <a:rPr lang="en-GB" b="1" dirty="0" smtClean="0">
                <a:solidFill>
                  <a:schemeClr val="bg1"/>
                </a:solidFill>
              </a:rPr>
              <a:t>?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Rehearse, thinking about </a:t>
            </a:r>
            <a:r>
              <a:rPr lang="en-GB" b="1" i="1" dirty="0">
                <a:solidFill>
                  <a:schemeClr val="bg1"/>
                </a:solidFill>
              </a:rPr>
              <a:t>proxemics </a:t>
            </a:r>
            <a:r>
              <a:rPr lang="en-GB" b="1" dirty="0">
                <a:solidFill>
                  <a:schemeClr val="bg1"/>
                </a:solidFill>
              </a:rPr>
              <a:t>and how you will build up </a:t>
            </a:r>
            <a:r>
              <a:rPr lang="en-GB" b="1" i="1" dirty="0">
                <a:solidFill>
                  <a:schemeClr val="bg1"/>
                </a:solidFill>
              </a:rPr>
              <a:t>tension </a:t>
            </a:r>
            <a:r>
              <a:rPr lang="en-GB" b="1" dirty="0">
                <a:solidFill>
                  <a:schemeClr val="bg1"/>
                </a:solidFill>
              </a:rPr>
              <a:t>when performing </a:t>
            </a:r>
            <a:r>
              <a:rPr lang="en-GB" b="1" dirty="0" smtClean="0">
                <a:solidFill>
                  <a:schemeClr val="bg1"/>
                </a:solidFill>
              </a:rPr>
              <a:t>as an </a:t>
            </a:r>
            <a:r>
              <a:rPr lang="en-GB" b="1" i="1" dirty="0">
                <a:solidFill>
                  <a:schemeClr val="bg1"/>
                </a:solidFill>
              </a:rPr>
              <a:t>ensemble</a:t>
            </a:r>
            <a:r>
              <a:rPr lang="en-GB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45 - 55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PERFORM/EVALUATE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7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PERFORM/FEEDBACK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Some groups will perform, think about your proxemics</a:t>
            </a:r>
          </a:p>
          <a:p>
            <a:r>
              <a:rPr lang="en-GB" dirty="0" smtClean="0"/>
              <a:t>Students are to give peer feedback using P.E.E.E.E.E</a:t>
            </a:r>
          </a:p>
          <a:p>
            <a:r>
              <a:rPr lang="en-GB" dirty="0" smtClean="0"/>
              <a:t>Students are to look at </a:t>
            </a:r>
            <a:r>
              <a:rPr lang="en-GB" i="1" dirty="0" smtClean="0"/>
              <a:t>Tension, Proxemics, Ensemble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REMEMBER</a:t>
            </a:r>
          </a:p>
          <a:p>
            <a:r>
              <a:rPr lang="en-GB" dirty="0" smtClean="0"/>
              <a:t>Point (E)</a:t>
            </a:r>
          </a:p>
          <a:p>
            <a:r>
              <a:rPr lang="en-GB" dirty="0" smtClean="0"/>
              <a:t>Example (D)</a:t>
            </a:r>
          </a:p>
          <a:p>
            <a:r>
              <a:rPr lang="en-GB" dirty="0" smtClean="0"/>
              <a:t>Explain (C) </a:t>
            </a:r>
          </a:p>
          <a:p>
            <a:r>
              <a:rPr lang="en-GB" dirty="0" smtClean="0"/>
              <a:t>Explore (C/B)</a:t>
            </a:r>
          </a:p>
          <a:p>
            <a:r>
              <a:rPr lang="en-GB" dirty="0" smtClean="0"/>
              <a:t>Expand (B/A)</a:t>
            </a:r>
          </a:p>
          <a:p>
            <a:r>
              <a:rPr lang="en-GB" dirty="0" smtClean="0"/>
              <a:t>Evaluate (A)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55 -60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 TIME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i="1" dirty="0" smtClean="0">
                <a:solidFill>
                  <a:schemeClr val="tx2">
                    <a:lumMod val="10000"/>
                  </a:schemeClr>
                </a:solidFill>
              </a:rPr>
              <a:t>THINK PAIR SHARE WITH SOMEONE YOU HAVEN’T WORKED WITH TODAY</a:t>
            </a:r>
          </a:p>
          <a:p>
            <a:endParaRPr lang="en-GB" sz="3600" b="1" i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GB" sz="3600" i="1" dirty="0" smtClean="0"/>
              <a:t>Question</a:t>
            </a:r>
            <a:r>
              <a:rPr lang="en-GB" sz="3600" dirty="0" smtClean="0"/>
              <a:t>: What </a:t>
            </a:r>
            <a:r>
              <a:rPr lang="en-GB" sz="3600" dirty="0"/>
              <a:t>are the benefits of working as an ensemble?</a:t>
            </a:r>
          </a:p>
        </p:txBody>
      </p:sp>
    </p:spTree>
    <p:extLst>
      <p:ext uri="{BB962C8B-B14F-4D97-AF65-F5344CB8AC3E}">
        <p14:creationId xmlns:p14="http://schemas.microsoft.com/office/powerpoint/2010/main" val="1077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500" b="1" dirty="0" smtClean="0"/>
              <a:t>HOW DID YOU DO TODAY?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39692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4176"/>
          </a:xfrm>
        </p:spPr>
        <p:txBody>
          <a:bodyPr>
            <a:normAutofit/>
          </a:bodyPr>
          <a:lstStyle/>
          <a:p>
            <a:r>
              <a:rPr lang="en-GB" sz="6600" smtClean="0"/>
              <a:t>Lesson Objectives</a:t>
            </a:r>
            <a:r>
              <a:rPr lang="en-GB" sz="6600" smtClean="0"/>
              <a:t>: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000" dirty="0"/>
              <a:t>To use a live performance as a </a:t>
            </a:r>
            <a:r>
              <a:rPr lang="en-GB" sz="4000" dirty="0" smtClean="0"/>
              <a:t>stimulus.</a:t>
            </a:r>
          </a:p>
          <a:p>
            <a:endParaRPr lang="en-GB" sz="4000" dirty="0"/>
          </a:p>
          <a:p>
            <a:r>
              <a:rPr lang="en-GB" sz="4000" dirty="0" smtClean="0"/>
              <a:t>To </a:t>
            </a:r>
            <a:r>
              <a:rPr lang="en-GB" sz="4000" dirty="0"/>
              <a:t>learn the necessary skills to work as an ensemble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r>
              <a:rPr lang="en-GB" sz="4000" dirty="0" smtClean="0"/>
              <a:t>To earn </a:t>
            </a:r>
            <a:r>
              <a:rPr lang="en-GB" sz="4000" dirty="0" err="1" smtClean="0"/>
              <a:t>achievos</a:t>
            </a:r>
            <a:r>
              <a:rPr lang="en-GB" sz="4000" dirty="0" smtClean="0"/>
              <a:t> by answering questions and contributing ideas  or  feedback.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54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Lesson Outcomes</a:t>
            </a:r>
            <a:r>
              <a:rPr lang="en-GB" sz="7200" dirty="0" smtClean="0"/>
              <a:t>: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(Role Play/Thought Tracking)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434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6064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r>
              <a:rPr lang="en-GB" sz="4400" smtClean="0"/>
              <a:t/>
            </a:r>
            <a:br>
              <a:rPr lang="en-GB" sz="4400" smtClean="0"/>
            </a:b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845884"/>
            <a:ext cx="8280920" cy="55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-15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STARTER</a:t>
            </a:r>
            <a:endParaRPr lang="en-GB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PAIR EXPLORE</a:t>
            </a:r>
            <a:endParaRPr lang="en-GB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6838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sz="2800" dirty="0"/>
              <a:t>Fact placards about Young Offenders are laid out </a:t>
            </a:r>
            <a:r>
              <a:rPr lang="en-GB" sz="2800" dirty="0" smtClean="0"/>
              <a:t>on the drama studio floor.</a:t>
            </a:r>
          </a:p>
          <a:p>
            <a:endParaRPr lang="en-GB" sz="2800" dirty="0" smtClean="0"/>
          </a:p>
          <a:p>
            <a:r>
              <a:rPr lang="en-GB" sz="2800" dirty="0" smtClean="0"/>
              <a:t>In pairs students are to find a fact and discuss it with their partner using: Think/Pair/Share: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b="1" dirty="0" smtClean="0"/>
              <a:t>Does </a:t>
            </a:r>
            <a:r>
              <a:rPr lang="en-GB" sz="2800" b="1" dirty="0"/>
              <a:t>the fact surprise you? </a:t>
            </a:r>
            <a:endParaRPr lang="en-GB" sz="2800" b="1" dirty="0" smtClean="0"/>
          </a:p>
          <a:p>
            <a:r>
              <a:rPr lang="en-GB" sz="2800" b="1" dirty="0" smtClean="0"/>
              <a:t>Why</a:t>
            </a:r>
            <a:r>
              <a:rPr lang="en-GB" sz="2800" b="1" dirty="0"/>
              <a:t>?</a:t>
            </a:r>
            <a:endParaRPr lang="en-GB" sz="2800" b="1" i="1" dirty="0"/>
          </a:p>
        </p:txBody>
      </p:sp>
      <p:pic>
        <p:nvPicPr>
          <p:cNvPr id="1026" name="Picture 2" descr="http://us.123rf.com/400wm/400/400/rudyumans/rudyumans0911/rudyumans091100001/5958987-bicycle-on-map-exploring-the-continents-saving-gas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706350" cy="2472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WHOLE CLASS DISCUSSION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://weloveyouarsenal.files.wordpress.com/2012/01/your_country_needs_you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unched Tape 3"/>
          <p:cNvSpPr/>
          <p:nvPr/>
        </p:nvSpPr>
        <p:spPr>
          <a:xfrm>
            <a:off x="467544" y="4653136"/>
            <a:ext cx="8352928" cy="194421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How </a:t>
            </a:r>
            <a:r>
              <a:rPr lang="en-GB" sz="2400" dirty="0"/>
              <a:t>might Marcus feel going into the YOI (Young Offender Institution) on his first day?</a:t>
            </a:r>
          </a:p>
          <a:p>
            <a:r>
              <a:rPr lang="en-GB" sz="2400" dirty="0"/>
              <a:t>How do the ‘lifers’ feel about Marcus and other new arrivals?</a:t>
            </a:r>
          </a:p>
        </p:txBody>
      </p:sp>
    </p:spTree>
    <p:extLst>
      <p:ext uri="{BB962C8B-B14F-4D97-AF65-F5344CB8AC3E}">
        <p14:creationId xmlns:p14="http://schemas.microsoft.com/office/powerpoint/2010/main" val="249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15-30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WARM UP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Autofit/>
          </a:bodyPr>
          <a:lstStyle/>
          <a:p>
            <a:r>
              <a:rPr lang="en-GB" sz="5400" dirty="0" smtClean="0"/>
              <a:t>WHOLE CLASS ENSEMBLE</a:t>
            </a:r>
            <a:endParaRPr lang="en-GB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‘</a:t>
            </a:r>
            <a:r>
              <a:rPr lang="en-GB" sz="3200" b="1" i="1" dirty="0" smtClean="0"/>
              <a:t>We </a:t>
            </a:r>
            <a:r>
              <a:rPr lang="en-GB" sz="3200" b="1" i="1" dirty="0"/>
              <a:t>are now going to work as an </a:t>
            </a:r>
            <a:r>
              <a:rPr lang="en-GB" sz="3200" b="1" dirty="0"/>
              <a:t>ensemble </a:t>
            </a:r>
            <a:r>
              <a:rPr lang="en-GB" sz="3200" b="1" i="1" dirty="0"/>
              <a:t>to create the dining hall </a:t>
            </a:r>
            <a:r>
              <a:rPr lang="en-GB" sz="3200" b="1" i="1" dirty="0" smtClean="0"/>
              <a:t>in the </a:t>
            </a:r>
            <a:r>
              <a:rPr lang="en-GB" sz="3200" b="1" i="1" dirty="0"/>
              <a:t>Young Offender Institution </a:t>
            </a:r>
            <a:r>
              <a:rPr lang="en-GB" sz="3200" b="1" i="1" dirty="0" smtClean="0"/>
              <a:t>and </a:t>
            </a:r>
            <a:r>
              <a:rPr lang="en-GB" sz="3200" b="1" i="1" dirty="0"/>
              <a:t>you will be the young offenders</a:t>
            </a:r>
            <a:r>
              <a:rPr lang="en-GB" sz="3200" b="1" i="1" dirty="0" smtClean="0"/>
              <a:t>.’</a:t>
            </a:r>
          </a:p>
          <a:p>
            <a:pPr marL="0" indent="0">
              <a:buNone/>
            </a:pPr>
            <a:endParaRPr lang="en-GB" sz="3200" b="1" i="1" dirty="0"/>
          </a:p>
          <a:p>
            <a:r>
              <a:rPr lang="en-GB" sz="3200" dirty="0"/>
              <a:t>Teacher to go into the ensemble with students and everyone will work in role.</a:t>
            </a:r>
          </a:p>
          <a:p>
            <a:r>
              <a:rPr lang="en-GB" sz="3200" dirty="0"/>
              <a:t>C</a:t>
            </a:r>
            <a:r>
              <a:rPr lang="en-GB" sz="3200" dirty="0" smtClean="0"/>
              <a:t>onsider </a:t>
            </a:r>
            <a:r>
              <a:rPr lang="en-GB" sz="3200" dirty="0"/>
              <a:t>the following questions while working as an ensemble:</a:t>
            </a:r>
          </a:p>
          <a:p>
            <a:r>
              <a:rPr lang="en-GB" sz="3200" dirty="0" smtClean="0"/>
              <a:t>1) What </a:t>
            </a:r>
            <a:r>
              <a:rPr lang="en-GB" sz="3200" dirty="0"/>
              <a:t>are the difficulties of performing as an </a:t>
            </a:r>
            <a:r>
              <a:rPr lang="en-GB" sz="3200" i="1" dirty="0"/>
              <a:t>ensemble</a:t>
            </a:r>
            <a:r>
              <a:rPr lang="en-GB" sz="3200" dirty="0"/>
              <a:t>? </a:t>
            </a:r>
            <a:endParaRPr lang="en-GB" sz="3200" dirty="0" smtClean="0"/>
          </a:p>
          <a:p>
            <a:r>
              <a:rPr lang="en-GB" sz="3200" dirty="0" smtClean="0"/>
              <a:t>2) How </a:t>
            </a:r>
            <a:r>
              <a:rPr lang="en-GB" sz="3200" dirty="0"/>
              <a:t>was </a:t>
            </a:r>
            <a:r>
              <a:rPr lang="en-GB" sz="3200" i="1" dirty="0"/>
              <a:t>tension </a:t>
            </a:r>
            <a:r>
              <a:rPr lang="en-GB" sz="3200" dirty="0"/>
              <a:t>built up? </a:t>
            </a:r>
            <a:endParaRPr lang="en-GB" sz="3200" i="1" dirty="0"/>
          </a:p>
          <a:p>
            <a:endParaRPr lang="en-GB" sz="3200" i="1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7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4468</TotalTime>
  <Words>1021</Words>
  <Application>Microsoft Macintosh PowerPoint</Application>
  <PresentationFormat>On-screen Show (4:3)</PresentationFormat>
  <Paragraphs>118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Tw Cen MT</vt:lpstr>
      <vt:lpstr>Arial</vt:lpstr>
      <vt:lpstr>Thatch</vt:lpstr>
      <vt:lpstr>YOUTH CRIME</vt:lpstr>
      <vt:lpstr>Lesson Objectives:</vt:lpstr>
      <vt:lpstr>Lesson Outcomes:</vt:lpstr>
      <vt:lpstr>LESSON OUTCOMES </vt:lpstr>
      <vt:lpstr>STARTER</vt:lpstr>
      <vt:lpstr>PAIR EXPLORE</vt:lpstr>
      <vt:lpstr>WHOLE CLASS DISCUSSION</vt:lpstr>
      <vt:lpstr>WARM UP</vt:lpstr>
      <vt:lpstr>WHOLE CLASS ENSEMBLE</vt:lpstr>
      <vt:lpstr>ENSEMBLE PIECE</vt:lpstr>
      <vt:lpstr>STOP &amp; QUIZ!</vt:lpstr>
      <vt:lpstr>QUESTIONS!</vt:lpstr>
      <vt:lpstr>GROUP WORK</vt:lpstr>
      <vt:lpstr>GROUP WORK</vt:lpstr>
      <vt:lpstr>PERFORM/EVALUATE</vt:lpstr>
      <vt:lpstr>PERFORM/FEEDBACK</vt:lpstr>
      <vt:lpstr>PLENARY</vt:lpstr>
      <vt:lpstr>QUESTION TIME</vt:lpstr>
      <vt:lpstr>PowerPoint Presentation</vt:lpstr>
      <vt:lpstr>LESSON OUTCOMES ADD LEVELS and DIFFERENTIATION </vt:lpstr>
    </vt:vector>
  </TitlesOfParts>
  <Company>Thamesview School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CRIME</dc:title>
  <dc:creator>PFERGUSON217</dc:creator>
  <cp:lastModifiedBy>April Watts</cp:lastModifiedBy>
  <cp:revision>25</cp:revision>
  <dcterms:created xsi:type="dcterms:W3CDTF">2013-02-25T21:09:45Z</dcterms:created>
  <dcterms:modified xsi:type="dcterms:W3CDTF">2017-08-30T18:15:09Z</dcterms:modified>
</cp:coreProperties>
</file>