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94" r:id="rId5"/>
    <p:sldId id="261" r:id="rId6"/>
    <p:sldId id="260" r:id="rId7"/>
    <p:sldId id="290" r:id="rId8"/>
    <p:sldId id="284" r:id="rId9"/>
    <p:sldId id="286" r:id="rId10"/>
    <p:sldId id="285" r:id="rId11"/>
    <p:sldId id="264" r:id="rId12"/>
    <p:sldId id="265" r:id="rId13"/>
    <p:sldId id="267" r:id="rId14"/>
    <p:sldId id="270" r:id="rId15"/>
    <p:sldId id="275" r:id="rId16"/>
    <p:sldId id="271" r:id="rId17"/>
    <p:sldId id="272" r:id="rId18"/>
    <p:sldId id="291" r:id="rId19"/>
    <p:sldId id="273" r:id="rId20"/>
    <p:sldId id="29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2"/>
    <p:restoredTop sz="92141" autoAdjust="0"/>
  </p:normalViewPr>
  <p:slideViewPr>
    <p:cSldViewPr>
      <p:cViewPr>
        <p:scale>
          <a:sx n="70" d="100"/>
          <a:sy n="70" d="100"/>
        </p:scale>
        <p:origin x="1880" y="3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92C0E7-846E-414A-9139-E36888B28636}"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GB"/>
        </a:p>
      </dgm:t>
    </dgm:pt>
    <dgm:pt modelId="{8537FF05-5204-43E9-9D61-5013F556B8E4}">
      <dgm:prSet phldrT="[Text]"/>
      <dgm:spPr/>
      <dgm:t>
        <a:bodyPr/>
        <a:lstStyle/>
        <a:p>
          <a:r>
            <a:rPr lang="en-GB" dirty="0" smtClean="0">
              <a:solidFill>
                <a:schemeClr val="tx1"/>
              </a:solidFill>
            </a:rPr>
            <a:t>Marcus: </a:t>
          </a:r>
          <a:r>
            <a:rPr lang="en-GB" dirty="0" smtClean="0">
              <a:solidFill>
                <a:schemeClr val="bg1"/>
              </a:solidFill>
            </a:rPr>
            <a:t>Wants to get his head</a:t>
          </a:r>
        </a:p>
        <a:p>
          <a:r>
            <a:rPr lang="en-GB" dirty="0" smtClean="0">
              <a:solidFill>
                <a:schemeClr val="bg1"/>
              </a:solidFill>
            </a:rPr>
            <a:t>down and forget about it, he</a:t>
          </a:r>
        </a:p>
        <a:p>
          <a:r>
            <a:rPr lang="en-GB" dirty="0" smtClean="0">
              <a:solidFill>
                <a:schemeClr val="bg1"/>
              </a:solidFill>
            </a:rPr>
            <a:t>just doesn’t want to go back to</a:t>
          </a:r>
        </a:p>
        <a:p>
          <a:r>
            <a:rPr lang="en-GB" dirty="0" smtClean="0">
              <a:solidFill>
                <a:schemeClr val="bg1"/>
              </a:solidFill>
            </a:rPr>
            <a:t>the YOI.</a:t>
          </a:r>
          <a:endParaRPr lang="en-GB" dirty="0">
            <a:solidFill>
              <a:schemeClr val="bg1"/>
            </a:solidFill>
          </a:endParaRPr>
        </a:p>
      </dgm:t>
    </dgm:pt>
    <dgm:pt modelId="{6B7909BB-3CAB-4047-92A1-45178544DB16}" type="parTrans" cxnId="{83BF0FD1-66EE-42E0-9FE9-5BE00ED78A39}">
      <dgm:prSet/>
      <dgm:spPr/>
      <dgm:t>
        <a:bodyPr/>
        <a:lstStyle/>
        <a:p>
          <a:endParaRPr lang="en-GB"/>
        </a:p>
      </dgm:t>
    </dgm:pt>
    <dgm:pt modelId="{947DF807-85B4-453E-B929-397B5D5BB4E2}" type="sibTrans" cxnId="{83BF0FD1-66EE-42E0-9FE9-5BE00ED78A39}">
      <dgm:prSet/>
      <dgm:spPr/>
      <dgm:t>
        <a:bodyPr/>
        <a:lstStyle/>
        <a:p>
          <a:endParaRPr lang="en-GB"/>
        </a:p>
      </dgm:t>
    </dgm:pt>
    <dgm:pt modelId="{35960C65-AEC9-4EA8-94F9-D3C859C331B9}">
      <dgm:prSet phldrT="[Text]"/>
      <dgm:spPr/>
      <dgm:t>
        <a:bodyPr/>
        <a:lstStyle/>
        <a:p>
          <a:r>
            <a:rPr lang="en-GB" dirty="0" smtClean="0"/>
            <a:t>CPW: </a:t>
          </a:r>
          <a:r>
            <a:rPr lang="en-GB" dirty="0" smtClean="0">
              <a:solidFill>
                <a:schemeClr val="bg1"/>
              </a:solidFill>
            </a:rPr>
            <a:t>Wants Marcus to attend</a:t>
          </a:r>
        </a:p>
        <a:p>
          <a:r>
            <a:rPr lang="en-GB" dirty="0" smtClean="0">
              <a:solidFill>
                <a:schemeClr val="bg1"/>
              </a:solidFill>
            </a:rPr>
            <a:t>behaviour classes at the</a:t>
          </a:r>
        </a:p>
        <a:p>
          <a:r>
            <a:rPr lang="en-GB" dirty="0" smtClean="0">
              <a:solidFill>
                <a:schemeClr val="bg1"/>
              </a:solidFill>
            </a:rPr>
            <a:t>YOI each week and have a</a:t>
          </a:r>
        </a:p>
        <a:p>
          <a:r>
            <a:rPr lang="en-GB" dirty="0" smtClean="0">
              <a:solidFill>
                <a:schemeClr val="bg1"/>
              </a:solidFill>
            </a:rPr>
            <a:t>restraining order put on him so</a:t>
          </a:r>
        </a:p>
        <a:p>
          <a:r>
            <a:rPr lang="en-GB" dirty="0" smtClean="0">
              <a:solidFill>
                <a:schemeClr val="bg1"/>
              </a:solidFill>
            </a:rPr>
            <a:t>he can’t see his dad.</a:t>
          </a:r>
          <a:endParaRPr lang="en-GB" dirty="0">
            <a:solidFill>
              <a:schemeClr val="bg1"/>
            </a:solidFill>
          </a:endParaRPr>
        </a:p>
      </dgm:t>
    </dgm:pt>
    <dgm:pt modelId="{00813A7D-541E-4B36-84AE-A6BD5D0BAA07}" type="parTrans" cxnId="{8791B89F-FC12-45E4-A5D3-55460707D8FB}">
      <dgm:prSet/>
      <dgm:spPr/>
      <dgm:t>
        <a:bodyPr/>
        <a:lstStyle/>
        <a:p>
          <a:endParaRPr lang="en-GB"/>
        </a:p>
      </dgm:t>
    </dgm:pt>
    <dgm:pt modelId="{58CFD43E-A510-4A47-A767-B2E24243A446}" type="sibTrans" cxnId="{8791B89F-FC12-45E4-A5D3-55460707D8FB}">
      <dgm:prSet/>
      <dgm:spPr/>
      <dgm:t>
        <a:bodyPr/>
        <a:lstStyle/>
        <a:p>
          <a:endParaRPr lang="en-GB"/>
        </a:p>
      </dgm:t>
    </dgm:pt>
    <dgm:pt modelId="{9FA09914-DD42-419F-BD54-43B0A3F12D8B}">
      <dgm:prSet phldrT="[Text]"/>
      <dgm:spPr/>
      <dgm:t>
        <a:bodyPr/>
        <a:lstStyle/>
        <a:p>
          <a:r>
            <a:rPr lang="en-GB" dirty="0" smtClean="0">
              <a:solidFill>
                <a:schemeClr val="tx1"/>
              </a:solidFill>
            </a:rPr>
            <a:t>Youth Worker: </a:t>
          </a:r>
          <a:r>
            <a:rPr lang="en-GB" dirty="0" smtClean="0">
              <a:solidFill>
                <a:schemeClr val="bg1"/>
              </a:solidFill>
            </a:rPr>
            <a:t>Wants Marcus</a:t>
          </a:r>
        </a:p>
        <a:p>
          <a:r>
            <a:rPr lang="en-GB" dirty="0" smtClean="0">
              <a:solidFill>
                <a:schemeClr val="bg1"/>
              </a:solidFill>
            </a:rPr>
            <a:t>to report to him every week to</a:t>
          </a:r>
        </a:p>
        <a:p>
          <a:r>
            <a:rPr lang="en-GB" dirty="0" smtClean="0">
              <a:solidFill>
                <a:schemeClr val="bg1"/>
              </a:solidFill>
            </a:rPr>
            <a:t>make sure he is staying on the</a:t>
          </a:r>
        </a:p>
        <a:p>
          <a:r>
            <a:rPr lang="en-GB" dirty="0" smtClean="0">
              <a:solidFill>
                <a:schemeClr val="bg1"/>
              </a:solidFill>
            </a:rPr>
            <a:t>right tracks and really wants</a:t>
          </a:r>
        </a:p>
        <a:p>
          <a:r>
            <a:rPr lang="en-GB" dirty="0" smtClean="0">
              <a:solidFill>
                <a:schemeClr val="bg1"/>
              </a:solidFill>
            </a:rPr>
            <a:t>Marcus to have a good life.</a:t>
          </a:r>
          <a:endParaRPr lang="en-GB" dirty="0">
            <a:solidFill>
              <a:schemeClr val="bg1"/>
            </a:solidFill>
          </a:endParaRPr>
        </a:p>
      </dgm:t>
    </dgm:pt>
    <dgm:pt modelId="{A6EBB2BF-94A4-4AF8-BF5A-AF8999D9FF95}" type="parTrans" cxnId="{8379B40A-D455-4304-B305-9ECF6CC0B847}">
      <dgm:prSet/>
      <dgm:spPr/>
      <dgm:t>
        <a:bodyPr/>
        <a:lstStyle/>
        <a:p>
          <a:endParaRPr lang="en-GB"/>
        </a:p>
      </dgm:t>
    </dgm:pt>
    <dgm:pt modelId="{353CAB78-EE4D-4540-868C-A9DDC18DED47}" type="sibTrans" cxnId="{8379B40A-D455-4304-B305-9ECF6CC0B847}">
      <dgm:prSet/>
      <dgm:spPr/>
      <dgm:t>
        <a:bodyPr/>
        <a:lstStyle/>
        <a:p>
          <a:endParaRPr lang="en-GB"/>
        </a:p>
      </dgm:t>
    </dgm:pt>
    <dgm:pt modelId="{644BDDCA-6C20-4053-8BA5-1D6301475ECB}">
      <dgm:prSet/>
      <dgm:spPr/>
      <dgm:t>
        <a:bodyPr/>
        <a:lstStyle/>
        <a:p>
          <a:r>
            <a:rPr lang="en-GB" dirty="0" smtClean="0"/>
            <a:t>Mum: </a:t>
          </a:r>
          <a:r>
            <a:rPr lang="en-GB" dirty="0" smtClean="0">
              <a:solidFill>
                <a:schemeClr val="bg1"/>
              </a:solidFill>
            </a:rPr>
            <a:t>Wants Marcus to make</a:t>
          </a:r>
        </a:p>
        <a:p>
          <a:r>
            <a:rPr lang="en-GB" dirty="0" smtClean="0">
              <a:solidFill>
                <a:schemeClr val="bg1"/>
              </a:solidFill>
            </a:rPr>
            <a:t>amends with his dad; she</a:t>
          </a:r>
        </a:p>
        <a:p>
          <a:r>
            <a:rPr lang="en-GB" dirty="0" smtClean="0">
              <a:solidFill>
                <a:schemeClr val="bg1"/>
              </a:solidFill>
            </a:rPr>
            <a:t>doesn’t necessarily want them</a:t>
          </a:r>
        </a:p>
        <a:p>
          <a:r>
            <a:rPr lang="en-GB" dirty="0" smtClean="0">
              <a:solidFill>
                <a:schemeClr val="bg1"/>
              </a:solidFill>
            </a:rPr>
            <a:t>to be friends, but she thinks it’ll</a:t>
          </a:r>
        </a:p>
        <a:p>
          <a:r>
            <a:rPr lang="en-GB" dirty="0" smtClean="0">
              <a:solidFill>
                <a:schemeClr val="bg1"/>
              </a:solidFill>
            </a:rPr>
            <a:t>help Marcus to move on.</a:t>
          </a:r>
          <a:endParaRPr lang="en-GB" dirty="0">
            <a:solidFill>
              <a:schemeClr val="bg1"/>
            </a:solidFill>
          </a:endParaRPr>
        </a:p>
      </dgm:t>
    </dgm:pt>
    <dgm:pt modelId="{699E0967-1B2C-451A-861B-0446ED7CDFAA}" type="parTrans" cxnId="{9749BFC6-72D4-4580-A698-FA8B9E2F6989}">
      <dgm:prSet/>
      <dgm:spPr/>
      <dgm:t>
        <a:bodyPr/>
        <a:lstStyle/>
        <a:p>
          <a:endParaRPr lang="en-GB"/>
        </a:p>
      </dgm:t>
    </dgm:pt>
    <dgm:pt modelId="{F8F1C806-E77A-4B62-86A1-F48877614449}" type="sibTrans" cxnId="{9749BFC6-72D4-4580-A698-FA8B9E2F6989}">
      <dgm:prSet/>
      <dgm:spPr/>
      <dgm:t>
        <a:bodyPr/>
        <a:lstStyle/>
        <a:p>
          <a:endParaRPr lang="en-GB"/>
        </a:p>
      </dgm:t>
    </dgm:pt>
    <dgm:pt modelId="{078BD876-6D1A-4CA9-ACF8-35447E0DE987}" type="pres">
      <dgm:prSet presAssocID="{3992C0E7-846E-414A-9139-E36888B28636}" presName="diagram" presStyleCnt="0">
        <dgm:presLayoutVars>
          <dgm:dir/>
          <dgm:resizeHandles val="exact"/>
        </dgm:presLayoutVars>
      </dgm:prSet>
      <dgm:spPr/>
      <dgm:t>
        <a:bodyPr/>
        <a:lstStyle/>
        <a:p>
          <a:endParaRPr lang="en-GB"/>
        </a:p>
      </dgm:t>
    </dgm:pt>
    <dgm:pt modelId="{E21150B0-9D3C-481D-A4C4-775BBE9AC826}" type="pres">
      <dgm:prSet presAssocID="{8537FF05-5204-43E9-9D61-5013F556B8E4}" presName="node" presStyleLbl="node1" presStyleIdx="0" presStyleCnt="4">
        <dgm:presLayoutVars>
          <dgm:bulletEnabled val="1"/>
        </dgm:presLayoutVars>
      </dgm:prSet>
      <dgm:spPr/>
      <dgm:t>
        <a:bodyPr/>
        <a:lstStyle/>
        <a:p>
          <a:endParaRPr lang="en-GB"/>
        </a:p>
      </dgm:t>
    </dgm:pt>
    <dgm:pt modelId="{2F9A0A77-2100-4392-B5D3-E712B7835050}" type="pres">
      <dgm:prSet presAssocID="{947DF807-85B4-453E-B929-397B5D5BB4E2}" presName="sibTrans" presStyleCnt="0"/>
      <dgm:spPr/>
    </dgm:pt>
    <dgm:pt modelId="{0863E566-5A5E-4D1B-8F6B-A78C06FD862C}" type="pres">
      <dgm:prSet presAssocID="{35960C65-AEC9-4EA8-94F9-D3C859C331B9}" presName="node" presStyleLbl="node1" presStyleIdx="1" presStyleCnt="4">
        <dgm:presLayoutVars>
          <dgm:bulletEnabled val="1"/>
        </dgm:presLayoutVars>
      </dgm:prSet>
      <dgm:spPr/>
      <dgm:t>
        <a:bodyPr/>
        <a:lstStyle/>
        <a:p>
          <a:endParaRPr lang="en-GB"/>
        </a:p>
      </dgm:t>
    </dgm:pt>
    <dgm:pt modelId="{A2764EEE-58B1-4043-B097-01CBC9D109A9}" type="pres">
      <dgm:prSet presAssocID="{58CFD43E-A510-4A47-A767-B2E24243A446}" presName="sibTrans" presStyleCnt="0"/>
      <dgm:spPr/>
    </dgm:pt>
    <dgm:pt modelId="{6F395758-3923-4232-A3C3-BDCEBA301E1F}" type="pres">
      <dgm:prSet presAssocID="{9FA09914-DD42-419F-BD54-43B0A3F12D8B}" presName="node" presStyleLbl="node1" presStyleIdx="2" presStyleCnt="4">
        <dgm:presLayoutVars>
          <dgm:bulletEnabled val="1"/>
        </dgm:presLayoutVars>
      </dgm:prSet>
      <dgm:spPr/>
      <dgm:t>
        <a:bodyPr/>
        <a:lstStyle/>
        <a:p>
          <a:endParaRPr lang="en-GB"/>
        </a:p>
      </dgm:t>
    </dgm:pt>
    <dgm:pt modelId="{69ED4F4E-2D94-4176-A32F-E2B5DDD869B5}" type="pres">
      <dgm:prSet presAssocID="{353CAB78-EE4D-4540-868C-A9DDC18DED47}" presName="sibTrans" presStyleCnt="0"/>
      <dgm:spPr/>
    </dgm:pt>
    <dgm:pt modelId="{B72CFA5D-C95B-4915-BC17-3DC3F277C98C}" type="pres">
      <dgm:prSet presAssocID="{644BDDCA-6C20-4053-8BA5-1D6301475ECB}" presName="node" presStyleLbl="node1" presStyleIdx="3" presStyleCnt="4">
        <dgm:presLayoutVars>
          <dgm:bulletEnabled val="1"/>
        </dgm:presLayoutVars>
      </dgm:prSet>
      <dgm:spPr/>
      <dgm:t>
        <a:bodyPr/>
        <a:lstStyle/>
        <a:p>
          <a:endParaRPr lang="en-GB"/>
        </a:p>
      </dgm:t>
    </dgm:pt>
  </dgm:ptLst>
  <dgm:cxnLst>
    <dgm:cxn modelId="{F4F7999B-262F-4489-A04C-8F8A4E758F9A}" type="presOf" srcId="{35960C65-AEC9-4EA8-94F9-D3C859C331B9}" destId="{0863E566-5A5E-4D1B-8F6B-A78C06FD862C}" srcOrd="0" destOrd="0" presId="urn:microsoft.com/office/officeart/2005/8/layout/default"/>
    <dgm:cxn modelId="{4EA0A419-ADE9-4740-8B94-BC0E8E9D1AFC}" type="presOf" srcId="{9FA09914-DD42-419F-BD54-43B0A3F12D8B}" destId="{6F395758-3923-4232-A3C3-BDCEBA301E1F}" srcOrd="0" destOrd="0" presId="urn:microsoft.com/office/officeart/2005/8/layout/default"/>
    <dgm:cxn modelId="{CC6421EC-27B5-4E84-9F0F-456B45E1DFD3}" type="presOf" srcId="{644BDDCA-6C20-4053-8BA5-1D6301475ECB}" destId="{B72CFA5D-C95B-4915-BC17-3DC3F277C98C}" srcOrd="0" destOrd="0" presId="urn:microsoft.com/office/officeart/2005/8/layout/default"/>
    <dgm:cxn modelId="{83BF0FD1-66EE-42E0-9FE9-5BE00ED78A39}" srcId="{3992C0E7-846E-414A-9139-E36888B28636}" destId="{8537FF05-5204-43E9-9D61-5013F556B8E4}" srcOrd="0" destOrd="0" parTransId="{6B7909BB-3CAB-4047-92A1-45178544DB16}" sibTransId="{947DF807-85B4-453E-B929-397B5D5BB4E2}"/>
    <dgm:cxn modelId="{244D70E3-14BD-4A75-B974-791A57FC031B}" type="presOf" srcId="{8537FF05-5204-43E9-9D61-5013F556B8E4}" destId="{E21150B0-9D3C-481D-A4C4-775BBE9AC826}" srcOrd="0" destOrd="0" presId="urn:microsoft.com/office/officeart/2005/8/layout/default"/>
    <dgm:cxn modelId="{8791B89F-FC12-45E4-A5D3-55460707D8FB}" srcId="{3992C0E7-846E-414A-9139-E36888B28636}" destId="{35960C65-AEC9-4EA8-94F9-D3C859C331B9}" srcOrd="1" destOrd="0" parTransId="{00813A7D-541E-4B36-84AE-A6BD5D0BAA07}" sibTransId="{58CFD43E-A510-4A47-A767-B2E24243A446}"/>
    <dgm:cxn modelId="{439048CA-E774-46BE-A64D-0F163440E67C}" type="presOf" srcId="{3992C0E7-846E-414A-9139-E36888B28636}" destId="{078BD876-6D1A-4CA9-ACF8-35447E0DE987}" srcOrd="0" destOrd="0" presId="urn:microsoft.com/office/officeart/2005/8/layout/default"/>
    <dgm:cxn modelId="{8379B40A-D455-4304-B305-9ECF6CC0B847}" srcId="{3992C0E7-846E-414A-9139-E36888B28636}" destId="{9FA09914-DD42-419F-BD54-43B0A3F12D8B}" srcOrd="2" destOrd="0" parTransId="{A6EBB2BF-94A4-4AF8-BF5A-AF8999D9FF95}" sibTransId="{353CAB78-EE4D-4540-868C-A9DDC18DED47}"/>
    <dgm:cxn modelId="{9749BFC6-72D4-4580-A698-FA8B9E2F6989}" srcId="{3992C0E7-846E-414A-9139-E36888B28636}" destId="{644BDDCA-6C20-4053-8BA5-1D6301475ECB}" srcOrd="3" destOrd="0" parTransId="{699E0967-1B2C-451A-861B-0446ED7CDFAA}" sibTransId="{F8F1C806-E77A-4B62-86A1-F48877614449}"/>
    <dgm:cxn modelId="{7DB9D664-7CCD-407F-BD2A-B98F3FABB0D9}" type="presParOf" srcId="{078BD876-6D1A-4CA9-ACF8-35447E0DE987}" destId="{E21150B0-9D3C-481D-A4C4-775BBE9AC826}" srcOrd="0" destOrd="0" presId="urn:microsoft.com/office/officeart/2005/8/layout/default"/>
    <dgm:cxn modelId="{508B7804-1C87-46C3-80BE-E394DF2AA4AB}" type="presParOf" srcId="{078BD876-6D1A-4CA9-ACF8-35447E0DE987}" destId="{2F9A0A77-2100-4392-B5D3-E712B7835050}" srcOrd="1" destOrd="0" presId="urn:microsoft.com/office/officeart/2005/8/layout/default"/>
    <dgm:cxn modelId="{F99E79A8-5CA3-46AE-AEBB-31BE173B0572}" type="presParOf" srcId="{078BD876-6D1A-4CA9-ACF8-35447E0DE987}" destId="{0863E566-5A5E-4D1B-8F6B-A78C06FD862C}" srcOrd="2" destOrd="0" presId="urn:microsoft.com/office/officeart/2005/8/layout/default"/>
    <dgm:cxn modelId="{F526DA57-42C5-4842-9A14-B8E1993DBAC6}" type="presParOf" srcId="{078BD876-6D1A-4CA9-ACF8-35447E0DE987}" destId="{A2764EEE-58B1-4043-B097-01CBC9D109A9}" srcOrd="3" destOrd="0" presId="urn:microsoft.com/office/officeart/2005/8/layout/default"/>
    <dgm:cxn modelId="{350CCDCE-1BC4-4C95-A4AC-882B4A4B9D00}" type="presParOf" srcId="{078BD876-6D1A-4CA9-ACF8-35447E0DE987}" destId="{6F395758-3923-4232-A3C3-BDCEBA301E1F}" srcOrd="4" destOrd="0" presId="urn:microsoft.com/office/officeart/2005/8/layout/default"/>
    <dgm:cxn modelId="{312C9E2F-7243-4F17-8E97-537EE8437FEE}" type="presParOf" srcId="{078BD876-6D1A-4CA9-ACF8-35447E0DE987}" destId="{69ED4F4E-2D94-4176-A32F-E2B5DDD869B5}" srcOrd="5" destOrd="0" presId="urn:microsoft.com/office/officeart/2005/8/layout/default"/>
    <dgm:cxn modelId="{4639FF23-191A-4DD7-AE4E-667A2B775F61}" type="presParOf" srcId="{078BD876-6D1A-4CA9-ACF8-35447E0DE987}" destId="{B72CFA5D-C95B-4915-BC17-3DC3F277C98C}"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1150B0-9D3C-481D-A4C4-775BBE9AC826}">
      <dsp:nvSpPr>
        <dsp:cNvPr id="0" name=""/>
        <dsp:cNvSpPr/>
      </dsp:nvSpPr>
      <dsp:spPr>
        <a:xfrm>
          <a:off x="216199" y="2169"/>
          <a:ext cx="3565943" cy="213956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GB" sz="2100" kern="1200" dirty="0" smtClean="0">
              <a:solidFill>
                <a:schemeClr val="tx1"/>
              </a:solidFill>
            </a:rPr>
            <a:t>Marcus: </a:t>
          </a:r>
          <a:r>
            <a:rPr lang="en-GB" sz="2100" kern="1200" dirty="0" smtClean="0">
              <a:solidFill>
                <a:schemeClr val="bg1"/>
              </a:solidFill>
            </a:rPr>
            <a:t>Wants to get his head</a:t>
          </a:r>
        </a:p>
        <a:p>
          <a:pPr lvl="0" algn="ctr" defTabSz="933450">
            <a:lnSpc>
              <a:spcPct val="90000"/>
            </a:lnSpc>
            <a:spcBef>
              <a:spcPct val="0"/>
            </a:spcBef>
            <a:spcAft>
              <a:spcPct val="35000"/>
            </a:spcAft>
          </a:pPr>
          <a:r>
            <a:rPr lang="en-GB" sz="2100" kern="1200" dirty="0" smtClean="0">
              <a:solidFill>
                <a:schemeClr val="bg1"/>
              </a:solidFill>
            </a:rPr>
            <a:t>down and forget about it, he</a:t>
          </a:r>
        </a:p>
        <a:p>
          <a:pPr lvl="0" algn="ctr" defTabSz="933450">
            <a:lnSpc>
              <a:spcPct val="90000"/>
            </a:lnSpc>
            <a:spcBef>
              <a:spcPct val="0"/>
            </a:spcBef>
            <a:spcAft>
              <a:spcPct val="35000"/>
            </a:spcAft>
          </a:pPr>
          <a:r>
            <a:rPr lang="en-GB" sz="2100" kern="1200" dirty="0" smtClean="0">
              <a:solidFill>
                <a:schemeClr val="bg1"/>
              </a:solidFill>
            </a:rPr>
            <a:t>just doesn’t want to go back to</a:t>
          </a:r>
        </a:p>
        <a:p>
          <a:pPr lvl="0" algn="ctr" defTabSz="933450">
            <a:lnSpc>
              <a:spcPct val="90000"/>
            </a:lnSpc>
            <a:spcBef>
              <a:spcPct val="0"/>
            </a:spcBef>
            <a:spcAft>
              <a:spcPct val="35000"/>
            </a:spcAft>
          </a:pPr>
          <a:r>
            <a:rPr lang="en-GB" sz="2100" kern="1200" dirty="0" smtClean="0">
              <a:solidFill>
                <a:schemeClr val="bg1"/>
              </a:solidFill>
            </a:rPr>
            <a:t>the YOI.</a:t>
          </a:r>
          <a:endParaRPr lang="en-GB" sz="2100" kern="1200" dirty="0">
            <a:solidFill>
              <a:schemeClr val="bg1"/>
            </a:solidFill>
          </a:endParaRPr>
        </a:p>
      </dsp:txBody>
      <dsp:txXfrm>
        <a:off x="216199" y="2169"/>
        <a:ext cx="3565943" cy="2139565"/>
      </dsp:txXfrm>
    </dsp:sp>
    <dsp:sp modelId="{0863E566-5A5E-4D1B-8F6B-A78C06FD862C}">
      <dsp:nvSpPr>
        <dsp:cNvPr id="0" name=""/>
        <dsp:cNvSpPr/>
      </dsp:nvSpPr>
      <dsp:spPr>
        <a:xfrm>
          <a:off x="4138737" y="2169"/>
          <a:ext cx="3565943" cy="213956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GB" sz="2100" kern="1200" dirty="0" smtClean="0"/>
            <a:t>CPW: </a:t>
          </a:r>
          <a:r>
            <a:rPr lang="en-GB" sz="2100" kern="1200" dirty="0" smtClean="0">
              <a:solidFill>
                <a:schemeClr val="bg1"/>
              </a:solidFill>
            </a:rPr>
            <a:t>Wants Marcus to attend</a:t>
          </a:r>
        </a:p>
        <a:p>
          <a:pPr lvl="0" algn="ctr" defTabSz="933450">
            <a:lnSpc>
              <a:spcPct val="90000"/>
            </a:lnSpc>
            <a:spcBef>
              <a:spcPct val="0"/>
            </a:spcBef>
            <a:spcAft>
              <a:spcPct val="35000"/>
            </a:spcAft>
          </a:pPr>
          <a:r>
            <a:rPr lang="en-GB" sz="2100" kern="1200" dirty="0" smtClean="0">
              <a:solidFill>
                <a:schemeClr val="bg1"/>
              </a:solidFill>
            </a:rPr>
            <a:t>behaviour classes at the</a:t>
          </a:r>
        </a:p>
        <a:p>
          <a:pPr lvl="0" algn="ctr" defTabSz="933450">
            <a:lnSpc>
              <a:spcPct val="90000"/>
            </a:lnSpc>
            <a:spcBef>
              <a:spcPct val="0"/>
            </a:spcBef>
            <a:spcAft>
              <a:spcPct val="35000"/>
            </a:spcAft>
          </a:pPr>
          <a:r>
            <a:rPr lang="en-GB" sz="2100" kern="1200" dirty="0" smtClean="0">
              <a:solidFill>
                <a:schemeClr val="bg1"/>
              </a:solidFill>
            </a:rPr>
            <a:t>YOI each week and have a</a:t>
          </a:r>
        </a:p>
        <a:p>
          <a:pPr lvl="0" algn="ctr" defTabSz="933450">
            <a:lnSpc>
              <a:spcPct val="90000"/>
            </a:lnSpc>
            <a:spcBef>
              <a:spcPct val="0"/>
            </a:spcBef>
            <a:spcAft>
              <a:spcPct val="35000"/>
            </a:spcAft>
          </a:pPr>
          <a:r>
            <a:rPr lang="en-GB" sz="2100" kern="1200" dirty="0" smtClean="0">
              <a:solidFill>
                <a:schemeClr val="bg1"/>
              </a:solidFill>
            </a:rPr>
            <a:t>restraining order put on him so</a:t>
          </a:r>
        </a:p>
        <a:p>
          <a:pPr lvl="0" algn="ctr" defTabSz="933450">
            <a:lnSpc>
              <a:spcPct val="90000"/>
            </a:lnSpc>
            <a:spcBef>
              <a:spcPct val="0"/>
            </a:spcBef>
            <a:spcAft>
              <a:spcPct val="35000"/>
            </a:spcAft>
          </a:pPr>
          <a:r>
            <a:rPr lang="en-GB" sz="2100" kern="1200" dirty="0" smtClean="0">
              <a:solidFill>
                <a:schemeClr val="bg1"/>
              </a:solidFill>
            </a:rPr>
            <a:t>he can’t see his dad.</a:t>
          </a:r>
          <a:endParaRPr lang="en-GB" sz="2100" kern="1200" dirty="0">
            <a:solidFill>
              <a:schemeClr val="bg1"/>
            </a:solidFill>
          </a:endParaRPr>
        </a:p>
      </dsp:txBody>
      <dsp:txXfrm>
        <a:off x="4138737" y="2169"/>
        <a:ext cx="3565943" cy="2139565"/>
      </dsp:txXfrm>
    </dsp:sp>
    <dsp:sp modelId="{6F395758-3923-4232-A3C3-BDCEBA301E1F}">
      <dsp:nvSpPr>
        <dsp:cNvPr id="0" name=""/>
        <dsp:cNvSpPr/>
      </dsp:nvSpPr>
      <dsp:spPr>
        <a:xfrm>
          <a:off x="216199" y="2498329"/>
          <a:ext cx="3565943" cy="2139565"/>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GB" sz="2100" kern="1200" dirty="0" smtClean="0">
              <a:solidFill>
                <a:schemeClr val="tx1"/>
              </a:solidFill>
            </a:rPr>
            <a:t>Youth Worker: </a:t>
          </a:r>
          <a:r>
            <a:rPr lang="en-GB" sz="2100" kern="1200" dirty="0" smtClean="0">
              <a:solidFill>
                <a:schemeClr val="bg1"/>
              </a:solidFill>
            </a:rPr>
            <a:t>Wants Marcus</a:t>
          </a:r>
        </a:p>
        <a:p>
          <a:pPr lvl="0" algn="ctr" defTabSz="933450">
            <a:lnSpc>
              <a:spcPct val="90000"/>
            </a:lnSpc>
            <a:spcBef>
              <a:spcPct val="0"/>
            </a:spcBef>
            <a:spcAft>
              <a:spcPct val="35000"/>
            </a:spcAft>
          </a:pPr>
          <a:r>
            <a:rPr lang="en-GB" sz="2100" kern="1200" dirty="0" smtClean="0">
              <a:solidFill>
                <a:schemeClr val="bg1"/>
              </a:solidFill>
            </a:rPr>
            <a:t>to report to him every week to</a:t>
          </a:r>
        </a:p>
        <a:p>
          <a:pPr lvl="0" algn="ctr" defTabSz="933450">
            <a:lnSpc>
              <a:spcPct val="90000"/>
            </a:lnSpc>
            <a:spcBef>
              <a:spcPct val="0"/>
            </a:spcBef>
            <a:spcAft>
              <a:spcPct val="35000"/>
            </a:spcAft>
          </a:pPr>
          <a:r>
            <a:rPr lang="en-GB" sz="2100" kern="1200" dirty="0" smtClean="0">
              <a:solidFill>
                <a:schemeClr val="bg1"/>
              </a:solidFill>
            </a:rPr>
            <a:t>make sure he is staying on the</a:t>
          </a:r>
        </a:p>
        <a:p>
          <a:pPr lvl="0" algn="ctr" defTabSz="933450">
            <a:lnSpc>
              <a:spcPct val="90000"/>
            </a:lnSpc>
            <a:spcBef>
              <a:spcPct val="0"/>
            </a:spcBef>
            <a:spcAft>
              <a:spcPct val="35000"/>
            </a:spcAft>
          </a:pPr>
          <a:r>
            <a:rPr lang="en-GB" sz="2100" kern="1200" dirty="0" smtClean="0">
              <a:solidFill>
                <a:schemeClr val="bg1"/>
              </a:solidFill>
            </a:rPr>
            <a:t>right tracks and really wants</a:t>
          </a:r>
        </a:p>
        <a:p>
          <a:pPr lvl="0" algn="ctr" defTabSz="933450">
            <a:lnSpc>
              <a:spcPct val="90000"/>
            </a:lnSpc>
            <a:spcBef>
              <a:spcPct val="0"/>
            </a:spcBef>
            <a:spcAft>
              <a:spcPct val="35000"/>
            </a:spcAft>
          </a:pPr>
          <a:r>
            <a:rPr lang="en-GB" sz="2100" kern="1200" dirty="0" smtClean="0">
              <a:solidFill>
                <a:schemeClr val="bg1"/>
              </a:solidFill>
            </a:rPr>
            <a:t>Marcus to have a good life.</a:t>
          </a:r>
          <a:endParaRPr lang="en-GB" sz="2100" kern="1200" dirty="0">
            <a:solidFill>
              <a:schemeClr val="bg1"/>
            </a:solidFill>
          </a:endParaRPr>
        </a:p>
      </dsp:txBody>
      <dsp:txXfrm>
        <a:off x="216199" y="2498329"/>
        <a:ext cx="3565943" cy="2139565"/>
      </dsp:txXfrm>
    </dsp:sp>
    <dsp:sp modelId="{B72CFA5D-C95B-4915-BC17-3DC3F277C98C}">
      <dsp:nvSpPr>
        <dsp:cNvPr id="0" name=""/>
        <dsp:cNvSpPr/>
      </dsp:nvSpPr>
      <dsp:spPr>
        <a:xfrm>
          <a:off x="4138737" y="2498329"/>
          <a:ext cx="3565943" cy="2139565"/>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GB" sz="2100" kern="1200" dirty="0" smtClean="0"/>
            <a:t>Mum: </a:t>
          </a:r>
          <a:r>
            <a:rPr lang="en-GB" sz="2100" kern="1200" dirty="0" smtClean="0">
              <a:solidFill>
                <a:schemeClr val="bg1"/>
              </a:solidFill>
            </a:rPr>
            <a:t>Wants Marcus to make</a:t>
          </a:r>
        </a:p>
        <a:p>
          <a:pPr lvl="0" algn="ctr" defTabSz="933450">
            <a:lnSpc>
              <a:spcPct val="90000"/>
            </a:lnSpc>
            <a:spcBef>
              <a:spcPct val="0"/>
            </a:spcBef>
            <a:spcAft>
              <a:spcPct val="35000"/>
            </a:spcAft>
          </a:pPr>
          <a:r>
            <a:rPr lang="en-GB" sz="2100" kern="1200" dirty="0" smtClean="0">
              <a:solidFill>
                <a:schemeClr val="bg1"/>
              </a:solidFill>
            </a:rPr>
            <a:t>amends with his dad; she</a:t>
          </a:r>
        </a:p>
        <a:p>
          <a:pPr lvl="0" algn="ctr" defTabSz="933450">
            <a:lnSpc>
              <a:spcPct val="90000"/>
            </a:lnSpc>
            <a:spcBef>
              <a:spcPct val="0"/>
            </a:spcBef>
            <a:spcAft>
              <a:spcPct val="35000"/>
            </a:spcAft>
          </a:pPr>
          <a:r>
            <a:rPr lang="en-GB" sz="2100" kern="1200" dirty="0" smtClean="0">
              <a:solidFill>
                <a:schemeClr val="bg1"/>
              </a:solidFill>
            </a:rPr>
            <a:t>doesn’t necessarily want them</a:t>
          </a:r>
        </a:p>
        <a:p>
          <a:pPr lvl="0" algn="ctr" defTabSz="933450">
            <a:lnSpc>
              <a:spcPct val="90000"/>
            </a:lnSpc>
            <a:spcBef>
              <a:spcPct val="0"/>
            </a:spcBef>
            <a:spcAft>
              <a:spcPct val="35000"/>
            </a:spcAft>
          </a:pPr>
          <a:r>
            <a:rPr lang="en-GB" sz="2100" kern="1200" dirty="0" smtClean="0">
              <a:solidFill>
                <a:schemeClr val="bg1"/>
              </a:solidFill>
            </a:rPr>
            <a:t>to be friends, but she thinks it’ll</a:t>
          </a:r>
        </a:p>
        <a:p>
          <a:pPr lvl="0" algn="ctr" defTabSz="933450">
            <a:lnSpc>
              <a:spcPct val="90000"/>
            </a:lnSpc>
            <a:spcBef>
              <a:spcPct val="0"/>
            </a:spcBef>
            <a:spcAft>
              <a:spcPct val="35000"/>
            </a:spcAft>
          </a:pPr>
          <a:r>
            <a:rPr lang="en-GB" sz="2100" kern="1200" dirty="0" smtClean="0">
              <a:solidFill>
                <a:schemeClr val="bg1"/>
              </a:solidFill>
            </a:rPr>
            <a:t>help Marcus to move on.</a:t>
          </a:r>
          <a:endParaRPr lang="en-GB" sz="2100" kern="1200" dirty="0">
            <a:solidFill>
              <a:schemeClr val="bg1"/>
            </a:solidFill>
          </a:endParaRPr>
        </a:p>
      </dsp:txBody>
      <dsp:txXfrm>
        <a:off x="4138737" y="2498329"/>
        <a:ext cx="3565943" cy="213956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42B527-B6EE-4BEB-B1B4-E1948C6974B4}" type="datetimeFigureOut">
              <a:rPr lang="en-GB" smtClean="0"/>
              <a:t>30/08/2017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A2F8EF-0CB2-45A6-AD23-F230797A5409}" type="slidenum">
              <a:rPr lang="en-GB" smtClean="0"/>
              <a:t>‹#›</a:t>
            </a:fld>
            <a:endParaRPr lang="en-GB"/>
          </a:p>
        </p:txBody>
      </p:sp>
    </p:spTree>
    <p:extLst>
      <p:ext uri="{BB962C8B-B14F-4D97-AF65-F5344CB8AC3E}">
        <p14:creationId xmlns:p14="http://schemas.microsoft.com/office/powerpoint/2010/main" val="525759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This scheme of work consists of a series of six lessons based on the exploration of youth crime. It is hoped that through practical exploration, students will gain a greater understanding of youth crime, the types of crimes that young people commit, and most importantly why. By the end of this scheme students will understand more about the law and young offenders, and the reasons behind young offenders committing crimes. Throughout these lessons students will be developing drama skills such as scriptwriting and forum theatre. The terminology and skills used are in line with the Edexcel GCSE specification.</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2</a:t>
            </a:fld>
            <a:endParaRPr lang="en-GB"/>
          </a:p>
        </p:txBody>
      </p:sp>
    </p:spTree>
    <p:extLst>
      <p:ext uri="{BB962C8B-B14F-4D97-AF65-F5344CB8AC3E}">
        <p14:creationId xmlns:p14="http://schemas.microsoft.com/office/powerpoint/2010/main" val="1785425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Semiotics – reading the signs on the set (study of signs)</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6</a:t>
            </a:fld>
            <a:endParaRPr lang="en-GB"/>
          </a:p>
        </p:txBody>
      </p:sp>
    </p:spTree>
    <p:extLst>
      <p:ext uri="{BB962C8B-B14F-4D97-AF65-F5344CB8AC3E}">
        <p14:creationId xmlns:p14="http://schemas.microsoft.com/office/powerpoint/2010/main" val="397258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8</a:t>
            </a:fld>
            <a:endParaRPr lang="en-GB"/>
          </a:p>
        </p:txBody>
      </p:sp>
    </p:spTree>
    <p:extLst>
      <p:ext uri="{BB962C8B-B14F-4D97-AF65-F5344CB8AC3E}">
        <p14:creationId xmlns:p14="http://schemas.microsoft.com/office/powerpoint/2010/main" val="3385134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Boal</a:t>
            </a:r>
            <a:r>
              <a:rPr lang="en-GB" baseline="0" dirty="0" smtClean="0"/>
              <a:t> – Invented forum theatre, a practitioner who wanted to use drama to educate and resolve issues, also famous for invisible theatre and Theatre of the Oppressed.</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9</a:t>
            </a:fld>
            <a:endParaRPr lang="en-GB"/>
          </a:p>
        </p:txBody>
      </p:sp>
    </p:spTree>
    <p:extLst>
      <p:ext uri="{BB962C8B-B14F-4D97-AF65-F5344CB8AC3E}">
        <p14:creationId xmlns:p14="http://schemas.microsoft.com/office/powerpoint/2010/main" val="3036650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10</a:t>
            </a:fld>
            <a:endParaRPr lang="en-GB"/>
          </a:p>
        </p:txBody>
      </p:sp>
    </p:spTree>
    <p:extLst>
      <p:ext uri="{BB962C8B-B14F-4D97-AF65-F5344CB8AC3E}">
        <p14:creationId xmlns:p14="http://schemas.microsoft.com/office/powerpoint/2010/main" val="1099327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t>Split the class into four groups for their preparation of the forum theatre. It is useful to</a:t>
            </a:r>
            <a:r>
              <a:rPr lang="en-GB" sz="1200" baseline="0" dirty="0" smtClean="0"/>
              <a:t> </a:t>
            </a:r>
            <a:r>
              <a:rPr lang="en-GB" sz="1200" dirty="0" smtClean="0"/>
              <a:t>consider abilities when deciding these groups. Forum theatre is a</a:t>
            </a:r>
            <a:r>
              <a:rPr lang="en-GB" sz="1200" baseline="0" dirty="0" smtClean="0"/>
              <a:t> </a:t>
            </a:r>
            <a:r>
              <a:rPr lang="en-GB" sz="1200" dirty="0" smtClean="0"/>
              <a:t>difficult task and if possible,</a:t>
            </a:r>
            <a:r>
              <a:rPr lang="en-GB" sz="1200" baseline="0" dirty="0" smtClean="0"/>
              <a:t> </a:t>
            </a:r>
            <a:r>
              <a:rPr lang="en-GB" sz="1200" dirty="0" smtClean="0"/>
              <a:t>it would be beneficial to have a gifted or talented student in each group.</a:t>
            </a:r>
          </a:p>
          <a:p>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12</a:t>
            </a:fld>
            <a:endParaRPr lang="en-GB"/>
          </a:p>
        </p:txBody>
      </p:sp>
    </p:spTree>
    <p:extLst>
      <p:ext uri="{BB962C8B-B14F-4D97-AF65-F5344CB8AC3E}">
        <p14:creationId xmlns:p14="http://schemas.microsoft.com/office/powerpoint/2010/main" val="1304394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smtClean="0">
                <a:solidFill>
                  <a:schemeClr val="tx1"/>
                </a:solidFill>
                <a:latin typeface="+mn-lt"/>
                <a:ea typeface="+mn-ea"/>
                <a:cs typeface="+mn-cs"/>
              </a:rPr>
              <a:t>Teacher to circulate among groups and help them decide their character’s motivation and desired outcomes for the reformation meeting.</a:t>
            </a:r>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13</a:t>
            </a:fld>
            <a:endParaRPr lang="en-GB"/>
          </a:p>
        </p:txBody>
      </p:sp>
    </p:spTree>
    <p:extLst>
      <p:ext uri="{BB962C8B-B14F-4D97-AF65-F5344CB8AC3E}">
        <p14:creationId xmlns:p14="http://schemas.microsoft.com/office/powerpoint/2010/main" val="2385321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t>Re-focus. Stop the performance after about 5 minutes (or when appropriate) to remind</a:t>
            </a:r>
            <a:r>
              <a:rPr lang="en-GB" sz="1200" baseline="0" dirty="0" smtClean="0"/>
              <a:t> </a:t>
            </a:r>
            <a:r>
              <a:rPr lang="en-GB" sz="1200" dirty="0" smtClean="0"/>
              <a:t>students of what their characters need to be achieving. Allow</a:t>
            </a:r>
            <a:r>
              <a:rPr lang="en-GB" sz="1200" baseline="0" dirty="0" smtClean="0"/>
              <a:t> </a:t>
            </a:r>
            <a:r>
              <a:rPr lang="en-GB" sz="1200" dirty="0" smtClean="0"/>
              <a:t>students to go back into their</a:t>
            </a:r>
            <a:r>
              <a:rPr lang="en-GB" sz="1200" baseline="0" dirty="0" smtClean="0"/>
              <a:t> </a:t>
            </a:r>
            <a:r>
              <a:rPr lang="en-GB" sz="1200" dirty="0" smtClean="0"/>
              <a:t>groups and discuss what they want to happen next. </a:t>
            </a:r>
            <a:r>
              <a:rPr lang="en-GB" sz="1200" i="1" dirty="0" smtClean="0"/>
              <a:t>What compromises are you willing to make?</a:t>
            </a:r>
            <a:r>
              <a:rPr lang="en-GB" sz="1200" b="0" i="0" u="none" strike="noStrike" kern="1200" baseline="0" dirty="0" smtClean="0">
                <a:solidFill>
                  <a:schemeClr val="tx1"/>
                </a:solidFill>
                <a:latin typeface="+mn-lt"/>
                <a:ea typeface="+mn-ea"/>
                <a:cs typeface="+mn-cs"/>
              </a:rPr>
              <a:t> Reiterate that they will have a whole team to support them so they are not alone while in role. Students in role may feel more comfortable if the chairs are in a circle with their groups sitting behind them, instead of sitting in front of the class in a performance space. Stop the performance as often as is needed and allow students to swap who is in role and confer until a compromise is reached that all characters are happy with. If students are finding it difficult to come to a conclusion, you may need to prompt groups as to what their compromise could be.</a:t>
            </a:r>
            <a:endParaRPr lang="en-GB" sz="1200" dirty="0" smtClean="0"/>
          </a:p>
          <a:p>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15</a:t>
            </a:fld>
            <a:endParaRPr lang="en-GB"/>
          </a:p>
        </p:txBody>
      </p:sp>
    </p:spTree>
    <p:extLst>
      <p:ext uri="{BB962C8B-B14F-4D97-AF65-F5344CB8AC3E}">
        <p14:creationId xmlns:p14="http://schemas.microsoft.com/office/powerpoint/2010/main" val="3074098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t>Class discussion: Open the following questions up to the class. Allow them time to Think/</a:t>
            </a:r>
            <a:r>
              <a:rPr lang="en-GB" sz="1200" baseline="0" dirty="0" smtClean="0"/>
              <a:t> </a:t>
            </a:r>
            <a:r>
              <a:rPr lang="en-GB" sz="1200" dirty="0" smtClean="0"/>
              <a:t>Pair/Share before directly questioning for answers.</a:t>
            </a:r>
          </a:p>
          <a:p>
            <a:endParaRPr lang="en-GB" dirty="0"/>
          </a:p>
        </p:txBody>
      </p:sp>
      <p:sp>
        <p:nvSpPr>
          <p:cNvPr id="4" name="Slide Number Placeholder 3"/>
          <p:cNvSpPr>
            <a:spLocks noGrp="1"/>
          </p:cNvSpPr>
          <p:nvPr>
            <p:ph type="sldNum" sz="quarter" idx="10"/>
          </p:nvPr>
        </p:nvSpPr>
        <p:spPr/>
        <p:txBody>
          <a:bodyPr/>
          <a:lstStyle/>
          <a:p>
            <a:fld id="{B8A2F8EF-0CB2-45A6-AD23-F230797A5409}" type="slidenum">
              <a:rPr lang="en-GB" smtClean="0"/>
              <a:t>17</a:t>
            </a:fld>
            <a:endParaRPr lang="en-GB"/>
          </a:p>
        </p:txBody>
      </p:sp>
    </p:spTree>
    <p:extLst>
      <p:ext uri="{BB962C8B-B14F-4D97-AF65-F5344CB8AC3E}">
        <p14:creationId xmlns:p14="http://schemas.microsoft.com/office/powerpoint/2010/main" val="3825358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099F6BEB-9E08-448D-A3A6-58893E52C1C8}" type="datetimeFigureOut">
              <a:rPr lang="en-GB" smtClean="0"/>
              <a:t>30/08/2017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6EC2A-E343-4810-886A-C0D8D6D91498}" type="slidenum">
              <a:rPr lang="en-GB" smtClean="0"/>
              <a:t>‹#›</a:t>
            </a:fld>
            <a:endParaRPr lang="en-GB"/>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9F6BEB-9E08-448D-A3A6-58893E52C1C8}" type="datetimeFigureOut">
              <a:rPr lang="en-GB" smtClean="0"/>
              <a:t>30/08/2017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9F6BEB-9E08-448D-A3A6-58893E52C1C8}" type="datetimeFigureOut">
              <a:rPr lang="en-GB" smtClean="0"/>
              <a:t>30/08/2017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9F6BEB-9E08-448D-A3A6-58893E52C1C8}" type="datetimeFigureOut">
              <a:rPr lang="en-GB" smtClean="0"/>
              <a:t>30/08/2017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099F6BEB-9E08-448D-A3A6-58893E52C1C8}" type="datetimeFigureOut">
              <a:rPr lang="en-GB" smtClean="0"/>
              <a:t>30/08/2017</a:t>
            </a:fld>
            <a:endParaRPr lang="en-GB"/>
          </a:p>
        </p:txBody>
      </p:sp>
      <p:sp>
        <p:nvSpPr>
          <p:cNvPr id="91" name="Footer Placeholder 90"/>
          <p:cNvSpPr>
            <a:spLocks noGrp="1"/>
          </p:cNvSpPr>
          <p:nvPr>
            <p:ph type="ftr" sz="quarter" idx="11"/>
          </p:nvPr>
        </p:nvSpPr>
        <p:spPr/>
        <p:txBody>
          <a:bodyPr/>
          <a:lstStyle/>
          <a:p>
            <a:endParaRPr lang="en-GB"/>
          </a:p>
        </p:txBody>
      </p:sp>
      <p:sp>
        <p:nvSpPr>
          <p:cNvPr id="92" name="Slide Number Placeholder 91"/>
          <p:cNvSpPr>
            <a:spLocks noGrp="1"/>
          </p:cNvSpPr>
          <p:nvPr>
            <p:ph type="sldNum" sz="quarter" idx="12"/>
          </p:nvPr>
        </p:nvSpPr>
        <p:spPr/>
        <p:txBody>
          <a:bodyPr/>
          <a:lstStyle/>
          <a:p>
            <a:fld id="{21C6EC2A-E343-4810-886A-C0D8D6D91498}"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9F6BEB-9E08-448D-A3A6-58893E52C1C8}" type="datetimeFigureOut">
              <a:rPr lang="en-GB" smtClean="0"/>
              <a:t>30/08/2017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9F6BEB-9E08-448D-A3A6-58893E52C1C8}" type="datetimeFigureOut">
              <a:rPr lang="en-GB" smtClean="0"/>
              <a:t>30/08/2017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9F6BEB-9E08-448D-A3A6-58893E52C1C8}" type="datetimeFigureOut">
              <a:rPr lang="en-GB" smtClean="0"/>
              <a:t>30/08/2017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9F6BEB-9E08-448D-A3A6-58893E52C1C8}" type="datetimeFigureOut">
              <a:rPr lang="en-GB" smtClean="0"/>
              <a:t>30/08/2017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1C6EC2A-E343-4810-886A-C0D8D6D91498}"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9F6BEB-9E08-448D-A3A6-58893E52C1C8}" type="datetimeFigureOut">
              <a:rPr lang="en-GB" smtClean="0"/>
              <a:t>30/08/2017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C6EC2A-E343-4810-886A-C0D8D6D91498}" type="slidenum">
              <a:rPr lang="en-GB" smtClean="0"/>
              <a:t>‹#›</a:t>
            </a:fld>
            <a:endParaRPr lang="en-GB"/>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099F6BEB-9E08-448D-A3A6-58893E52C1C8}" type="datetimeFigureOut">
              <a:rPr lang="en-GB" smtClean="0"/>
              <a:t>30/08/2017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C6EC2A-E343-4810-886A-C0D8D6D91498}" type="slidenum">
              <a:rPr lang="en-GB" smtClean="0"/>
              <a:t>‹#›</a:t>
            </a:fld>
            <a:endParaRPr lang="en-GB"/>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099F6BEB-9E08-448D-A3A6-58893E52C1C8}" type="datetimeFigureOut">
              <a:rPr lang="en-GB" smtClean="0"/>
              <a:t>30/08/2017</a:t>
            </a:fld>
            <a:endParaRPr lang="en-GB"/>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GB"/>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21C6EC2A-E343-4810-886A-C0D8D6D91498}" type="slidenum">
              <a:rPr lang="en-GB" smtClean="0"/>
              <a:t>‹#›</a:t>
            </a:fld>
            <a:endParaRPr lang="en-GB"/>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YOUTH CRIME</a:t>
            </a:r>
            <a:endParaRPr lang="en-GB" dirty="0"/>
          </a:p>
        </p:txBody>
      </p:sp>
      <p:sp>
        <p:nvSpPr>
          <p:cNvPr id="3" name="Subtitle 2"/>
          <p:cNvSpPr>
            <a:spLocks noGrp="1"/>
          </p:cNvSpPr>
          <p:nvPr>
            <p:ph type="subTitle" idx="1"/>
          </p:nvPr>
        </p:nvSpPr>
        <p:spPr/>
        <p:txBody>
          <a:bodyPr/>
          <a:lstStyle/>
          <a:p>
            <a:r>
              <a:rPr lang="en-GB" smtClean="0"/>
              <a:t>Year 9 Drama</a:t>
            </a:r>
            <a:endParaRPr lang="en-GB" dirty="0" smtClean="0"/>
          </a:p>
          <a:p>
            <a:r>
              <a:rPr lang="en-GB" dirty="0" smtClean="0"/>
              <a:t>Lesson 7 – Forum Theatre</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4305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000" dirty="0" smtClean="0"/>
              <a:t>GOOD IMPRO MEANS…</a:t>
            </a:r>
            <a:endParaRPr lang="en-GB" sz="6000" dirty="0"/>
          </a:p>
        </p:txBody>
      </p:sp>
      <p:sp>
        <p:nvSpPr>
          <p:cNvPr id="3" name="Content Placeholder 2"/>
          <p:cNvSpPr>
            <a:spLocks noGrp="1"/>
          </p:cNvSpPr>
          <p:nvPr>
            <p:ph idx="1"/>
          </p:nvPr>
        </p:nvSpPr>
        <p:spPr/>
        <p:txBody>
          <a:bodyPr>
            <a:normAutofit/>
          </a:bodyPr>
          <a:lstStyle/>
          <a:p>
            <a:r>
              <a:rPr lang="en-GB" sz="3200" b="1" dirty="0" smtClean="0"/>
              <a:t>Don’t </a:t>
            </a:r>
            <a:r>
              <a:rPr lang="en-GB" sz="3200" b="1" dirty="0"/>
              <a:t>reject ideas</a:t>
            </a:r>
          </a:p>
          <a:p>
            <a:r>
              <a:rPr lang="en-GB" sz="3200" b="1" dirty="0" smtClean="0"/>
              <a:t>Suggest </a:t>
            </a:r>
            <a:r>
              <a:rPr lang="en-GB" sz="3200" b="1" dirty="0"/>
              <a:t>improvements for the situation</a:t>
            </a:r>
          </a:p>
          <a:p>
            <a:r>
              <a:rPr lang="en-GB" sz="3200" b="1" dirty="0" smtClean="0"/>
              <a:t>Conclude </a:t>
            </a:r>
            <a:r>
              <a:rPr lang="en-GB" sz="3200" b="1" dirty="0"/>
              <a:t>with a positive outcome</a:t>
            </a:r>
          </a:p>
          <a:p>
            <a:r>
              <a:rPr lang="en-GB" sz="3200" b="1" dirty="0" smtClean="0"/>
              <a:t>Work </a:t>
            </a:r>
            <a:r>
              <a:rPr lang="en-GB" sz="3200" b="1" dirty="0"/>
              <a:t>in role</a:t>
            </a:r>
          </a:p>
          <a:p>
            <a:r>
              <a:rPr lang="en-GB" sz="3200" b="1" dirty="0" smtClean="0"/>
              <a:t>Put </a:t>
            </a:r>
            <a:r>
              <a:rPr lang="en-GB" sz="3200" b="1" dirty="0"/>
              <a:t>hand up to indicate stopping the drama.</a:t>
            </a:r>
          </a:p>
          <a:p>
            <a:endParaRPr lang="en-GB" dirty="0"/>
          </a:p>
        </p:txBody>
      </p:sp>
      <p:sp>
        <p:nvSpPr>
          <p:cNvPr id="4" name="TextBox 3"/>
          <p:cNvSpPr txBox="1"/>
          <p:nvPr/>
        </p:nvSpPr>
        <p:spPr>
          <a:xfrm>
            <a:off x="395536" y="5301208"/>
            <a:ext cx="4824536" cy="1200329"/>
          </a:xfrm>
          <a:prstGeom prst="rect">
            <a:avLst/>
          </a:prstGeom>
          <a:solidFill>
            <a:schemeClr val="bg2">
              <a:lumMod val="75000"/>
              <a:lumOff val="25000"/>
            </a:schemeClr>
          </a:solidFill>
        </p:spPr>
        <p:txBody>
          <a:bodyPr wrap="square" rtlCol="0">
            <a:spAutoFit/>
          </a:bodyPr>
          <a:lstStyle/>
          <a:p>
            <a:r>
              <a:rPr lang="en-GB" sz="3600" b="1" dirty="0" smtClean="0"/>
              <a:t>Why do you think these rules are important?</a:t>
            </a:r>
            <a:endParaRPr lang="en-GB" sz="3600" b="1" dirty="0"/>
          </a:p>
        </p:txBody>
      </p:sp>
    </p:spTree>
    <p:extLst>
      <p:ext uri="{BB962C8B-B14F-4D97-AF65-F5344CB8AC3E}">
        <p14:creationId xmlns:p14="http://schemas.microsoft.com/office/powerpoint/2010/main" val="1746899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GB" dirty="0" smtClean="0"/>
              <a:t>15-25 Minutes</a:t>
            </a:r>
            <a:endParaRPr lang="en-GB" dirty="0"/>
          </a:p>
        </p:txBody>
      </p:sp>
      <p:sp>
        <p:nvSpPr>
          <p:cNvPr id="4" name="Title 3"/>
          <p:cNvSpPr>
            <a:spLocks noGrp="1"/>
          </p:cNvSpPr>
          <p:nvPr>
            <p:ph type="title"/>
          </p:nvPr>
        </p:nvSpPr>
        <p:spPr/>
        <p:txBody>
          <a:bodyPr/>
          <a:lstStyle/>
          <a:p>
            <a:r>
              <a:rPr lang="en-GB" dirty="0" smtClean="0"/>
              <a:t>WARM UP</a:t>
            </a:r>
            <a:endParaRPr lang="en-GB"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5964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24744"/>
          </a:xfrm>
        </p:spPr>
        <p:txBody>
          <a:bodyPr>
            <a:noAutofit/>
          </a:bodyPr>
          <a:lstStyle/>
          <a:p>
            <a:r>
              <a:rPr lang="en-GB" sz="5400" dirty="0" smtClean="0"/>
              <a:t>PLANNING</a:t>
            </a:r>
            <a:endParaRPr lang="en-GB" sz="5400" dirty="0"/>
          </a:p>
        </p:txBody>
      </p:sp>
      <p:sp>
        <p:nvSpPr>
          <p:cNvPr id="5" name="Content Placeholder 4"/>
          <p:cNvSpPr>
            <a:spLocks noGrp="1"/>
          </p:cNvSpPr>
          <p:nvPr>
            <p:ph idx="1"/>
          </p:nvPr>
        </p:nvSpPr>
        <p:spPr>
          <a:xfrm>
            <a:off x="827584" y="1340768"/>
            <a:ext cx="7499176" cy="4752528"/>
          </a:xfrm>
        </p:spPr>
        <p:txBody>
          <a:bodyPr>
            <a:normAutofit fontScale="85000" lnSpcReduction="20000"/>
          </a:bodyPr>
          <a:lstStyle/>
          <a:p>
            <a:r>
              <a:rPr lang="en-GB" sz="3200" dirty="0" smtClean="0"/>
              <a:t>In your groups you must assign the following parts:</a:t>
            </a:r>
          </a:p>
          <a:p>
            <a:r>
              <a:rPr lang="en-GB" sz="3200" b="1" dirty="0" smtClean="0">
                <a:solidFill>
                  <a:schemeClr val="bg1"/>
                </a:solidFill>
              </a:rPr>
              <a:t>Marcus</a:t>
            </a:r>
            <a:endParaRPr lang="en-GB" sz="3200" b="1" dirty="0">
              <a:solidFill>
                <a:schemeClr val="bg1"/>
              </a:solidFill>
            </a:endParaRPr>
          </a:p>
          <a:p>
            <a:r>
              <a:rPr lang="en-GB" sz="3200" b="1" dirty="0" smtClean="0">
                <a:solidFill>
                  <a:schemeClr val="bg1"/>
                </a:solidFill>
              </a:rPr>
              <a:t>Youth </a:t>
            </a:r>
            <a:r>
              <a:rPr lang="en-GB" sz="3200" b="1" dirty="0">
                <a:solidFill>
                  <a:schemeClr val="bg1"/>
                </a:solidFill>
              </a:rPr>
              <a:t>Worker</a:t>
            </a:r>
          </a:p>
          <a:p>
            <a:r>
              <a:rPr lang="en-GB" sz="3200" b="1" dirty="0" smtClean="0">
                <a:solidFill>
                  <a:schemeClr val="bg1"/>
                </a:solidFill>
              </a:rPr>
              <a:t>Crime </a:t>
            </a:r>
            <a:r>
              <a:rPr lang="en-GB" sz="3200" b="1" dirty="0">
                <a:solidFill>
                  <a:schemeClr val="bg1"/>
                </a:solidFill>
              </a:rPr>
              <a:t>Prosecution Worker</a:t>
            </a:r>
          </a:p>
          <a:p>
            <a:r>
              <a:rPr lang="en-GB" sz="3200" b="1" dirty="0" smtClean="0">
                <a:solidFill>
                  <a:schemeClr val="bg1"/>
                </a:solidFill>
              </a:rPr>
              <a:t>Mum.</a:t>
            </a:r>
          </a:p>
          <a:p>
            <a:endParaRPr lang="en-GB" sz="3200" dirty="0"/>
          </a:p>
          <a:p>
            <a:r>
              <a:rPr lang="en-GB" sz="3200" i="1" dirty="0" smtClean="0"/>
              <a:t>The </a:t>
            </a:r>
            <a:r>
              <a:rPr lang="en-GB" sz="3200" i="1" dirty="0"/>
              <a:t>fact </a:t>
            </a:r>
            <a:r>
              <a:rPr lang="en-GB" sz="3200" i="1" dirty="0" smtClean="0"/>
              <a:t>cards will </a:t>
            </a:r>
            <a:r>
              <a:rPr lang="en-GB" sz="3200" i="1" dirty="0"/>
              <a:t>help </a:t>
            </a:r>
            <a:r>
              <a:rPr lang="en-GB" sz="3200" i="1" dirty="0" smtClean="0"/>
              <a:t>you </a:t>
            </a:r>
            <a:r>
              <a:rPr lang="en-GB" sz="3200" i="1" dirty="0"/>
              <a:t>improvise </a:t>
            </a:r>
            <a:r>
              <a:rPr lang="en-GB" sz="3200" i="1" dirty="0" smtClean="0"/>
              <a:t>your </a:t>
            </a:r>
            <a:r>
              <a:rPr lang="en-GB" sz="3200" i="1" dirty="0"/>
              <a:t>part of the </a:t>
            </a:r>
            <a:r>
              <a:rPr lang="en-GB" sz="3200" i="1" dirty="0" smtClean="0"/>
              <a:t>drama.</a:t>
            </a:r>
          </a:p>
          <a:p>
            <a:r>
              <a:rPr lang="en-GB" sz="3200" i="1" dirty="0" smtClean="0"/>
              <a:t>You must </a:t>
            </a:r>
            <a:r>
              <a:rPr lang="en-GB" sz="3200" i="1" dirty="0"/>
              <a:t>discuss the questions posed to </a:t>
            </a:r>
            <a:r>
              <a:rPr lang="en-GB" sz="3200" i="1" dirty="0" smtClean="0"/>
              <a:t>you </a:t>
            </a:r>
            <a:r>
              <a:rPr lang="en-GB" sz="3200" i="1" dirty="0"/>
              <a:t>in the resource, focusing on the last question:</a:t>
            </a:r>
          </a:p>
          <a:p>
            <a:r>
              <a:rPr lang="en-GB" sz="3200" i="1" dirty="0"/>
              <a:t>What do you want to achieve from the reformation meeting?</a:t>
            </a:r>
          </a:p>
        </p:txBody>
      </p:sp>
    </p:spTree>
    <p:extLst>
      <p:ext uri="{BB962C8B-B14F-4D97-AF65-F5344CB8AC3E}">
        <p14:creationId xmlns:p14="http://schemas.microsoft.com/office/powerpoint/2010/main" val="36675412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7200" dirty="0" smtClean="0"/>
              <a:t>Possible Outcomes</a:t>
            </a:r>
            <a:endParaRPr lang="en-GB" sz="7200" dirty="0"/>
          </a:p>
        </p:txBody>
      </p:sp>
      <p:sp>
        <p:nvSpPr>
          <p:cNvPr id="3" name="Content Placeholder 2"/>
          <p:cNvSpPr>
            <a:spLocks noGrp="1"/>
          </p:cNvSpPr>
          <p:nvPr>
            <p:ph idx="1"/>
          </p:nvPr>
        </p:nvSpPr>
        <p:spPr>
          <a:xfrm>
            <a:off x="457200" y="1412776"/>
            <a:ext cx="8075240" cy="5112568"/>
          </a:xfrm>
        </p:spPr>
        <p:txBody>
          <a:bodyPr>
            <a:normAutofit/>
          </a:bodyPr>
          <a:lstStyle/>
          <a:p>
            <a:endParaRPr lang="en-GB" sz="4000" dirty="0"/>
          </a:p>
        </p:txBody>
      </p:sp>
      <p:graphicFrame>
        <p:nvGraphicFramePr>
          <p:cNvPr id="6" name="Diagram 5"/>
          <p:cNvGraphicFramePr/>
          <p:nvPr>
            <p:extLst>
              <p:ext uri="{D42A27DB-BD31-4B8C-83A1-F6EECF244321}">
                <p14:modId xmlns:p14="http://schemas.microsoft.com/office/powerpoint/2010/main" val="3446635745"/>
              </p:ext>
            </p:extLst>
          </p:nvPr>
        </p:nvGraphicFramePr>
        <p:xfrm>
          <a:off x="611560" y="1628800"/>
          <a:ext cx="7920880" cy="4640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3298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GB" dirty="0" smtClean="0"/>
              <a:t>25 - 50 Minutes </a:t>
            </a:r>
            <a:endParaRPr lang="en-GB" dirty="0"/>
          </a:p>
        </p:txBody>
      </p:sp>
      <p:sp>
        <p:nvSpPr>
          <p:cNvPr id="4" name="Title 3"/>
          <p:cNvSpPr>
            <a:spLocks noGrp="1"/>
          </p:cNvSpPr>
          <p:nvPr>
            <p:ph type="title"/>
          </p:nvPr>
        </p:nvSpPr>
        <p:spPr/>
        <p:txBody>
          <a:bodyPr/>
          <a:lstStyle/>
          <a:p>
            <a:r>
              <a:rPr lang="en-GB" dirty="0" smtClean="0"/>
              <a:t>WHOLE CLASS WORK</a:t>
            </a:r>
            <a:endParaRPr lang="en-GB"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7949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260648"/>
            <a:ext cx="8229600" cy="1080120"/>
          </a:xfrm>
        </p:spPr>
        <p:txBody>
          <a:bodyPr>
            <a:noAutofit/>
          </a:bodyPr>
          <a:lstStyle/>
          <a:p>
            <a:r>
              <a:rPr lang="en-GB" sz="7200" dirty="0" smtClean="0"/>
              <a:t>WHOLE CLASS…</a:t>
            </a:r>
            <a:endParaRPr lang="en-GB" sz="7200" dirty="0"/>
          </a:p>
        </p:txBody>
      </p:sp>
      <p:sp>
        <p:nvSpPr>
          <p:cNvPr id="5" name="Content Placeholder 4"/>
          <p:cNvSpPr>
            <a:spLocks noGrp="1"/>
          </p:cNvSpPr>
          <p:nvPr>
            <p:ph idx="1"/>
          </p:nvPr>
        </p:nvSpPr>
        <p:spPr>
          <a:xfrm>
            <a:off x="457200" y="1628800"/>
            <a:ext cx="8229600" cy="4896544"/>
          </a:xfrm>
        </p:spPr>
        <p:txBody>
          <a:bodyPr>
            <a:noAutofit/>
          </a:bodyPr>
          <a:lstStyle/>
          <a:p>
            <a:r>
              <a:rPr lang="en-GB" dirty="0"/>
              <a:t>One student from each group should now come and take the place of their character on </a:t>
            </a:r>
            <a:r>
              <a:rPr lang="en-GB" dirty="0" smtClean="0"/>
              <a:t>the chair</a:t>
            </a:r>
            <a:r>
              <a:rPr lang="en-GB" dirty="0"/>
              <a:t>. </a:t>
            </a:r>
            <a:endParaRPr lang="en-GB" dirty="0" smtClean="0"/>
          </a:p>
          <a:p>
            <a:r>
              <a:rPr lang="en-GB" dirty="0" smtClean="0"/>
              <a:t>Other </a:t>
            </a:r>
            <a:r>
              <a:rPr lang="en-GB" dirty="0"/>
              <a:t>people will get a chance to go into role; they will swap during the forum theatre.</a:t>
            </a:r>
          </a:p>
          <a:p>
            <a:r>
              <a:rPr lang="en-GB" dirty="0"/>
              <a:t>T</a:t>
            </a:r>
            <a:r>
              <a:rPr lang="en-GB" dirty="0" smtClean="0"/>
              <a:t>hink </a:t>
            </a:r>
            <a:r>
              <a:rPr lang="en-GB" dirty="0"/>
              <a:t>about the outcome that </a:t>
            </a:r>
            <a:r>
              <a:rPr lang="en-GB" dirty="0" smtClean="0"/>
              <a:t>your </a:t>
            </a:r>
            <a:r>
              <a:rPr lang="en-GB" dirty="0"/>
              <a:t>character wants. </a:t>
            </a:r>
            <a:endParaRPr lang="en-GB" dirty="0" smtClean="0"/>
          </a:p>
          <a:p>
            <a:r>
              <a:rPr lang="en-GB" dirty="0" smtClean="0"/>
              <a:t>Students </a:t>
            </a:r>
            <a:r>
              <a:rPr lang="en-GB" dirty="0"/>
              <a:t>can </a:t>
            </a:r>
            <a:r>
              <a:rPr lang="en-GB" dirty="0" smtClean="0"/>
              <a:t>put their </a:t>
            </a:r>
            <a:r>
              <a:rPr lang="en-GB" dirty="0"/>
              <a:t>hands up to stop the performance, groups can discuss what their next move will be </a:t>
            </a:r>
            <a:r>
              <a:rPr lang="en-GB" dirty="0" smtClean="0"/>
              <a:t>and confer</a:t>
            </a:r>
            <a:r>
              <a:rPr lang="en-GB" dirty="0"/>
              <a:t>, etc.</a:t>
            </a:r>
          </a:p>
          <a:p>
            <a:r>
              <a:rPr lang="en-GB" dirty="0"/>
              <a:t>Teacher facilitates the performance, ensuring that the students stick to the forum </a:t>
            </a:r>
            <a:r>
              <a:rPr lang="en-GB" dirty="0" smtClean="0"/>
              <a:t>theatre rules </a:t>
            </a:r>
            <a:r>
              <a:rPr lang="en-GB" dirty="0"/>
              <a:t>that are displayed.</a:t>
            </a:r>
          </a:p>
          <a:p>
            <a:endParaRPr lang="en-GB" sz="3200" b="1" dirty="0">
              <a:solidFill>
                <a:schemeClr val="bg1"/>
              </a:solidFill>
            </a:endParaRPr>
          </a:p>
        </p:txBody>
      </p:sp>
    </p:spTree>
    <p:extLst>
      <p:ext uri="{BB962C8B-B14F-4D97-AF65-F5344CB8AC3E}">
        <p14:creationId xmlns:p14="http://schemas.microsoft.com/office/powerpoint/2010/main" val="235116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GB" dirty="0" smtClean="0"/>
              <a:t>50 -60 Minutes </a:t>
            </a:r>
            <a:endParaRPr lang="en-GB" dirty="0"/>
          </a:p>
        </p:txBody>
      </p:sp>
      <p:sp>
        <p:nvSpPr>
          <p:cNvPr id="4" name="Title 3"/>
          <p:cNvSpPr>
            <a:spLocks noGrp="1"/>
          </p:cNvSpPr>
          <p:nvPr>
            <p:ph type="title"/>
          </p:nvPr>
        </p:nvSpPr>
        <p:spPr/>
        <p:txBody>
          <a:bodyPr/>
          <a:lstStyle/>
          <a:p>
            <a:r>
              <a:rPr lang="en-GB" dirty="0" smtClean="0"/>
              <a:t>PLENARY</a:t>
            </a:r>
            <a:endParaRPr lang="en-GB"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1337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GB" sz="7200" dirty="0" smtClean="0"/>
              <a:t>TIMED PAIR SHARE</a:t>
            </a:r>
            <a:endParaRPr lang="en-GB" sz="7200" dirty="0"/>
          </a:p>
        </p:txBody>
      </p:sp>
      <p:sp>
        <p:nvSpPr>
          <p:cNvPr id="5" name="Content Placeholder 4"/>
          <p:cNvSpPr>
            <a:spLocks noGrp="1"/>
          </p:cNvSpPr>
          <p:nvPr>
            <p:ph idx="1"/>
          </p:nvPr>
        </p:nvSpPr>
        <p:spPr>
          <a:xfrm>
            <a:off x="827584" y="1600200"/>
            <a:ext cx="7859216" cy="4525963"/>
          </a:xfrm>
        </p:spPr>
        <p:txBody>
          <a:bodyPr>
            <a:normAutofit fontScale="62500" lnSpcReduction="20000"/>
          </a:bodyPr>
          <a:lstStyle/>
          <a:p>
            <a:r>
              <a:rPr lang="en-GB" sz="7200" dirty="0" smtClean="0"/>
              <a:t>What </a:t>
            </a:r>
            <a:r>
              <a:rPr lang="en-GB" sz="7200" dirty="0"/>
              <a:t>do you think of forum theatre?</a:t>
            </a:r>
          </a:p>
          <a:p>
            <a:r>
              <a:rPr lang="en-GB" sz="7200" dirty="0" smtClean="0"/>
              <a:t>What </a:t>
            </a:r>
            <a:r>
              <a:rPr lang="en-GB" sz="7200" dirty="0"/>
              <a:t>skills do you need to use in order to be good at improvising?</a:t>
            </a:r>
          </a:p>
          <a:p>
            <a:r>
              <a:rPr lang="en-GB" sz="7200" dirty="0" smtClean="0"/>
              <a:t>In </a:t>
            </a:r>
            <a:r>
              <a:rPr lang="en-GB" sz="7200" dirty="0"/>
              <a:t>what situations do you think forum theatre would be useful</a:t>
            </a:r>
            <a:r>
              <a:rPr lang="en-GB" sz="7200" dirty="0" smtClean="0"/>
              <a:t>?</a:t>
            </a:r>
            <a:endParaRPr lang="en-GB" sz="7200" dirty="0"/>
          </a:p>
        </p:txBody>
      </p:sp>
    </p:spTree>
    <p:extLst>
      <p:ext uri="{BB962C8B-B14F-4D97-AF65-F5344CB8AC3E}">
        <p14:creationId xmlns:p14="http://schemas.microsoft.com/office/powerpoint/2010/main" val="10772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ircle(in)">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ircle(in)">
                                      <p:cBhvr>
                                        <p:cTn id="17"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7200" dirty="0" smtClean="0"/>
              <a:t>AUGUSTO BOAL</a:t>
            </a:r>
            <a:endParaRPr lang="en-GB" sz="7200" dirty="0"/>
          </a:p>
        </p:txBody>
      </p:sp>
      <p:sp>
        <p:nvSpPr>
          <p:cNvPr id="3" name="Content Placeholder 2"/>
          <p:cNvSpPr>
            <a:spLocks noGrp="1"/>
          </p:cNvSpPr>
          <p:nvPr>
            <p:ph idx="1"/>
          </p:nvPr>
        </p:nvSpPr>
        <p:spPr/>
        <p:txBody>
          <a:bodyPr/>
          <a:lstStyle/>
          <a:p>
            <a:r>
              <a:rPr lang="en-GB" dirty="0" smtClean="0"/>
              <a:t>Augusto </a:t>
            </a:r>
            <a:r>
              <a:rPr lang="en-GB" dirty="0" err="1"/>
              <a:t>Boal</a:t>
            </a:r>
            <a:r>
              <a:rPr lang="en-GB" dirty="0"/>
              <a:t> </a:t>
            </a:r>
            <a:r>
              <a:rPr lang="en-GB" dirty="0" smtClean="0"/>
              <a:t>used forum theatre to </a:t>
            </a:r>
            <a:r>
              <a:rPr lang="en-GB" dirty="0"/>
              <a:t>solve working </a:t>
            </a:r>
            <a:r>
              <a:rPr lang="en-GB" dirty="0" smtClean="0"/>
              <a:t>class problems </a:t>
            </a:r>
            <a:r>
              <a:rPr lang="en-GB" dirty="0"/>
              <a:t>in Brazil. </a:t>
            </a:r>
            <a:endParaRPr lang="en-GB" dirty="0" smtClean="0"/>
          </a:p>
          <a:p>
            <a:endParaRPr lang="en-GB" dirty="0" smtClean="0"/>
          </a:p>
          <a:p>
            <a:r>
              <a:rPr lang="en-GB" dirty="0" smtClean="0"/>
              <a:t>Huge </a:t>
            </a:r>
            <a:r>
              <a:rPr lang="en-GB" dirty="0"/>
              <a:t>groups would gather and create big forum theatre performances </a:t>
            </a:r>
            <a:r>
              <a:rPr lang="en-GB" dirty="0" smtClean="0"/>
              <a:t>to help </a:t>
            </a:r>
            <a:r>
              <a:rPr lang="en-GB" dirty="0"/>
              <a:t>solve political problems!</a:t>
            </a:r>
            <a:endParaRPr lang="en-GB" sz="1050" b="1" i="1" dirty="0">
              <a:solidFill>
                <a:schemeClr val="tx2">
                  <a:lumMod val="10000"/>
                </a:schemeClr>
              </a:solidFill>
            </a:endParaRPr>
          </a:p>
          <a:p>
            <a:endParaRPr lang="en-GB" dirty="0"/>
          </a:p>
        </p:txBody>
      </p:sp>
      <p:pic>
        <p:nvPicPr>
          <p:cNvPr id="11266" name="Picture 2" descr="http://b.vimeocdn.com/ts/138/545/13854535_6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0" y="3789040"/>
            <a:ext cx="9148739" cy="30349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6538030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620688"/>
            <a:ext cx="8229600" cy="5505475"/>
          </a:xfrm>
        </p:spPr>
        <p:txBody>
          <a:bodyPr>
            <a:noAutofit/>
          </a:bodyPr>
          <a:lstStyle/>
          <a:p>
            <a:pPr marL="0" indent="0">
              <a:buNone/>
            </a:pPr>
            <a:r>
              <a:rPr lang="en-GB" sz="11500" b="1" dirty="0" smtClean="0"/>
              <a:t>HOW DID YOU DO TODAY?</a:t>
            </a:r>
            <a:endParaRPr lang="en-GB" sz="11500" b="1" dirty="0"/>
          </a:p>
        </p:txBody>
      </p:sp>
    </p:spTree>
    <p:extLst>
      <p:ext uri="{BB962C8B-B14F-4D97-AF65-F5344CB8AC3E}">
        <p14:creationId xmlns:p14="http://schemas.microsoft.com/office/powerpoint/2010/main" val="3969289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600" dirty="0" smtClean="0"/>
              <a:t>Lesson Objectives</a:t>
            </a:r>
            <a:r>
              <a:rPr lang="en-GB" sz="6600" dirty="0" smtClean="0"/>
              <a:t>:</a:t>
            </a:r>
            <a:endParaRPr lang="en-GB" sz="6600" dirty="0"/>
          </a:p>
        </p:txBody>
      </p:sp>
      <p:sp>
        <p:nvSpPr>
          <p:cNvPr id="3" name="Content Placeholder 2"/>
          <p:cNvSpPr>
            <a:spLocks noGrp="1"/>
          </p:cNvSpPr>
          <p:nvPr>
            <p:ph idx="1"/>
          </p:nvPr>
        </p:nvSpPr>
        <p:spPr/>
        <p:txBody>
          <a:bodyPr>
            <a:normAutofit fontScale="92500" lnSpcReduction="10000"/>
          </a:bodyPr>
          <a:lstStyle/>
          <a:p>
            <a:r>
              <a:rPr lang="en-GB" sz="4000" dirty="0"/>
              <a:t>To learn the techniques needed to do forum theatre</a:t>
            </a:r>
          </a:p>
          <a:p>
            <a:r>
              <a:rPr lang="en-GB" sz="4000" dirty="0" smtClean="0"/>
              <a:t>To </a:t>
            </a:r>
            <a:r>
              <a:rPr lang="en-GB" sz="4000" dirty="0"/>
              <a:t>work as a group to decide the desired outcomes for your character</a:t>
            </a:r>
          </a:p>
          <a:p>
            <a:r>
              <a:rPr lang="en-GB" sz="4000" dirty="0" smtClean="0"/>
              <a:t>To </a:t>
            </a:r>
            <a:r>
              <a:rPr lang="en-GB" sz="4000" dirty="0"/>
              <a:t>use forum theatre to achieve a positive outcome for all three characters</a:t>
            </a:r>
          </a:p>
          <a:p>
            <a:r>
              <a:rPr lang="en-GB" sz="4000" dirty="0" smtClean="0"/>
              <a:t>Some </a:t>
            </a:r>
            <a:r>
              <a:rPr lang="en-GB" sz="4000" dirty="0"/>
              <a:t>students will do work in role as their character.</a:t>
            </a:r>
          </a:p>
        </p:txBody>
      </p:sp>
    </p:spTree>
    <p:extLst>
      <p:ext uri="{BB962C8B-B14F-4D97-AF65-F5344CB8AC3E}">
        <p14:creationId xmlns:p14="http://schemas.microsoft.com/office/powerpoint/2010/main" val="27543734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686800" cy="1143000"/>
          </a:xfrm>
        </p:spPr>
        <p:txBody>
          <a:bodyPr>
            <a:noAutofit/>
          </a:bodyPr>
          <a:lstStyle/>
          <a:p>
            <a:pPr algn="ctr"/>
            <a:r>
              <a:rPr lang="en-GB" sz="4400" dirty="0" smtClean="0"/>
              <a:t>LESSON OUTCOMES</a:t>
            </a:r>
            <a:br>
              <a:rPr lang="en-GB" sz="4400" dirty="0" smtClean="0"/>
            </a:br>
            <a:r>
              <a:rPr lang="en-GB" sz="4400" dirty="0" smtClean="0">
                <a:solidFill>
                  <a:srgbClr val="FF0000"/>
                </a:solidFill>
              </a:rPr>
              <a:t>ADD LEVELS and DIFFERENTIATION </a:t>
            </a:r>
            <a:endParaRPr lang="en-GB" sz="4400" dirty="0">
              <a:solidFill>
                <a:srgbClr val="FF0000"/>
              </a:solidFill>
            </a:endParaRPr>
          </a:p>
        </p:txBody>
      </p:sp>
      <p:sp>
        <p:nvSpPr>
          <p:cNvPr id="3" name="Content Placeholder 2"/>
          <p:cNvSpPr>
            <a:spLocks noGrp="1"/>
          </p:cNvSpPr>
          <p:nvPr>
            <p:ph idx="1"/>
          </p:nvPr>
        </p:nvSpPr>
        <p:spPr>
          <a:xfrm>
            <a:off x="457200" y="1600200"/>
            <a:ext cx="8229600" cy="5069160"/>
          </a:xfrm>
        </p:spPr>
        <p:txBody>
          <a:bodyPr>
            <a:normAutofit lnSpcReduction="10000"/>
          </a:bodyPr>
          <a:lstStyle/>
          <a:p>
            <a:r>
              <a:rPr lang="en-GB" sz="2800" b="1" dirty="0" smtClean="0"/>
              <a:t>I will stay in role during tasks/activities/performances. </a:t>
            </a:r>
          </a:p>
          <a:p>
            <a:endParaRPr lang="en-GB" sz="2800" b="1" dirty="0"/>
          </a:p>
          <a:p>
            <a:r>
              <a:rPr lang="en-GB" sz="2800" b="1" dirty="0" smtClean="0"/>
              <a:t>I will perform a character different to myself during </a:t>
            </a:r>
            <a:r>
              <a:rPr lang="en-GB" sz="2800" b="1" dirty="0"/>
              <a:t>tasks/activities/performances. </a:t>
            </a:r>
            <a:endParaRPr lang="en-GB" sz="2800" b="1" dirty="0" smtClean="0"/>
          </a:p>
          <a:p>
            <a:endParaRPr lang="en-GB" sz="2800" b="1" dirty="0"/>
          </a:p>
          <a:p>
            <a:r>
              <a:rPr lang="en-GB" sz="2800" b="1" dirty="0" smtClean="0"/>
              <a:t>I will confidently use drama techniques (thought tracking/still image) during my exploration.</a:t>
            </a:r>
          </a:p>
          <a:p>
            <a:endParaRPr lang="en-GB" sz="2800" b="1" dirty="0"/>
          </a:p>
          <a:p>
            <a:r>
              <a:rPr lang="en-GB" sz="2800" b="1" dirty="0" smtClean="0"/>
              <a:t>I will use P.E.E.E.E.E. when evaluating my own work and the work of my peers.</a:t>
            </a:r>
            <a:endParaRPr lang="en-GB" sz="2800" b="1" dirty="0"/>
          </a:p>
        </p:txBody>
      </p:sp>
    </p:spTree>
    <p:extLst>
      <p:ext uri="{BB962C8B-B14F-4D97-AF65-F5344CB8AC3E}">
        <p14:creationId xmlns:p14="http://schemas.microsoft.com/office/powerpoint/2010/main" val="2103114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7200" dirty="0" smtClean="0"/>
              <a:t>Lesson Outcomes</a:t>
            </a:r>
            <a:r>
              <a:rPr lang="en-GB" sz="7200" dirty="0" smtClean="0"/>
              <a:t>:</a:t>
            </a:r>
            <a:endParaRPr lang="en-GB" sz="7200" dirty="0"/>
          </a:p>
        </p:txBody>
      </p:sp>
      <p:sp>
        <p:nvSpPr>
          <p:cNvPr id="3" name="Content Placeholder 2"/>
          <p:cNvSpPr>
            <a:spLocks noGrp="1"/>
          </p:cNvSpPr>
          <p:nvPr>
            <p:ph idx="1"/>
          </p:nvPr>
        </p:nvSpPr>
        <p:spPr>
          <a:xfrm>
            <a:off x="457200" y="1600200"/>
            <a:ext cx="8229600" cy="5069160"/>
          </a:xfrm>
        </p:spPr>
        <p:txBody>
          <a:bodyPr>
            <a:normAutofit lnSpcReduction="10000"/>
          </a:bodyPr>
          <a:lstStyle/>
          <a:p>
            <a:r>
              <a:rPr lang="en-GB" sz="2800" b="1" dirty="0" smtClean="0"/>
              <a:t>I will stay in role during tasks/activities/performances. </a:t>
            </a:r>
          </a:p>
          <a:p>
            <a:endParaRPr lang="en-GB" sz="2800" b="1" dirty="0"/>
          </a:p>
          <a:p>
            <a:r>
              <a:rPr lang="en-GB" sz="2800" b="1" dirty="0" smtClean="0"/>
              <a:t>I will </a:t>
            </a:r>
            <a:r>
              <a:rPr lang="en-GB" sz="2800" b="1" dirty="0"/>
              <a:t>confidently perform </a:t>
            </a:r>
            <a:r>
              <a:rPr lang="en-GB" sz="2800" b="1" dirty="0" smtClean="0"/>
              <a:t>a character different to myself during </a:t>
            </a:r>
            <a:r>
              <a:rPr lang="en-GB" sz="2800" b="1" dirty="0"/>
              <a:t>tasks/activities/performances. </a:t>
            </a:r>
            <a:endParaRPr lang="en-GB" sz="2800" b="1" dirty="0" smtClean="0"/>
          </a:p>
          <a:p>
            <a:endParaRPr lang="en-GB" sz="2800" b="1" dirty="0"/>
          </a:p>
          <a:p>
            <a:r>
              <a:rPr lang="en-GB" sz="2800" b="1" dirty="0" smtClean="0"/>
              <a:t>I will confidently use drama techniques/mediums (forum </a:t>
            </a:r>
            <a:r>
              <a:rPr lang="en-GB" sz="2800" b="1" dirty="0"/>
              <a:t>t</a:t>
            </a:r>
            <a:r>
              <a:rPr lang="en-GB" sz="2800" b="1" dirty="0" smtClean="0"/>
              <a:t>heatre) during my exploration.</a:t>
            </a:r>
          </a:p>
          <a:p>
            <a:endParaRPr lang="en-GB" sz="2800" b="1" dirty="0"/>
          </a:p>
          <a:p>
            <a:r>
              <a:rPr lang="en-GB" sz="2800" b="1" dirty="0" smtClean="0"/>
              <a:t>I will use P.E.E.E.E.E. when evaluating my own work and the work of my peers.</a:t>
            </a:r>
            <a:endParaRPr lang="en-GB" sz="2800" b="1" dirty="0"/>
          </a:p>
        </p:txBody>
      </p:sp>
    </p:spTree>
    <p:extLst>
      <p:ext uri="{BB962C8B-B14F-4D97-AF65-F5344CB8AC3E}">
        <p14:creationId xmlns:p14="http://schemas.microsoft.com/office/powerpoint/2010/main" val="1434767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260648"/>
            <a:ext cx="8686800" cy="1143000"/>
          </a:xfrm>
        </p:spPr>
        <p:txBody>
          <a:bodyPr>
            <a:noAutofit/>
          </a:bodyPr>
          <a:lstStyle/>
          <a:p>
            <a:pPr algn="ctr"/>
            <a:r>
              <a:rPr lang="en-GB" sz="4400" dirty="0" smtClean="0"/>
              <a:t>LESSON OUTCOMES</a:t>
            </a:r>
            <a:r>
              <a:rPr lang="en-GB" sz="4400" smtClean="0"/>
              <a:t/>
            </a:r>
            <a:br>
              <a:rPr lang="en-GB" sz="4400" smtClean="0"/>
            </a:br>
            <a:endParaRPr lang="en-GB" sz="4400"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395536" y="851604"/>
            <a:ext cx="8369516" cy="5601732"/>
          </a:xfrm>
          <a:prstGeom prst="rect">
            <a:avLst/>
          </a:prstGeom>
        </p:spPr>
      </p:pic>
    </p:spTree>
    <p:extLst>
      <p:ext uri="{BB962C8B-B14F-4D97-AF65-F5344CB8AC3E}">
        <p14:creationId xmlns:p14="http://schemas.microsoft.com/office/powerpoint/2010/main" val="2103114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GB" dirty="0"/>
              <a:t>3</a:t>
            </a:r>
            <a:r>
              <a:rPr lang="en-GB" dirty="0" smtClean="0"/>
              <a:t>-15 Minutes</a:t>
            </a:r>
            <a:endParaRPr lang="en-GB" dirty="0"/>
          </a:p>
        </p:txBody>
      </p:sp>
      <p:sp>
        <p:nvSpPr>
          <p:cNvPr id="4" name="Title 3"/>
          <p:cNvSpPr>
            <a:spLocks noGrp="1"/>
          </p:cNvSpPr>
          <p:nvPr>
            <p:ph type="title"/>
          </p:nvPr>
        </p:nvSpPr>
        <p:spPr/>
        <p:txBody>
          <a:bodyPr>
            <a:noAutofit/>
          </a:bodyPr>
          <a:lstStyle/>
          <a:p>
            <a:r>
              <a:rPr lang="en-GB" sz="7200" dirty="0" smtClean="0"/>
              <a:t>STARTER</a:t>
            </a:r>
            <a:endParaRPr lang="en-GB" sz="72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419" y="245007"/>
            <a:ext cx="3684251" cy="613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8831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922114"/>
          </a:xfrm>
        </p:spPr>
        <p:txBody>
          <a:bodyPr>
            <a:noAutofit/>
          </a:bodyPr>
          <a:lstStyle/>
          <a:p>
            <a:r>
              <a:rPr lang="en-GB" sz="7200" dirty="0" smtClean="0"/>
              <a:t>THE SPACE…</a:t>
            </a:r>
            <a:endParaRPr lang="en-GB" sz="7200" dirty="0"/>
          </a:p>
        </p:txBody>
      </p:sp>
      <p:sp>
        <p:nvSpPr>
          <p:cNvPr id="6" name="Content Placeholder 5"/>
          <p:cNvSpPr>
            <a:spLocks noGrp="1"/>
          </p:cNvSpPr>
          <p:nvPr>
            <p:ph idx="1"/>
          </p:nvPr>
        </p:nvSpPr>
        <p:spPr>
          <a:xfrm>
            <a:off x="496838" y="1124744"/>
            <a:ext cx="8229600" cy="5328592"/>
          </a:xfrm>
        </p:spPr>
        <p:txBody>
          <a:bodyPr>
            <a:normAutofit/>
          </a:bodyPr>
          <a:lstStyle/>
          <a:p>
            <a:endParaRPr lang="en-GB" sz="2800" dirty="0"/>
          </a:p>
          <a:p>
            <a:r>
              <a:rPr lang="en-GB" sz="2800" dirty="0"/>
              <a:t>Space is set up with four chairs and name placards on each </a:t>
            </a:r>
            <a:r>
              <a:rPr lang="en-GB" sz="2800" dirty="0" smtClean="0"/>
              <a:t>chair.</a:t>
            </a:r>
          </a:p>
          <a:p>
            <a:r>
              <a:rPr lang="en-GB" sz="2800" dirty="0" smtClean="0"/>
              <a:t>What do you think is going to happen?</a:t>
            </a:r>
          </a:p>
          <a:p>
            <a:r>
              <a:rPr lang="en-GB" sz="2800" dirty="0" smtClean="0"/>
              <a:t>SEMIOTICS</a:t>
            </a:r>
            <a:endParaRPr lang="en-GB" sz="2800" dirty="0"/>
          </a:p>
        </p:txBody>
      </p:sp>
      <p:pic>
        <p:nvPicPr>
          <p:cNvPr id="8194" name="Picture 2" descr="http://www.smow.com/pics/tt-001-000/b40-b40_row-2-4_zoo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573016"/>
            <a:ext cx="7992888" cy="301374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729682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1368152"/>
          </a:xfrm>
        </p:spPr>
        <p:txBody>
          <a:bodyPr>
            <a:noAutofit/>
          </a:bodyPr>
          <a:lstStyle/>
          <a:p>
            <a:pPr marL="0" indent="0"/>
            <a:r>
              <a:rPr lang="en-GB" sz="4800" dirty="0" smtClean="0"/>
              <a:t>WHAT DO WE KNOW OF MARCUS’S STORY?</a:t>
            </a:r>
            <a:endParaRPr lang="en-GB" sz="4800" dirty="0"/>
          </a:p>
        </p:txBody>
      </p:sp>
      <p:sp>
        <p:nvSpPr>
          <p:cNvPr id="3" name="Content Placeholder 2"/>
          <p:cNvSpPr>
            <a:spLocks noGrp="1"/>
          </p:cNvSpPr>
          <p:nvPr>
            <p:ph idx="1"/>
          </p:nvPr>
        </p:nvSpPr>
        <p:spPr>
          <a:xfrm>
            <a:off x="457200" y="1844824"/>
            <a:ext cx="8229600" cy="4281339"/>
          </a:xfrm>
        </p:spPr>
        <p:txBody>
          <a:bodyPr>
            <a:normAutofit/>
          </a:bodyPr>
          <a:lstStyle/>
          <a:p>
            <a:r>
              <a:rPr lang="en-GB" sz="3200" dirty="0" smtClean="0"/>
              <a:t>In your groups you must move around the questions.</a:t>
            </a:r>
          </a:p>
          <a:p>
            <a:r>
              <a:rPr lang="en-GB" sz="3200" dirty="0" smtClean="0"/>
              <a:t>Answer and discuss the questions in your groups.</a:t>
            </a:r>
          </a:p>
          <a:p>
            <a:pPr marL="0" indent="0">
              <a:buNone/>
            </a:pPr>
            <a:endParaRPr lang="en-GB" dirty="0"/>
          </a:p>
          <a:p>
            <a:pPr marL="0" indent="0">
              <a:buNone/>
            </a:pPr>
            <a:endParaRPr lang="en-GB" dirty="0" smtClean="0"/>
          </a:p>
          <a:p>
            <a:pPr marL="0" indent="0">
              <a:buNone/>
            </a:pPr>
            <a:endParaRPr lang="en-GB" dirty="0"/>
          </a:p>
          <a:p>
            <a:pPr marL="0" indent="0">
              <a:buNone/>
            </a:pPr>
            <a:endParaRPr lang="en-GB" dirty="0"/>
          </a:p>
          <a:p>
            <a:pPr marL="0" indent="0">
              <a:buNone/>
            </a:pPr>
            <a:endParaRPr lang="en-GB" dirty="0"/>
          </a:p>
        </p:txBody>
      </p:sp>
      <p:pic>
        <p:nvPicPr>
          <p:cNvPr id="9218" name="Picture 2" descr="http://www.igpinstitute.org/images/revisedqu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501008"/>
            <a:ext cx="8784976" cy="3168352"/>
          </a:xfrm>
          <a:prstGeom prst="rect">
            <a:avLst/>
          </a:prstGeom>
          <a:ln>
            <a:noFill/>
          </a:ln>
          <a:effectLst>
            <a:outerShdw blurRad="292100" dist="139700" dir="2700000" algn="tl" rotWithShape="0">
              <a:srgbClr val="333333">
                <a:alpha val="65000"/>
              </a:srgbClr>
            </a:outerShdw>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588417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600" dirty="0" smtClean="0"/>
              <a:t>TIMED PAIR SHARE</a:t>
            </a:r>
            <a:endParaRPr lang="en-GB" sz="6600" dirty="0"/>
          </a:p>
        </p:txBody>
      </p:sp>
      <p:sp>
        <p:nvSpPr>
          <p:cNvPr id="3" name="Content Placeholder 2"/>
          <p:cNvSpPr>
            <a:spLocks noGrp="1"/>
          </p:cNvSpPr>
          <p:nvPr>
            <p:ph idx="1"/>
          </p:nvPr>
        </p:nvSpPr>
        <p:spPr>
          <a:xfrm>
            <a:off x="457200" y="1600200"/>
            <a:ext cx="8229600" cy="4781128"/>
          </a:xfrm>
        </p:spPr>
        <p:txBody>
          <a:bodyPr>
            <a:normAutofit fontScale="70000" lnSpcReduction="20000"/>
          </a:bodyPr>
          <a:lstStyle/>
          <a:p>
            <a:r>
              <a:rPr lang="en-GB" sz="5100" b="1" dirty="0" smtClean="0"/>
              <a:t>On the last day </a:t>
            </a:r>
            <a:r>
              <a:rPr lang="en-GB" sz="5100" b="1" dirty="0"/>
              <a:t>he has to have </a:t>
            </a:r>
            <a:r>
              <a:rPr lang="en-GB" sz="5100" b="1" i="1" dirty="0"/>
              <a:t>a reformation meeting.</a:t>
            </a:r>
          </a:p>
          <a:p>
            <a:r>
              <a:rPr lang="en-GB" sz="5200" dirty="0" smtClean="0"/>
              <a:t>Does </a:t>
            </a:r>
            <a:r>
              <a:rPr lang="en-GB" sz="5200" dirty="0"/>
              <a:t>anyone know what this means? </a:t>
            </a:r>
            <a:endParaRPr lang="en-GB" sz="3200" dirty="0" smtClean="0"/>
          </a:p>
          <a:p>
            <a:endParaRPr lang="en-GB" sz="3200" dirty="0"/>
          </a:p>
          <a:p>
            <a:endParaRPr lang="en-GB" sz="3200" dirty="0" smtClean="0"/>
          </a:p>
          <a:p>
            <a:r>
              <a:rPr lang="en-GB" sz="4000" dirty="0" smtClean="0"/>
              <a:t>A </a:t>
            </a:r>
            <a:r>
              <a:rPr lang="en-GB" sz="4000" dirty="0"/>
              <a:t>reformation meeting is a meeting </a:t>
            </a:r>
            <a:r>
              <a:rPr lang="en-GB" sz="4000" dirty="0" smtClean="0"/>
              <a:t>that Marcus </a:t>
            </a:r>
            <a:r>
              <a:rPr lang="en-GB" sz="4000" dirty="0"/>
              <a:t>has with someone from the Crime Prosecution Service and his Youth Worker </a:t>
            </a:r>
            <a:r>
              <a:rPr lang="en-GB" sz="4000" dirty="0" smtClean="0"/>
              <a:t>to decide </a:t>
            </a:r>
            <a:r>
              <a:rPr lang="en-GB" sz="4000" dirty="0"/>
              <a:t>what he has to do once he leaves. (E.g. Report to Youth Worker once a week; </a:t>
            </a:r>
            <a:r>
              <a:rPr lang="en-GB" sz="4000" dirty="0" smtClean="0"/>
              <a:t>be banned </a:t>
            </a:r>
            <a:r>
              <a:rPr lang="en-GB" sz="4000" dirty="0"/>
              <a:t>from certain places; observe a restraining </a:t>
            </a:r>
            <a:r>
              <a:rPr lang="en-GB" sz="4000" dirty="0" smtClean="0"/>
              <a:t>order not </a:t>
            </a:r>
            <a:r>
              <a:rPr lang="en-GB" sz="4000" dirty="0"/>
              <a:t>to go near his victim, etc.) </a:t>
            </a:r>
            <a:r>
              <a:rPr lang="en-GB" sz="4000" dirty="0" smtClean="0"/>
              <a:t>His mum</a:t>
            </a:r>
            <a:r>
              <a:rPr lang="en-GB" sz="4000" dirty="0"/>
              <a:t>, his guardian, will also be there</a:t>
            </a:r>
            <a:r>
              <a:rPr lang="en-GB" sz="4000" dirty="0" smtClean="0"/>
              <a:t>.</a:t>
            </a:r>
          </a:p>
          <a:p>
            <a:endParaRPr lang="en-GB" sz="3200" dirty="0"/>
          </a:p>
          <a:p>
            <a:endParaRPr lang="en-GB" sz="3200" dirty="0"/>
          </a:p>
        </p:txBody>
      </p:sp>
    </p:spTree>
    <p:extLst>
      <p:ext uri="{BB962C8B-B14F-4D97-AF65-F5344CB8AC3E}">
        <p14:creationId xmlns:p14="http://schemas.microsoft.com/office/powerpoint/2010/main" val="103409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36104"/>
          </a:xfrm>
        </p:spPr>
        <p:txBody>
          <a:bodyPr>
            <a:noAutofit/>
          </a:bodyPr>
          <a:lstStyle/>
          <a:p>
            <a:r>
              <a:rPr lang="en-GB" sz="5400" dirty="0" smtClean="0"/>
              <a:t>How were they affected?</a:t>
            </a:r>
            <a:endParaRPr lang="en-GB" sz="5400" dirty="0"/>
          </a:p>
        </p:txBody>
      </p:sp>
      <p:sp>
        <p:nvSpPr>
          <p:cNvPr id="3" name="Content Placeholder 2"/>
          <p:cNvSpPr>
            <a:spLocks noGrp="1"/>
          </p:cNvSpPr>
          <p:nvPr>
            <p:ph idx="1"/>
          </p:nvPr>
        </p:nvSpPr>
        <p:spPr>
          <a:xfrm>
            <a:off x="457200" y="1600200"/>
            <a:ext cx="6059016" cy="4997152"/>
          </a:xfrm>
        </p:spPr>
        <p:txBody>
          <a:bodyPr>
            <a:normAutofit lnSpcReduction="10000"/>
          </a:bodyPr>
          <a:lstStyle/>
          <a:p>
            <a:r>
              <a:rPr lang="en-GB" dirty="0" smtClean="0"/>
              <a:t>‘</a:t>
            </a:r>
            <a:r>
              <a:rPr lang="en-GB" i="1" dirty="0"/>
              <a:t>Last </a:t>
            </a:r>
            <a:r>
              <a:rPr lang="en-GB" i="1" dirty="0" smtClean="0"/>
              <a:t>lesson </a:t>
            </a:r>
            <a:r>
              <a:rPr lang="en-GB" i="1" dirty="0"/>
              <a:t>you wrote scripts to decide what happened when Marcus and </a:t>
            </a:r>
            <a:r>
              <a:rPr lang="en-GB" i="1" dirty="0" smtClean="0"/>
              <a:t>his Dad </a:t>
            </a:r>
            <a:r>
              <a:rPr lang="en-GB" i="1" dirty="0"/>
              <a:t>met. This week we won’t have a script for the </a:t>
            </a:r>
            <a:r>
              <a:rPr lang="en-GB" dirty="0"/>
              <a:t>reformation meeting, </a:t>
            </a:r>
            <a:r>
              <a:rPr lang="en-GB" i="1" dirty="0"/>
              <a:t>we will explore it </a:t>
            </a:r>
            <a:r>
              <a:rPr lang="en-GB" i="1" dirty="0" smtClean="0"/>
              <a:t>through  </a:t>
            </a:r>
            <a:r>
              <a:rPr lang="en-GB" dirty="0" smtClean="0"/>
              <a:t>forum </a:t>
            </a:r>
            <a:r>
              <a:rPr lang="en-GB" dirty="0"/>
              <a:t>theatre.’</a:t>
            </a:r>
          </a:p>
          <a:p>
            <a:endParaRPr lang="en-GB" dirty="0" smtClean="0"/>
          </a:p>
          <a:p>
            <a:r>
              <a:rPr lang="en-GB" b="1" dirty="0" smtClean="0">
                <a:solidFill>
                  <a:schemeClr val="bg1"/>
                </a:solidFill>
              </a:rPr>
              <a:t>Idea </a:t>
            </a:r>
            <a:r>
              <a:rPr lang="en-GB" b="1" dirty="0">
                <a:solidFill>
                  <a:schemeClr val="bg1"/>
                </a:solidFill>
              </a:rPr>
              <a:t>of forum theatre: </a:t>
            </a:r>
            <a:endParaRPr lang="en-GB" b="1" dirty="0" smtClean="0">
              <a:solidFill>
                <a:schemeClr val="bg1"/>
              </a:solidFill>
            </a:endParaRPr>
          </a:p>
          <a:p>
            <a:r>
              <a:rPr lang="en-GB" b="1" dirty="0" smtClean="0">
                <a:solidFill>
                  <a:schemeClr val="bg1"/>
                </a:solidFill>
              </a:rPr>
              <a:t>‘</a:t>
            </a:r>
            <a:r>
              <a:rPr lang="en-GB" b="1" i="1" dirty="0">
                <a:solidFill>
                  <a:schemeClr val="bg1"/>
                </a:solidFill>
              </a:rPr>
              <a:t>You all work together to decide what the character does. If </a:t>
            </a:r>
            <a:r>
              <a:rPr lang="en-GB" b="1" i="1" dirty="0" smtClean="0">
                <a:solidFill>
                  <a:schemeClr val="bg1"/>
                </a:solidFill>
              </a:rPr>
              <a:t>you want </a:t>
            </a:r>
            <a:r>
              <a:rPr lang="en-GB" b="1" i="1" dirty="0">
                <a:solidFill>
                  <a:schemeClr val="bg1"/>
                </a:solidFill>
              </a:rPr>
              <a:t>to stop the drama and change what is happening at any point then put your hand up. Those of </a:t>
            </a:r>
            <a:r>
              <a:rPr lang="en-GB" b="1" i="1" dirty="0" smtClean="0">
                <a:solidFill>
                  <a:schemeClr val="bg1"/>
                </a:solidFill>
              </a:rPr>
              <a:t>you that </a:t>
            </a:r>
            <a:r>
              <a:rPr lang="en-GB" b="1" i="1" dirty="0">
                <a:solidFill>
                  <a:schemeClr val="bg1"/>
                </a:solidFill>
              </a:rPr>
              <a:t>go into role aren’t on your own; you have a whole team behind you!’</a:t>
            </a:r>
          </a:p>
          <a:p>
            <a:endParaRPr lang="en-GB" dirty="0"/>
          </a:p>
        </p:txBody>
      </p:sp>
      <p:pic>
        <p:nvPicPr>
          <p:cNvPr id="10242" name="Picture 2" descr="http://www.brazilianartists.net/events/augusto_boal/augustoboa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1268760"/>
            <a:ext cx="2448272" cy="5328592"/>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ounded Rectangle 4"/>
          <p:cNvSpPr/>
          <p:nvPr/>
        </p:nvSpPr>
        <p:spPr>
          <a:xfrm>
            <a:off x="6516216" y="5661248"/>
            <a:ext cx="2448272"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smtClean="0"/>
              <a:t>Augusto </a:t>
            </a:r>
            <a:r>
              <a:rPr lang="en-GB" sz="3200" b="1" dirty="0" err="1" smtClean="0"/>
              <a:t>Boal</a:t>
            </a:r>
            <a:endParaRPr lang="en-GB" sz="3200" b="1" dirty="0"/>
          </a:p>
        </p:txBody>
      </p:sp>
    </p:spTree>
    <p:extLst>
      <p:ext uri="{BB962C8B-B14F-4D97-AF65-F5344CB8AC3E}">
        <p14:creationId xmlns:p14="http://schemas.microsoft.com/office/powerpoint/2010/main" val="1475313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4921</TotalTime>
  <Words>1236</Words>
  <Application>Microsoft Macintosh PowerPoint</Application>
  <PresentationFormat>On-screen Show (4:3)</PresentationFormat>
  <Paragraphs>124</Paragraphs>
  <Slides>20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Tw Cen MT</vt:lpstr>
      <vt:lpstr>Arial</vt:lpstr>
      <vt:lpstr>Thatch</vt:lpstr>
      <vt:lpstr>YOUTH CRIME</vt:lpstr>
      <vt:lpstr>Lesson Objectives:</vt:lpstr>
      <vt:lpstr>Lesson Outcomes:</vt:lpstr>
      <vt:lpstr>LESSON OUTCOMES </vt:lpstr>
      <vt:lpstr>STARTER</vt:lpstr>
      <vt:lpstr>THE SPACE…</vt:lpstr>
      <vt:lpstr>WHAT DO WE KNOW OF MARCUS’S STORY?</vt:lpstr>
      <vt:lpstr>TIMED PAIR SHARE</vt:lpstr>
      <vt:lpstr>How were they affected?</vt:lpstr>
      <vt:lpstr>GOOD IMPRO MEANS…</vt:lpstr>
      <vt:lpstr>WARM UP</vt:lpstr>
      <vt:lpstr>PLANNING</vt:lpstr>
      <vt:lpstr>Possible Outcomes</vt:lpstr>
      <vt:lpstr>WHOLE CLASS WORK</vt:lpstr>
      <vt:lpstr>WHOLE CLASS…</vt:lpstr>
      <vt:lpstr>PLENARY</vt:lpstr>
      <vt:lpstr>TIMED PAIR SHARE</vt:lpstr>
      <vt:lpstr>AUGUSTO BOAL</vt:lpstr>
      <vt:lpstr>PowerPoint Presentation</vt:lpstr>
      <vt:lpstr>LESSON OUTCOMES ADD LEVELS and DIFFERENTIATION </vt:lpstr>
    </vt:vector>
  </TitlesOfParts>
  <Company>Thamesview School</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YOUTH CRIME</dc:title>
  <dc:creator>PFERGUSON217</dc:creator>
  <cp:lastModifiedBy>April Watts</cp:lastModifiedBy>
  <cp:revision>57</cp:revision>
  <dcterms:created xsi:type="dcterms:W3CDTF">2013-02-25T21:09:45Z</dcterms:created>
  <dcterms:modified xsi:type="dcterms:W3CDTF">2017-08-30T18:17:44Z</dcterms:modified>
</cp:coreProperties>
</file>