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86" r:id="rId5"/>
    <p:sldId id="284" r:id="rId6"/>
    <p:sldId id="279" r:id="rId7"/>
    <p:sldId id="278" r:id="rId8"/>
    <p:sldId id="282" r:id="rId9"/>
    <p:sldId id="280" r:id="rId10"/>
    <p:sldId id="281" r:id="rId11"/>
    <p:sldId id="283"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E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7" autoAdjust="0"/>
    <p:restoredTop sz="93086"/>
  </p:normalViewPr>
  <p:slideViewPr>
    <p:cSldViewPr>
      <p:cViewPr>
        <p:scale>
          <a:sx n="56" d="100"/>
          <a:sy n="56" d="100"/>
        </p:scale>
        <p:origin x="488" y="3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03B3C-DFC7-AD43-ACE5-8B99522621ED}" type="datetimeFigureOut">
              <a:rPr lang="en-US" smtClean="0"/>
              <a:t>10/12/16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4F580-8011-6B49-A775-4A15A9BE9F22}" type="slidenum">
              <a:rPr lang="en-GB" smtClean="0"/>
              <a:t>‹#›</a:t>
            </a:fld>
            <a:endParaRPr lang="en-GB"/>
          </a:p>
        </p:txBody>
      </p:sp>
    </p:spTree>
    <p:extLst>
      <p:ext uri="{BB962C8B-B14F-4D97-AF65-F5344CB8AC3E}">
        <p14:creationId xmlns:p14="http://schemas.microsoft.com/office/powerpoint/2010/main" val="802742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a:t>
            </a:r>
            <a:r>
              <a:rPr lang="en-GB" baseline="0" dirty="0" smtClean="0"/>
              <a:t> to students about the different types of walks. Then get students to stand up and spend one minute of each type of walk. There are a few examples to show them so you might want to do this first. </a:t>
            </a:r>
            <a:endParaRPr lang="en-GB" dirty="0"/>
          </a:p>
        </p:txBody>
      </p:sp>
      <p:sp>
        <p:nvSpPr>
          <p:cNvPr id="4" name="Slide Number Placeholder 3"/>
          <p:cNvSpPr>
            <a:spLocks noGrp="1"/>
          </p:cNvSpPr>
          <p:nvPr>
            <p:ph type="sldNum" sz="quarter" idx="10"/>
          </p:nvPr>
        </p:nvSpPr>
        <p:spPr/>
        <p:txBody>
          <a:bodyPr/>
          <a:lstStyle/>
          <a:p>
            <a:fld id="{51D4F580-8011-6B49-A775-4A15A9BE9F22}" type="slidenum">
              <a:rPr lang="en-GB" smtClean="0"/>
              <a:t>8</a:t>
            </a:fld>
            <a:endParaRPr lang="en-GB"/>
          </a:p>
        </p:txBody>
      </p:sp>
    </p:spTree>
    <p:extLst>
      <p:ext uri="{BB962C8B-B14F-4D97-AF65-F5344CB8AC3E}">
        <p14:creationId xmlns:p14="http://schemas.microsoft.com/office/powerpoint/2010/main" val="2589368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2997B-B8E3-4DB8-ACEF-C4A26CA5626B}" type="datetimeFigureOut">
              <a:rPr lang="en-US" smtClean="0"/>
              <a:pPr/>
              <a:t>10/12/16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22456B-34CC-4C3A-A0D5-6597C337E007}" type="slidenum">
              <a:rPr lang="en-GB" smtClean="0"/>
              <a:pPr/>
              <a:t>‹#›</a:t>
            </a:fld>
            <a:endParaRPr lang="en-GB"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997B-B8E3-4DB8-ACEF-C4A26CA5626B}" type="datetimeFigureOut">
              <a:rPr lang="en-US" smtClean="0"/>
              <a:pPr/>
              <a:t>10/12/16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456B-34CC-4C3A-A0D5-6597C337E007}"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Te0q4UFvn0" TargetMode="External"/><Relationship Id="rId4" Type="http://schemas.openxmlformats.org/officeDocument/2006/relationships/hyperlink" Target="https://www.youtube.com/watch?v=CSwF8DpO2eQ" TargetMode="External"/><Relationship Id="rId5" Type="http://schemas.openxmlformats.org/officeDocument/2006/relationships/hyperlink" Target="https://www.youtube.com/watch?v=ouSa30NdJy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7200" b="1" dirty="0" smtClean="0"/>
              <a:t>PANTOMIME</a:t>
            </a:r>
            <a:endParaRPr lang="en-GB" sz="7200" b="1" dirty="0"/>
          </a:p>
        </p:txBody>
      </p:sp>
      <p:sp>
        <p:nvSpPr>
          <p:cNvPr id="3" name="Subtitle 2"/>
          <p:cNvSpPr>
            <a:spLocks noGrp="1"/>
          </p:cNvSpPr>
          <p:nvPr>
            <p:ph type="subTitle" idx="1"/>
          </p:nvPr>
        </p:nvSpPr>
        <p:spPr/>
        <p:txBody>
          <a:bodyPr/>
          <a:lstStyle/>
          <a:p>
            <a:r>
              <a:rPr lang="en-GB" dirty="0" smtClean="0"/>
              <a:t>Yr 7 Drama </a:t>
            </a:r>
          </a:p>
          <a:p>
            <a:r>
              <a:rPr lang="en-GB" dirty="0" smtClean="0"/>
              <a:t>Lesson 2</a:t>
            </a:r>
          </a:p>
          <a:p>
            <a:r>
              <a:rPr lang="en-GB" dirty="0" smtClean="0"/>
              <a:t>Routines &amp; Gags</a:t>
            </a:r>
            <a:endParaRPr lang="en-GB" dirty="0"/>
          </a:p>
        </p:txBody>
      </p:sp>
      <p:pic>
        <p:nvPicPr>
          <p:cNvPr id="19458" name="Picture 2" descr="http://www.newsshopper.co.uk/resources/images/1502663/"/>
          <p:cNvPicPr>
            <a:picLocks noChangeAspect="1" noChangeArrowheads="1"/>
          </p:cNvPicPr>
          <p:nvPr/>
        </p:nvPicPr>
        <p:blipFill>
          <a:blip r:embed="rId2"/>
          <a:srcRect/>
          <a:stretch>
            <a:fillRect/>
          </a:stretch>
        </p:blipFill>
        <p:spPr bwMode="auto">
          <a:xfrm rot="2240013">
            <a:off x="-44047" y="-486919"/>
            <a:ext cx="2494991" cy="4467225"/>
          </a:xfrm>
          <a:prstGeom prst="rect">
            <a:avLst/>
          </a:prstGeom>
          <a:noFill/>
        </p:spPr>
      </p:pic>
      <p:pic>
        <p:nvPicPr>
          <p:cNvPr id="19460" name="Picture 4" descr="http://playgroupbristol.files.wordpress.com/2010/12/panto27-e1292516825125.jpg?w=480&amp;h=361"/>
          <p:cNvPicPr>
            <a:picLocks noChangeAspect="1" noChangeArrowheads="1"/>
          </p:cNvPicPr>
          <p:nvPr/>
        </p:nvPicPr>
        <p:blipFill>
          <a:blip r:embed="rId3"/>
          <a:srcRect/>
          <a:stretch>
            <a:fillRect/>
          </a:stretch>
        </p:blipFill>
        <p:spPr bwMode="auto">
          <a:xfrm rot="20898440">
            <a:off x="6122606" y="3155591"/>
            <a:ext cx="3316252" cy="3657011"/>
          </a:xfrm>
          <a:prstGeom prst="rect">
            <a:avLst/>
          </a:prstGeom>
          <a:noFill/>
        </p:spPr>
      </p:pic>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Autofit/>
          </a:bodyPr>
          <a:lstStyle/>
          <a:p>
            <a:r>
              <a:rPr lang="en-GB" sz="7200" b="1" dirty="0" smtClean="0"/>
              <a:t>REPEATING GAG</a:t>
            </a:r>
            <a:endParaRPr lang="en-GB" sz="7200" b="1" dirty="0"/>
          </a:p>
        </p:txBody>
      </p:sp>
      <p:sp>
        <p:nvSpPr>
          <p:cNvPr id="3" name="Content Placeholder 2"/>
          <p:cNvSpPr>
            <a:spLocks noGrp="1"/>
          </p:cNvSpPr>
          <p:nvPr>
            <p:ph idx="1"/>
          </p:nvPr>
        </p:nvSpPr>
        <p:spPr>
          <a:xfrm>
            <a:off x="0" y="1600200"/>
            <a:ext cx="6572264" cy="5114948"/>
          </a:xfrm>
        </p:spPr>
        <p:txBody>
          <a:bodyPr>
            <a:normAutofit lnSpcReduction="10000"/>
          </a:bodyPr>
          <a:lstStyle/>
          <a:p>
            <a:pPr lvl="0"/>
            <a:r>
              <a:rPr lang="en-US" dirty="0" smtClean="0"/>
              <a:t>In a pair, students stand next to each other. One pupil (b) clearly copies the other, repeating everything the other student says and does, eventually the pupil (a) who is being copied, says “why are you copying me?” The other pupil continues copying until  pupil (a) storms off. Pupil (b) then says to the audience “I thought he’d never leave”.</a:t>
            </a:r>
            <a:endParaRPr lang="en-GB" dirty="0" smtClean="0"/>
          </a:p>
          <a:p>
            <a:endParaRPr lang="en-GB" dirty="0"/>
          </a:p>
        </p:txBody>
      </p:sp>
      <p:pic>
        <p:nvPicPr>
          <p:cNvPr id="33794" name="Picture 2" descr="http://i.dailymail.co.uk/i/pix/2008/12/12/article-0-02C805DE000005DC-414_634x696.jpg"/>
          <p:cNvPicPr>
            <a:picLocks noChangeAspect="1" noChangeArrowheads="1"/>
          </p:cNvPicPr>
          <p:nvPr/>
        </p:nvPicPr>
        <p:blipFill>
          <a:blip r:embed="rId2"/>
          <a:srcRect/>
          <a:stretch>
            <a:fillRect/>
          </a:stretch>
        </p:blipFill>
        <p:spPr bwMode="auto">
          <a:xfrm>
            <a:off x="6572264" y="1539581"/>
            <a:ext cx="2338368" cy="5057771"/>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Autofit/>
          </a:bodyPr>
          <a:lstStyle/>
          <a:p>
            <a:r>
              <a:rPr lang="en-GB" sz="8800" b="1" dirty="0" smtClean="0"/>
              <a:t>THE TASK</a:t>
            </a:r>
            <a:endParaRPr lang="en-GB" sz="8800" b="1" dirty="0"/>
          </a:p>
        </p:txBody>
      </p:sp>
      <p:sp>
        <p:nvSpPr>
          <p:cNvPr id="3" name="Content Placeholder 2"/>
          <p:cNvSpPr>
            <a:spLocks noGrp="1"/>
          </p:cNvSpPr>
          <p:nvPr>
            <p:ph idx="1"/>
          </p:nvPr>
        </p:nvSpPr>
        <p:spPr/>
        <p:txBody>
          <a:bodyPr/>
          <a:lstStyle/>
          <a:p>
            <a:r>
              <a:rPr lang="en-GB" b="1" dirty="0" smtClean="0"/>
              <a:t>In pairs you must choose from the following options…</a:t>
            </a:r>
          </a:p>
          <a:p>
            <a:pPr marL="514350" indent="-514350">
              <a:buFont typeface="+mj-lt"/>
              <a:buAutoNum type="arabicPeriod"/>
            </a:pPr>
            <a:r>
              <a:rPr lang="en-GB" b="1" dirty="0" smtClean="0">
                <a:solidFill>
                  <a:srgbClr val="00B050"/>
                </a:solidFill>
              </a:rPr>
              <a:t>Practice and rehearse 1 routine you have learnt today</a:t>
            </a:r>
          </a:p>
          <a:p>
            <a:pPr marL="514350" indent="-514350">
              <a:buFont typeface="+mj-lt"/>
              <a:buAutoNum type="arabicPeriod"/>
            </a:pPr>
            <a:r>
              <a:rPr lang="en-GB" b="1" dirty="0" smtClean="0">
                <a:solidFill>
                  <a:schemeClr val="accent6"/>
                </a:solidFill>
              </a:rPr>
              <a:t>Put together a series of routines from the gags and routines you have learnt.</a:t>
            </a:r>
          </a:p>
          <a:p>
            <a:pPr marL="514350" indent="-514350">
              <a:buFont typeface="+mj-lt"/>
              <a:buAutoNum type="arabicPeriod"/>
            </a:pPr>
            <a:r>
              <a:rPr lang="en-GB" b="1" dirty="0" smtClean="0">
                <a:solidFill>
                  <a:schemeClr val="tx2">
                    <a:lumMod val="60000"/>
                    <a:lumOff val="40000"/>
                  </a:schemeClr>
                </a:solidFill>
              </a:rPr>
              <a:t>Make up your own routine.</a:t>
            </a:r>
          </a:p>
          <a:p>
            <a:endParaRPr lang="en-GB" dirty="0"/>
          </a:p>
        </p:txBody>
      </p:sp>
      <p:sp>
        <p:nvSpPr>
          <p:cNvPr id="4" name="Rectangle 3"/>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5840"/>
            <a:ext cx="8229600" cy="1143000"/>
          </a:xfrm>
        </p:spPr>
        <p:txBody>
          <a:bodyPr>
            <a:noAutofit/>
          </a:bodyPr>
          <a:lstStyle/>
          <a:p>
            <a:r>
              <a:rPr lang="en-GB" sz="6000" b="1" dirty="0" smtClean="0"/>
              <a:t>WHAT DID YOU ACHIEVE TODAY?</a:t>
            </a:r>
            <a:endParaRPr lang="en-GB" sz="6000" b="1" dirty="0"/>
          </a:p>
        </p:txBody>
      </p:sp>
      <p:pic>
        <p:nvPicPr>
          <p:cNvPr id="1026" name="Picture 2" descr="http://www.bbc.co.uk/wiltshire/content/images/2008/12/10/aladdin_1_353x470.jpg"/>
          <p:cNvPicPr>
            <a:picLocks noChangeAspect="1" noChangeArrowheads="1"/>
          </p:cNvPicPr>
          <p:nvPr/>
        </p:nvPicPr>
        <p:blipFill>
          <a:blip r:embed="rId2"/>
          <a:srcRect/>
          <a:stretch>
            <a:fillRect/>
          </a:stretch>
        </p:blipFill>
        <p:spPr bwMode="auto">
          <a:xfrm>
            <a:off x="142844" y="1285860"/>
            <a:ext cx="2000264" cy="5214974"/>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
        <p:nvSpPr>
          <p:cNvPr id="6" name="Rectangle 5"/>
          <p:cNvSpPr/>
          <p:nvPr/>
        </p:nvSpPr>
        <p:spPr>
          <a:xfrm>
            <a:off x="2286000" y="2367170"/>
            <a:ext cx="6678488" cy="4524315"/>
          </a:xfrm>
          <a:prstGeom prst="rect">
            <a:avLst/>
          </a:prstGeom>
        </p:spPr>
        <p:txBody>
          <a:bodyPr wrap="square">
            <a:spAutoFit/>
          </a:bodyPr>
          <a:lstStyle/>
          <a:p>
            <a:r>
              <a:rPr lang="en-GB" sz="3200" b="1" u="sng" dirty="0">
                <a:latin typeface="Monotype Corsiva" pitchFamily="66" charset="0"/>
              </a:rPr>
              <a:t>Summing up:</a:t>
            </a:r>
          </a:p>
          <a:p>
            <a:endParaRPr lang="en-GB" sz="3200" b="1" dirty="0">
              <a:latin typeface="Monotype Corsiva" pitchFamily="66" charset="0"/>
            </a:endParaRPr>
          </a:p>
          <a:p>
            <a:r>
              <a:rPr lang="en-GB" sz="3200" b="1" dirty="0">
                <a:solidFill>
                  <a:srgbClr val="7030A0"/>
                </a:solidFill>
                <a:latin typeface="Monotype Corsiva" pitchFamily="66" charset="0"/>
              </a:rPr>
              <a:t>What have you learnt today?</a:t>
            </a:r>
          </a:p>
          <a:p>
            <a:r>
              <a:rPr lang="en-GB" sz="3200" b="1" dirty="0">
                <a:solidFill>
                  <a:srgbClr val="7030A0"/>
                </a:solidFill>
                <a:latin typeface="Monotype Corsiva" pitchFamily="66" charset="0"/>
              </a:rPr>
              <a:t>What level have you achieve and how/ why? </a:t>
            </a:r>
          </a:p>
          <a:p>
            <a:r>
              <a:rPr lang="en-GB" sz="3200" b="1" dirty="0">
                <a:solidFill>
                  <a:srgbClr val="7030A0"/>
                </a:solidFill>
                <a:latin typeface="Monotype Corsiva" pitchFamily="66" charset="0"/>
              </a:rPr>
              <a:t>What do you need to do to meet your target grade?</a:t>
            </a:r>
          </a:p>
          <a:p>
            <a:r>
              <a:rPr lang="en-GB" sz="3200" dirty="0">
                <a:solidFill>
                  <a:schemeClr val="accent4">
                    <a:lumMod val="75000"/>
                  </a:schemeClr>
                </a:solidFill>
                <a:latin typeface="Monotype Corsiva"/>
                <a:cs typeface="Monotype Corsiva"/>
              </a:rPr>
              <a:t>Get into a pair.</a:t>
            </a:r>
          </a:p>
          <a:p>
            <a:r>
              <a:rPr lang="en-GB" sz="3200" dirty="0">
                <a:solidFill>
                  <a:schemeClr val="accent4">
                    <a:lumMod val="75000"/>
                  </a:schemeClr>
                </a:solidFill>
                <a:latin typeface="Monotype Corsiva"/>
                <a:cs typeface="Monotype Corsiva"/>
              </a:rPr>
              <a:t>Share your knowledge and ideas with your partner</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b="1" dirty="0" smtClean="0"/>
              <a:t>RANDOM REGISTER</a:t>
            </a:r>
            <a:endParaRPr lang="en-GB" sz="6600" b="1" dirty="0"/>
          </a:p>
        </p:txBody>
      </p:sp>
      <p:sp>
        <p:nvSpPr>
          <p:cNvPr id="3" name="Content Placeholder 2"/>
          <p:cNvSpPr>
            <a:spLocks noGrp="1"/>
          </p:cNvSpPr>
          <p:nvPr>
            <p:ph idx="1"/>
          </p:nvPr>
        </p:nvSpPr>
        <p:spPr>
          <a:xfrm>
            <a:off x="457200" y="1600200"/>
            <a:ext cx="5472122" cy="4525963"/>
          </a:xfrm>
        </p:spPr>
        <p:txBody>
          <a:bodyPr>
            <a:normAutofit fontScale="92500"/>
          </a:bodyPr>
          <a:lstStyle/>
          <a:p>
            <a:r>
              <a:rPr lang="en-GB" b="1" dirty="0" smtClean="0"/>
              <a:t>In true Pantomime style let’s answer the register with an unusually large and exaggerated performance.</a:t>
            </a:r>
          </a:p>
          <a:p>
            <a:endParaRPr lang="en-GB" b="1" dirty="0" smtClean="0"/>
          </a:p>
          <a:p>
            <a:r>
              <a:rPr lang="en-GB" b="1" dirty="0" smtClean="0"/>
              <a:t>You can say “Yes Sir”  any way that you like but you must stand up and add a very large and over the top gesture!</a:t>
            </a:r>
            <a:endParaRPr lang="en-GB" b="1" dirty="0"/>
          </a:p>
        </p:txBody>
      </p:sp>
      <p:pic>
        <p:nvPicPr>
          <p:cNvPr id="18434" name="Picture 2" descr="http://lurkmoophy.twosacompany.org/wp-content/uploads/2010/12/panto.jpg"/>
          <p:cNvPicPr>
            <a:picLocks noChangeAspect="1" noChangeArrowheads="1"/>
          </p:cNvPicPr>
          <p:nvPr/>
        </p:nvPicPr>
        <p:blipFill>
          <a:blip r:embed="rId2"/>
          <a:srcRect/>
          <a:stretch>
            <a:fillRect/>
          </a:stretch>
        </p:blipFill>
        <p:spPr bwMode="auto">
          <a:xfrm>
            <a:off x="5715008" y="1357298"/>
            <a:ext cx="3238492" cy="5143536"/>
          </a:xfrm>
          <a:prstGeom prst="rect">
            <a:avLst/>
          </a:prstGeom>
        </p:spPr>
        <p:style>
          <a:lnRef idx="1">
            <a:schemeClr val="accent6"/>
          </a:lnRef>
          <a:fillRef idx="3">
            <a:schemeClr val="accent6"/>
          </a:fillRef>
          <a:effectRef idx="2">
            <a:schemeClr val="accent6"/>
          </a:effectRef>
          <a:fontRef idx="minor">
            <a:schemeClr val="lt1"/>
          </a:fontRef>
        </p:style>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000" b="1" dirty="0" smtClean="0"/>
              <a:t>LESSON </a:t>
            </a:r>
            <a:r>
              <a:rPr lang="en-GB" sz="8000" b="1" dirty="0" smtClean="0"/>
              <a:t>OBJECTIVE</a:t>
            </a:r>
            <a:endParaRPr lang="en-GB" sz="8000" b="1" dirty="0"/>
          </a:p>
        </p:txBody>
      </p:sp>
      <p:sp>
        <p:nvSpPr>
          <p:cNvPr id="3" name="Content Placeholder 2"/>
          <p:cNvSpPr>
            <a:spLocks noGrp="1"/>
          </p:cNvSpPr>
          <p:nvPr>
            <p:ph idx="1"/>
          </p:nvPr>
        </p:nvSpPr>
        <p:spPr>
          <a:xfrm>
            <a:off x="4000496" y="1714488"/>
            <a:ext cx="4929190" cy="2357454"/>
          </a:xfrm>
        </p:spPr>
        <p:txBody>
          <a:bodyPr>
            <a:normAutofit fontScale="92500" lnSpcReduction="10000"/>
          </a:bodyPr>
          <a:lstStyle/>
          <a:p>
            <a:pPr>
              <a:buNone/>
            </a:pPr>
            <a:r>
              <a:rPr lang="en-US" sz="5400" dirty="0" smtClean="0"/>
              <a:t>	</a:t>
            </a:r>
            <a:r>
              <a:rPr lang="en-US" sz="5400" b="1" dirty="0" smtClean="0"/>
              <a:t>To investigate</a:t>
            </a:r>
          </a:p>
          <a:p>
            <a:pPr>
              <a:buNone/>
            </a:pPr>
            <a:r>
              <a:rPr lang="en-US" sz="5400" b="1" dirty="0" smtClean="0"/>
              <a:t> ‘Routines &amp; Gags’</a:t>
            </a:r>
            <a:endParaRPr lang="en-GB" sz="5400" b="1" dirty="0"/>
          </a:p>
        </p:txBody>
      </p:sp>
      <p:pic>
        <p:nvPicPr>
          <p:cNvPr id="17410" name="Picture 2" descr="http://thedeansprimary.files.wordpress.com/2007/01/img_0168-small.JPG"/>
          <p:cNvPicPr>
            <a:picLocks noChangeAspect="1" noChangeArrowheads="1"/>
          </p:cNvPicPr>
          <p:nvPr/>
        </p:nvPicPr>
        <p:blipFill>
          <a:blip r:embed="rId2">
            <a:lum/>
          </a:blip>
          <a:srcRect/>
          <a:stretch>
            <a:fillRect/>
          </a:stretch>
        </p:blipFill>
        <p:spPr bwMode="auto">
          <a:xfrm>
            <a:off x="0" y="3786190"/>
            <a:ext cx="4452905" cy="3071810"/>
          </a:xfrm>
          <a:prstGeom prst="rect">
            <a:avLst/>
          </a:prstGeom>
          <a:noFill/>
          <a:effectLst>
            <a:outerShdw blurRad="1066800" dist="342900" sx="106000" sy="106000" algn="ctr" rotWithShape="0">
              <a:srgbClr val="000000">
                <a:alpha val="67000"/>
              </a:srgbClr>
            </a:outerShdw>
          </a:effectLst>
          <a:scene3d>
            <a:camera prst="orthographicFront">
              <a:rot lat="0" lon="0" rev="600000"/>
            </a:camera>
            <a:lightRig rig="threePt" dir="t"/>
          </a:scene3d>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4036" y="0"/>
          <a:ext cx="9119964" cy="7041275"/>
        </p:xfrm>
        <a:graphic>
          <a:graphicData uri="http://schemas.openxmlformats.org/drawingml/2006/table">
            <a:tbl>
              <a:tblPr firstRow="1" firstCol="1" bandRow="1"/>
              <a:tblGrid>
                <a:gridCol w="2279755"/>
                <a:gridCol w="2279755"/>
                <a:gridCol w="2280227"/>
                <a:gridCol w="2280227"/>
              </a:tblGrid>
              <a:tr h="245881">
                <a:tc rowSpan="2">
                  <a:txBody>
                    <a:bodyPr/>
                    <a:lstStyle/>
                    <a:p>
                      <a:pPr algn="ctr">
                        <a:spcAft>
                          <a:spcPts val="0"/>
                        </a:spcAft>
                      </a:pPr>
                      <a:r>
                        <a:rPr lang="en-GB" sz="1200" b="1">
                          <a:solidFill>
                            <a:srgbClr val="FFFFFF"/>
                          </a:solidFill>
                          <a:effectLst/>
                          <a:latin typeface="Calibri" charset="0"/>
                        </a:rPr>
                        <a:t>Level</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gridSpan="3">
                  <a:txBody>
                    <a:bodyPr/>
                    <a:lstStyle/>
                    <a:p>
                      <a:pPr algn="ctr">
                        <a:spcAft>
                          <a:spcPts val="0"/>
                        </a:spcAft>
                      </a:pPr>
                      <a:r>
                        <a:rPr lang="en-GB" sz="1200" b="1">
                          <a:solidFill>
                            <a:srgbClr val="FFFFFF"/>
                          </a:solidFill>
                          <a:effectLst/>
                          <a:latin typeface="Calibri" charset="0"/>
                        </a:rPr>
                        <a:t>Drama Strand</a:t>
                      </a:r>
                      <a:endParaRPr lang="en-US" sz="1200">
                        <a:effectLst/>
                        <a:latin typeface="Calibri" charset="0"/>
                      </a:endParaRPr>
                    </a:p>
                  </a:txBody>
                  <a:tcPr marL="46104" marR="46104"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r>
              <a:tr h="426588">
                <a:tc vMerge="1">
                  <a:txBody>
                    <a:bodyPr/>
                    <a:lstStyle/>
                    <a:p>
                      <a:endParaRPr lang="en-US"/>
                    </a:p>
                  </a:txBody>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Creating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Performing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Reflecting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426588">
                <a:tc>
                  <a:txBody>
                    <a:bodyPr/>
                    <a:lstStyle/>
                    <a:p>
                      <a:pPr algn="ctr">
                        <a:spcAft>
                          <a:spcPts val="0"/>
                        </a:spcAft>
                      </a:pPr>
                      <a:r>
                        <a:rPr lang="en-GB" sz="1200" b="1">
                          <a:solidFill>
                            <a:srgbClr val="FFFFFF"/>
                          </a:solidFill>
                          <a:effectLst/>
                          <a:latin typeface="Calibri" charset="0"/>
                        </a:rPr>
                        <a:t>Entry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drama activity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participate in part of a group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identify positive and negative aspects within my work</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1279765">
                <a:tc>
                  <a:txBody>
                    <a:bodyPr/>
                    <a:lstStyle/>
                    <a:p>
                      <a:pPr algn="ctr">
                        <a:spcAft>
                          <a:spcPts val="0"/>
                        </a:spcAft>
                      </a:pPr>
                      <a:r>
                        <a:rPr lang="en-GB" sz="1200" b="1">
                          <a:solidFill>
                            <a:srgbClr val="FFFFFF"/>
                          </a:solidFill>
                          <a:effectLst/>
                          <a:latin typeface="Calibri" charset="0"/>
                        </a:rPr>
                        <a:t>1</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range of drama activities</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explore problems in an imagined world and make up plays from stories or other stimuli</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participate in a short group performance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show some consideration of movement and voice in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make simple connections between the dramas I experience and my own life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recognise when my own work and the work of others’, could be improved</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1279765">
                <a:tc>
                  <a:txBody>
                    <a:bodyPr/>
                    <a:lstStyle/>
                    <a:p>
                      <a:pPr algn="ctr">
                        <a:spcAft>
                          <a:spcPts val="0"/>
                        </a:spcAft>
                      </a:pPr>
                      <a:r>
                        <a:rPr lang="en-GB" sz="1200" b="1">
                          <a:solidFill>
                            <a:srgbClr val="FFFFFF"/>
                          </a:solidFill>
                          <a:effectLst/>
                          <a:latin typeface="Calibri" charset="0"/>
                        </a:rPr>
                        <a:t>2</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perform my own simple scenes, demonstrating an understanding of drama techniques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use my voice and body to create a simple character</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act out improvised dramas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talk about why I made certain decisions in my play</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show a basic understanding of how meaning can be shown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3199413">
                <a:tc>
                  <a:txBody>
                    <a:bodyPr/>
                    <a:lstStyle/>
                    <a:p>
                      <a:pPr algn="ctr">
                        <a:spcAft>
                          <a:spcPts val="0"/>
                        </a:spcAft>
                      </a:pPr>
                      <a:r>
                        <a:rPr lang="en-GB" sz="1200" b="1">
                          <a:solidFill>
                            <a:srgbClr val="FFFFFF"/>
                          </a:solidFill>
                          <a:effectLst/>
                          <a:latin typeface="Calibri" charset="0"/>
                        </a:rPr>
                        <a:t>3</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establish a character with control over movement and voice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use the dialogue in existing texts as well as creating my 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devise plays from a range of stimuli</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respond to the use of drama techniques to deepen the role or understanding of the situation e.g. hot seating</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sustain a defined character for a reasonable amount of time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dirty="0">
                          <a:effectLst/>
                          <a:latin typeface="Calibri" charset="0"/>
                        </a:rPr>
                        <a:t>I can learn lines and organise simple performances</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dirty="0">
                          <a:effectLst/>
                          <a:latin typeface="Calibri" charset="0"/>
                        </a:rPr>
                        <a:t>I can give suggestions on how work could be improved</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talk about my work using some technical drama terminology</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discuss and give reasons for my preferences in the drama I have seen</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bl>
          </a:graphicData>
        </a:graphic>
      </p:graphicFrame>
    </p:spTree>
    <p:extLst>
      <p:ext uri="{BB962C8B-B14F-4D97-AF65-F5344CB8AC3E}">
        <p14:creationId xmlns:p14="http://schemas.microsoft.com/office/powerpoint/2010/main" val="1746057402"/>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noAutofit/>
          </a:bodyPr>
          <a:lstStyle/>
          <a:p>
            <a:r>
              <a:rPr lang="en-GB" sz="7200" b="1" dirty="0" smtClean="0"/>
              <a:t>GAGS &amp; ROUTINES</a:t>
            </a:r>
            <a:endParaRPr lang="en-GB" sz="7200" b="1" dirty="0"/>
          </a:p>
        </p:txBody>
      </p:sp>
      <p:sp>
        <p:nvSpPr>
          <p:cNvPr id="3" name="Content Placeholder 2"/>
          <p:cNvSpPr>
            <a:spLocks noGrp="1"/>
          </p:cNvSpPr>
          <p:nvPr>
            <p:ph idx="1"/>
          </p:nvPr>
        </p:nvSpPr>
        <p:spPr>
          <a:xfrm>
            <a:off x="457200" y="1468447"/>
            <a:ext cx="8229600" cy="4768865"/>
          </a:xfrm>
        </p:spPr>
        <p:txBody>
          <a:bodyPr/>
          <a:lstStyle/>
          <a:p>
            <a:r>
              <a:rPr lang="en-GB" dirty="0" smtClean="0"/>
              <a:t>Gags &amp; Routines are set pieces which can be written into any pantomime show.</a:t>
            </a:r>
          </a:p>
          <a:p>
            <a:endParaRPr lang="en-GB" dirty="0" smtClean="0"/>
          </a:p>
          <a:p>
            <a:r>
              <a:rPr lang="en-GB" dirty="0" smtClean="0"/>
              <a:t>If you have been to a </a:t>
            </a:r>
            <a:r>
              <a:rPr lang="en-GB" dirty="0" err="1" smtClean="0"/>
              <a:t>Panto</a:t>
            </a:r>
            <a:r>
              <a:rPr lang="en-GB" dirty="0" smtClean="0"/>
              <a:t> you may have seen something like what you will work on today.</a:t>
            </a:r>
            <a:endParaRPr lang="en-GB" dirty="0"/>
          </a:p>
        </p:txBody>
      </p:sp>
      <p:pic>
        <p:nvPicPr>
          <p:cNvPr id="24578" name="Picture 2" descr="http://images.mirror.co.uk/upl/m4/dec2009/7/1/image-3-for-paul-o-grady-s-christmas-panto-gallery-421218416.jpg"/>
          <p:cNvPicPr>
            <a:picLocks noChangeAspect="1" noChangeArrowheads="1"/>
          </p:cNvPicPr>
          <p:nvPr/>
        </p:nvPicPr>
        <p:blipFill>
          <a:blip r:embed="rId2"/>
          <a:srcRect/>
          <a:stretch>
            <a:fillRect/>
          </a:stretch>
        </p:blipFill>
        <p:spPr bwMode="auto">
          <a:xfrm>
            <a:off x="2000232" y="4222577"/>
            <a:ext cx="6572296" cy="2590799"/>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leighattawaywilcox.com/blog/wp-content/ethan-silly-fall-08.jpg"/>
          <p:cNvPicPr>
            <a:picLocks noChangeAspect="1" noChangeArrowheads="1"/>
          </p:cNvPicPr>
          <p:nvPr/>
        </p:nvPicPr>
        <p:blipFill>
          <a:blip r:embed="rId2"/>
          <a:srcRect/>
          <a:stretch>
            <a:fillRect/>
          </a:stretch>
        </p:blipFill>
        <p:spPr bwMode="auto">
          <a:xfrm>
            <a:off x="0" y="0"/>
            <a:ext cx="2643173" cy="1714488"/>
          </a:xfrm>
          <a:prstGeom prst="rect">
            <a:avLst/>
          </a:prstGeom>
          <a:noFill/>
        </p:spPr>
      </p:pic>
      <p:sp>
        <p:nvSpPr>
          <p:cNvPr id="2" name="Title 1"/>
          <p:cNvSpPr>
            <a:spLocks noGrp="1"/>
          </p:cNvSpPr>
          <p:nvPr>
            <p:ph type="title"/>
          </p:nvPr>
        </p:nvSpPr>
        <p:spPr>
          <a:xfrm>
            <a:off x="457200" y="485800"/>
            <a:ext cx="8229600" cy="1143000"/>
          </a:xfrm>
        </p:spPr>
        <p:txBody>
          <a:bodyPr>
            <a:noAutofit/>
          </a:bodyPr>
          <a:lstStyle/>
          <a:p>
            <a:r>
              <a:rPr lang="en-GB" sz="9600" b="1" dirty="0" smtClean="0"/>
              <a:t>THE LOOK</a:t>
            </a:r>
            <a:endParaRPr lang="en-GB" sz="9600" b="1" dirty="0"/>
          </a:p>
        </p:txBody>
      </p:sp>
      <p:sp>
        <p:nvSpPr>
          <p:cNvPr id="3" name="Content Placeholder 2"/>
          <p:cNvSpPr>
            <a:spLocks noGrp="1"/>
          </p:cNvSpPr>
          <p:nvPr>
            <p:ph idx="1"/>
          </p:nvPr>
        </p:nvSpPr>
        <p:spPr>
          <a:xfrm>
            <a:off x="457200" y="1600201"/>
            <a:ext cx="6043626" cy="3829064"/>
          </a:xfrm>
        </p:spPr>
        <p:txBody>
          <a:bodyPr>
            <a:normAutofit fontScale="92500" lnSpcReduction="20000"/>
          </a:bodyPr>
          <a:lstStyle/>
          <a:p>
            <a:r>
              <a:rPr lang="en-GB" dirty="0" smtClean="0"/>
              <a:t>Students look at the floor, the teacher will call out a word, the students must then look up at the audience in the style of the word they have been given. i.e. Happy, Sad, Forgetful, Confused.</a:t>
            </a:r>
          </a:p>
          <a:p>
            <a:r>
              <a:rPr lang="en-GB" dirty="0" smtClean="0"/>
              <a:t>Students should make the faces as comic as possible.</a:t>
            </a:r>
          </a:p>
          <a:p>
            <a:r>
              <a:rPr lang="en-GB" b="1" dirty="0" smtClean="0"/>
              <a:t>REMEMBER TO EXAGGERATE</a:t>
            </a:r>
          </a:p>
          <a:p>
            <a:endParaRPr lang="en-GB" dirty="0"/>
          </a:p>
        </p:txBody>
      </p:sp>
      <p:pic>
        <p:nvPicPr>
          <p:cNvPr id="5" name="Picture 6" descr="http://www.liesyoungwomenbelieve.com/assets/images/silly%20faces.jpg"/>
          <p:cNvPicPr>
            <a:picLocks noChangeAspect="1" noChangeArrowheads="1"/>
          </p:cNvPicPr>
          <p:nvPr/>
        </p:nvPicPr>
        <p:blipFill>
          <a:blip r:embed="rId3" cstate="print"/>
          <a:srcRect/>
          <a:stretch>
            <a:fillRect/>
          </a:stretch>
        </p:blipFill>
        <p:spPr bwMode="auto">
          <a:xfrm>
            <a:off x="214282" y="5214950"/>
            <a:ext cx="5929354" cy="1500198"/>
          </a:xfrm>
          <a:prstGeom prst="rect">
            <a:avLst/>
          </a:prstGeom>
          <a:noFill/>
        </p:spPr>
      </p:pic>
      <p:pic>
        <p:nvPicPr>
          <p:cNvPr id="4" name="Picture 2" descr="Face.jpg Funny Face image by baggypanties77"/>
          <p:cNvPicPr>
            <a:picLocks noChangeAspect="1" noChangeArrowheads="1"/>
          </p:cNvPicPr>
          <p:nvPr/>
        </p:nvPicPr>
        <p:blipFill>
          <a:blip r:embed="rId4"/>
          <a:srcRect/>
          <a:stretch>
            <a:fillRect/>
          </a:stretch>
        </p:blipFill>
        <p:spPr bwMode="auto">
          <a:xfrm rot="1354143">
            <a:off x="6540440" y="1895976"/>
            <a:ext cx="2555295" cy="3501321"/>
          </a:xfrm>
          <a:prstGeom prst="rect">
            <a:avLst/>
          </a:prstGeom>
          <a:noFill/>
        </p:spPr>
      </p:pic>
      <p:pic>
        <p:nvPicPr>
          <p:cNvPr id="6" name="Picture 8" descr="http://farm4.static.flickr.com/3438/3810607771_9fa2fdd0a6_b.jpg"/>
          <p:cNvPicPr>
            <a:picLocks noChangeAspect="1" noChangeArrowheads="1"/>
          </p:cNvPicPr>
          <p:nvPr/>
        </p:nvPicPr>
        <p:blipFill>
          <a:blip r:embed="rId5" cstate="print"/>
          <a:srcRect/>
          <a:stretch>
            <a:fillRect/>
          </a:stretch>
        </p:blipFill>
        <p:spPr bwMode="auto">
          <a:xfrm rot="20766568">
            <a:off x="7613904" y="5071046"/>
            <a:ext cx="2071670" cy="3573908"/>
          </a:xfrm>
          <a:prstGeom prst="rect">
            <a:avLst/>
          </a:prstGeom>
          <a:noFill/>
        </p:spPr>
      </p:pic>
      <p:sp>
        <p:nvSpPr>
          <p:cNvPr id="8" name="Rectangle 7"/>
          <p:cNvSpPr/>
          <p:nvPr/>
        </p:nvSpPr>
        <p:spPr>
          <a:xfrm>
            <a:off x="4076863" y="0"/>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www.stevewalls.co.uk/images/panto.jpg"/>
          <p:cNvPicPr>
            <a:picLocks noChangeAspect="1" noChangeArrowheads="1"/>
          </p:cNvPicPr>
          <p:nvPr/>
        </p:nvPicPr>
        <p:blipFill>
          <a:blip r:embed="rId2"/>
          <a:srcRect/>
          <a:stretch>
            <a:fillRect/>
          </a:stretch>
        </p:blipFill>
        <p:spPr bwMode="auto">
          <a:xfrm rot="356059">
            <a:off x="7000892" y="357166"/>
            <a:ext cx="1809744" cy="6143668"/>
          </a:xfrm>
          <a:prstGeom prst="rect">
            <a:avLst/>
          </a:prstGeom>
          <a:noFill/>
        </p:spPr>
      </p:pic>
      <p:sp>
        <p:nvSpPr>
          <p:cNvPr id="2" name="Title 1"/>
          <p:cNvSpPr>
            <a:spLocks noGrp="1"/>
          </p:cNvSpPr>
          <p:nvPr>
            <p:ph type="title"/>
          </p:nvPr>
        </p:nvSpPr>
        <p:spPr>
          <a:xfrm>
            <a:off x="457200" y="629816"/>
            <a:ext cx="8229600" cy="1143000"/>
          </a:xfrm>
        </p:spPr>
        <p:txBody>
          <a:bodyPr>
            <a:noAutofit/>
          </a:bodyPr>
          <a:lstStyle/>
          <a:p>
            <a:r>
              <a:rPr lang="en-GB" sz="8000" b="1" dirty="0" smtClean="0"/>
              <a:t>COMIC STOP</a:t>
            </a:r>
            <a:endParaRPr lang="en-GB" sz="8000" b="1" dirty="0"/>
          </a:p>
        </p:txBody>
      </p:sp>
      <p:sp>
        <p:nvSpPr>
          <p:cNvPr id="3" name="Content Placeholder 2"/>
          <p:cNvSpPr>
            <a:spLocks noGrp="1"/>
          </p:cNvSpPr>
          <p:nvPr>
            <p:ph idx="1"/>
          </p:nvPr>
        </p:nvSpPr>
        <p:spPr>
          <a:xfrm>
            <a:off x="457200" y="1609416"/>
            <a:ext cx="5972188" cy="4846320"/>
          </a:xfrm>
        </p:spPr>
        <p:txBody>
          <a:bodyPr>
            <a:normAutofit fontScale="92500" lnSpcReduction="10000"/>
          </a:bodyPr>
          <a:lstStyle/>
          <a:p>
            <a:r>
              <a:rPr lang="en-GB" dirty="0" smtClean="0"/>
              <a:t>Walk around the space, when the teacher says a buzz word you must make a comic stop and then continue walking.</a:t>
            </a:r>
          </a:p>
          <a:p>
            <a:r>
              <a:rPr lang="en-GB" dirty="0" smtClean="0"/>
              <a:t>A comic stop can be any natural reaction, a shrug of the shoulders, a look to the left, a complete stop, a quick glance etc.</a:t>
            </a:r>
          </a:p>
          <a:p>
            <a:r>
              <a:rPr lang="en-GB" dirty="0" smtClean="0"/>
              <a:t>A comic stop must be an instant reaction, it can be any movement of the body that feels natural.</a:t>
            </a:r>
          </a:p>
        </p:txBody>
      </p:sp>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a:bodyPr>
          <a:lstStyle/>
          <a:p>
            <a:r>
              <a:rPr lang="en-GB" sz="5400" b="1" dirty="0" smtClean="0"/>
              <a:t>PANTO WALKS</a:t>
            </a:r>
            <a:endParaRPr lang="en-GB" sz="5400" b="1" dirty="0"/>
          </a:p>
        </p:txBody>
      </p:sp>
      <p:sp>
        <p:nvSpPr>
          <p:cNvPr id="3" name="Content Placeholder 2"/>
          <p:cNvSpPr>
            <a:spLocks noGrp="1"/>
          </p:cNvSpPr>
          <p:nvPr>
            <p:ph idx="1"/>
          </p:nvPr>
        </p:nvSpPr>
        <p:spPr/>
        <p:txBody>
          <a:bodyPr>
            <a:normAutofit fontScale="92500" lnSpcReduction="20000"/>
          </a:bodyPr>
          <a:lstStyle/>
          <a:p>
            <a:r>
              <a:rPr lang="en-US" b="1" dirty="0" smtClean="0"/>
              <a:t>THE SCARY WALK</a:t>
            </a:r>
          </a:p>
          <a:p>
            <a:r>
              <a:rPr lang="en-US" b="1" dirty="0" smtClean="0"/>
              <a:t>COME HERE-WALK AWAY</a:t>
            </a:r>
          </a:p>
          <a:p>
            <a:r>
              <a:rPr lang="en-US" b="1" dirty="0" smtClean="0"/>
              <a:t>SQUEEKY SHOE</a:t>
            </a:r>
          </a:p>
          <a:p>
            <a:r>
              <a:rPr lang="en-US" b="1" dirty="0" smtClean="0"/>
              <a:t>SSSH SILENT WALK.</a:t>
            </a:r>
          </a:p>
          <a:p>
            <a:r>
              <a:rPr lang="en-US" b="1" dirty="0" smtClean="0"/>
              <a:t>THE DESCRIBING WALK!</a:t>
            </a:r>
          </a:p>
          <a:p>
            <a:r>
              <a:rPr lang="nl-NL" dirty="0">
                <a:hlinkClick r:id="rId3"/>
              </a:rPr>
              <a:t>https://www.youtube.com/watch?v=</a:t>
            </a:r>
            <a:r>
              <a:rPr lang="nl-NL" dirty="0" smtClean="0">
                <a:hlinkClick r:id="rId3"/>
              </a:rPr>
              <a:t>jTe0q4UFvn0</a:t>
            </a:r>
            <a:endParaRPr lang="en-GB" dirty="0" smtClean="0"/>
          </a:p>
          <a:p>
            <a:pPr marL="0" indent="0">
              <a:buNone/>
            </a:pPr>
            <a:r>
              <a:rPr lang="nl-NL" dirty="0" smtClean="0">
                <a:hlinkClick r:id="rId4"/>
              </a:rPr>
              <a:t>https</a:t>
            </a:r>
            <a:r>
              <a:rPr lang="nl-NL" dirty="0">
                <a:hlinkClick r:id="rId4"/>
              </a:rPr>
              <a:t>://www.youtube.com/watch?v=</a:t>
            </a:r>
            <a:r>
              <a:rPr lang="nl-NL" dirty="0" smtClean="0">
                <a:hlinkClick r:id="rId4"/>
              </a:rPr>
              <a:t>CSwF8DpO2eQ</a:t>
            </a:r>
            <a:endParaRPr lang="nl-NL" dirty="0" smtClean="0"/>
          </a:p>
          <a:p>
            <a:pPr marL="0" indent="0">
              <a:buNone/>
            </a:pPr>
            <a:r>
              <a:rPr lang="nl-NL" dirty="0">
                <a:hlinkClick r:id="rId5"/>
              </a:rPr>
              <a:t>https://www.youtube.com/watch?v=</a:t>
            </a:r>
            <a:r>
              <a:rPr lang="nl-NL" dirty="0" smtClean="0">
                <a:hlinkClick r:id="rId5"/>
              </a:rPr>
              <a:t>ouSa30NdJyM</a:t>
            </a:r>
            <a:endParaRPr lang="nl-NL" dirty="0" smtClean="0"/>
          </a:p>
          <a:p>
            <a:pPr marL="0" indent="0">
              <a:buNone/>
            </a:pPr>
            <a:endParaRPr lang="en-GB" dirty="0"/>
          </a:p>
        </p:txBody>
      </p:sp>
      <p:sp>
        <p:nvSpPr>
          <p:cNvPr id="4" name="Rectangle 3"/>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rmAutofit/>
          </a:bodyPr>
          <a:lstStyle/>
          <a:p>
            <a:r>
              <a:rPr lang="en-US" sz="6600" b="1" dirty="0" smtClean="0"/>
              <a:t>THE REPEATING GAG</a:t>
            </a:r>
            <a:endParaRPr lang="en-GB" sz="6600" dirty="0"/>
          </a:p>
        </p:txBody>
      </p:sp>
      <p:sp>
        <p:nvSpPr>
          <p:cNvPr id="3" name="Content Placeholder 2"/>
          <p:cNvSpPr>
            <a:spLocks noGrp="1"/>
          </p:cNvSpPr>
          <p:nvPr>
            <p:ph idx="1"/>
          </p:nvPr>
        </p:nvSpPr>
        <p:spPr/>
        <p:txBody>
          <a:bodyPr>
            <a:normAutofit/>
          </a:bodyPr>
          <a:lstStyle/>
          <a:p>
            <a:pPr lvl="0"/>
            <a:r>
              <a:rPr lang="en-US" dirty="0" smtClean="0"/>
              <a:t>One pupil in front, one slightly behind. The pupil behind copies actions of the one in front but in a silly and stupid fashion. The pupil in front turns round to look at him when audience laugh but does not catch him.</a:t>
            </a:r>
          </a:p>
          <a:p>
            <a:pPr lvl="0"/>
            <a:endParaRPr lang="en-GB" dirty="0" smtClean="0"/>
          </a:p>
          <a:p>
            <a:endParaRPr lang="en-GB" dirty="0" smtClean="0"/>
          </a:p>
          <a:p>
            <a:endParaRPr lang="en-GB" dirty="0"/>
          </a:p>
        </p:txBody>
      </p:sp>
      <p:pic>
        <p:nvPicPr>
          <p:cNvPr id="34818" name="Picture 2" descr="http://files.stv.tv/img/articles/215095-pitlochrys-first-cinderella-panto-is-a-great-start-410x230.jpg"/>
          <p:cNvPicPr>
            <a:picLocks noChangeAspect="1" noChangeArrowheads="1"/>
          </p:cNvPicPr>
          <p:nvPr/>
        </p:nvPicPr>
        <p:blipFill>
          <a:blip r:embed="rId2"/>
          <a:srcRect/>
          <a:stretch>
            <a:fillRect/>
          </a:stretch>
        </p:blipFill>
        <p:spPr bwMode="auto">
          <a:xfrm>
            <a:off x="500034" y="4286256"/>
            <a:ext cx="8072494" cy="2190750"/>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smtClean="0">
              <a:solidFill>
                <a:srgbClr val="3366FF"/>
              </a:solidFill>
              <a:latin typeface="Monotype Corsiva"/>
              <a:cs typeface="Monotype Corsiva"/>
            </a:endParaRPr>
          </a:p>
          <a:p>
            <a:pPr marL="285750" indent="-285750">
              <a:buFont typeface="Wingdings" charset="2"/>
              <a:buChar char="ü"/>
            </a:pPr>
            <a:r>
              <a:rPr lang="en-US" sz="1400" b="1" dirty="0" smtClean="0">
                <a:solidFill>
                  <a:srgbClr val="3366FF"/>
                </a:solidFill>
                <a:latin typeface="Monotype Corsiva"/>
                <a:cs typeface="Monotype Corsiva"/>
              </a:rPr>
              <a:t>To investigate </a:t>
            </a:r>
            <a:r>
              <a:rPr lang="en-US" sz="1400" b="1" dirty="0">
                <a:solidFill>
                  <a:srgbClr val="3366FF"/>
                </a:solidFill>
                <a:latin typeface="Monotype Corsiva"/>
                <a:cs typeface="Monotype Corsiva"/>
              </a:rPr>
              <a:t>‘Routines &amp; Gags</a:t>
            </a:r>
            <a:r>
              <a:rPr lang="en-US" sz="1400" b="1" dirty="0" smtClean="0">
                <a:solidFill>
                  <a:srgbClr val="3366FF"/>
                </a:solidFill>
                <a:latin typeface="Monotype Corsiva"/>
                <a:cs typeface="Monotype Corsiva"/>
              </a:rPr>
              <a:t>’</a:t>
            </a:r>
            <a:endParaRPr lang="en-GB" sz="1400" b="1" dirty="0" smtClean="0">
              <a:solidFill>
                <a:srgbClr val="3366FF"/>
              </a:solidFill>
              <a:latin typeface="Monotype Corsiva"/>
              <a:cs typeface="Monotype Corsiva"/>
            </a:endParaRPr>
          </a:p>
          <a:p>
            <a:pPr marL="342900" lvl="0" indent="-342900">
              <a:buFont typeface="Wingdings"/>
              <a:buChar char=""/>
              <a:tabLst>
                <a:tab pos="457200" algn="l"/>
              </a:tabLst>
            </a:pPr>
            <a:r>
              <a:rPr lang="en-GB" sz="1400" dirty="0" smtClean="0">
                <a:solidFill>
                  <a:srgbClr val="0070C0"/>
                </a:solidFill>
                <a:latin typeface="Monotype Corsiva" pitchFamily="66" charset="0"/>
              </a:rPr>
              <a:t>To understand how ‘</a:t>
            </a:r>
            <a:r>
              <a:rPr lang="en-US" sz="1400" b="1" dirty="0">
                <a:solidFill>
                  <a:srgbClr val="3366FF"/>
                </a:solidFill>
                <a:latin typeface="Monotype Corsiva"/>
                <a:cs typeface="Monotype Corsiva"/>
              </a:rPr>
              <a:t>Routines &amp; Gags</a:t>
            </a:r>
            <a:r>
              <a:rPr lang="en-GB" sz="1400" dirty="0" smtClean="0">
                <a:solidFill>
                  <a:srgbClr val="0070C0"/>
                </a:solidFill>
                <a:latin typeface="Monotype Corsiva" pitchFamily="66" charset="0"/>
              </a:rPr>
              <a:t>’ are used within a </a:t>
            </a:r>
            <a:r>
              <a:rPr lang="en-GB" sz="1400" dirty="0" err="1" smtClean="0">
                <a:solidFill>
                  <a:srgbClr val="0070C0"/>
                </a:solidFill>
                <a:latin typeface="Monotype Corsiva" pitchFamily="66" charset="0"/>
              </a:rPr>
              <a:t>Panto</a:t>
            </a:r>
            <a:r>
              <a:rPr lang="en-GB" sz="1400" dirty="0" smtClean="0">
                <a:solidFill>
                  <a:srgbClr val="0070C0"/>
                </a:solidFill>
                <a:latin typeface="Monotype Corsiva" pitchFamily="66" charset="0"/>
              </a:rPr>
              <a:t>.</a:t>
            </a:r>
            <a:endParaRPr lang="en-GB" sz="1400" dirty="0">
              <a:solidFill>
                <a:srgbClr val="0070C0"/>
              </a:solidFill>
              <a:latin typeface="Monotype Corsiva" pitchFamily="66" charset="0"/>
              <a:ea typeface="Times New Roman"/>
            </a:endParaRPr>
          </a:p>
        </p:txBody>
      </p:sp>
    </p:spTree>
  </p:cSld>
  <p:clrMapOvr>
    <a:masterClrMapping/>
  </p:clrMapOvr>
  <p:transition>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TotalTime>
  <Words>847</Words>
  <Application>Microsoft Macintosh PowerPoint</Application>
  <PresentationFormat>On-screen Show (4:3)</PresentationFormat>
  <Paragraphs>128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Monotype Corsiva</vt:lpstr>
      <vt:lpstr>Times New Roman</vt:lpstr>
      <vt:lpstr>Wingdings</vt:lpstr>
      <vt:lpstr>Arial</vt:lpstr>
      <vt:lpstr>Office Theme</vt:lpstr>
      <vt:lpstr>PANTOMIME</vt:lpstr>
      <vt:lpstr>RANDOM REGISTER</vt:lpstr>
      <vt:lpstr>LESSON OBJECTIVE</vt:lpstr>
      <vt:lpstr>PowerPoint Presentation</vt:lpstr>
      <vt:lpstr>GAGS &amp; ROUTINES</vt:lpstr>
      <vt:lpstr>THE LOOK</vt:lpstr>
      <vt:lpstr>COMIC STOP</vt:lpstr>
      <vt:lpstr>PANTO WALKS</vt:lpstr>
      <vt:lpstr>THE REPEATING GAG</vt:lpstr>
      <vt:lpstr>REPEATING GAG</vt:lpstr>
      <vt:lpstr>THE TASK</vt:lpstr>
      <vt:lpstr>WHAT DID YOU ACHIEVE TODAY?</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PANTOMIME</dc:title>
  <dc:creator>pferguson217</dc:creator>
  <cp:lastModifiedBy>April Watts</cp:lastModifiedBy>
  <cp:revision>46</cp:revision>
  <dcterms:created xsi:type="dcterms:W3CDTF">2011-09-25T14:56:45Z</dcterms:created>
  <dcterms:modified xsi:type="dcterms:W3CDTF">2016-10-12T09:15:41Z</dcterms:modified>
</cp:coreProperties>
</file>