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321" r:id="rId5"/>
    <p:sldId id="295" r:id="rId6"/>
    <p:sldId id="296" r:id="rId7"/>
    <p:sldId id="297" r:id="rId8"/>
    <p:sldId id="292" r:id="rId9"/>
    <p:sldId id="299" r:id="rId10"/>
    <p:sldId id="294" r:id="rId11"/>
    <p:sldId id="301" r:id="rId12"/>
    <p:sldId id="317" r:id="rId13"/>
    <p:sldId id="302" r:id="rId14"/>
    <p:sldId id="303" r:id="rId15"/>
    <p:sldId id="306" r:id="rId16"/>
    <p:sldId id="304" r:id="rId17"/>
    <p:sldId id="305" r:id="rId18"/>
    <p:sldId id="307" r:id="rId19"/>
    <p:sldId id="308" r:id="rId20"/>
    <p:sldId id="309" r:id="rId21"/>
    <p:sldId id="311" r:id="rId22"/>
    <p:sldId id="312" r:id="rId23"/>
    <p:sldId id="313" r:id="rId24"/>
    <p:sldId id="315" r:id="rId25"/>
    <p:sldId id="314" r:id="rId26"/>
    <p:sldId id="316" r:id="rId27"/>
    <p:sldId id="318" r:id="rId28"/>
    <p:sldId id="320" r:id="rId29"/>
    <p:sldId id="3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98845" autoAdjust="0"/>
  </p:normalViewPr>
  <p:slideViewPr>
    <p:cSldViewPr>
      <p:cViewPr>
        <p:scale>
          <a:sx n="99" d="100"/>
          <a:sy n="99" d="100"/>
        </p:scale>
        <p:origin x="44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D0D4-8BAD-400B-B6E0-1522AEE2F577}" type="datetimeFigureOut">
              <a:rPr lang="en-US" smtClean="0"/>
              <a:pPr/>
              <a:t>10/12/16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5103-8C19-4DA4-A74B-915D26813A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2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75103-8C19-4DA4-A74B-915D26813AE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1" Type="http://schemas.microsoft.com/office/2007/relationships/media" Target="file:///\\8865407-fp01\TeachersFolders$\PFERGUSON217\RedirectedProfileFolders\Desktop\Ghost%2520Gag%2520Track1.mp3" TargetMode="External"/><Relationship Id="rId2" Type="http://schemas.openxmlformats.org/officeDocument/2006/relationships/audio" Target="file:///\\8865407-fp01\TeachersFolders$\PFERGUSON217\RedirectedProfileFolders\Desktop\Ghost%2520Gag%2520Track1.mp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microsoft.com/office/2007/relationships/media" Target="file:///\\8865407-fp01\TeachersFolders$\PFERGUSON217\RedirectedProfileFolders\Desktop\Pantowalk.mp3" TargetMode="External"/><Relationship Id="rId2" Type="http://schemas.openxmlformats.org/officeDocument/2006/relationships/audio" Target="file:///\\8865407-fp01\TeachersFolders$\PFERGUSON217\RedirectedProfileFolders\Desktop\Pantowalk.mp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media" Target="file:///\\8865407-fp01\TeachersFolders$\PFERGUSON217\RedirectedProfileFolders\Desktop\Pantowalk.mp3" TargetMode="External"/><Relationship Id="rId4" Type="http://schemas.openxmlformats.org/officeDocument/2006/relationships/audio" Target="file:///\\8865407-fp01\TeachersFolders$\PFERGUSON217\RedirectedProfileFolders\Desktop\Pantowalk.mp3" TargetMode="Externa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" Type="http://schemas.microsoft.com/office/2007/relationships/media" Target="file:///\\8865407-fp01\TeachersFolders$\PFERGUSON217\RedirectedProfileFolders\Desktop\Ghost%2520Gag%2520Track1.mp3" TargetMode="External"/><Relationship Id="rId2" Type="http://schemas.openxmlformats.org/officeDocument/2006/relationships/audio" Target="file:///\\8865407-fp01\TeachersFolders$\PFERGUSON217\RedirectedProfileFolders\Desktop\Ghost%2520Gag%2520Track1.mp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4</a:t>
            </a:r>
          </a:p>
          <a:p>
            <a:r>
              <a:rPr lang="en-GB" dirty="0" smtClean="0"/>
              <a:t>Audience Participation</a:t>
            </a:r>
            <a:endParaRPr lang="en-GB" dirty="0"/>
          </a:p>
        </p:txBody>
      </p:sp>
      <p:pic>
        <p:nvPicPr>
          <p:cNvPr id="12290" name="Picture 2" descr="http://birmingham.metblogs.com/archives/images/2007/01/CinderellaCast_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54829">
            <a:off x="-440470" y="-774870"/>
            <a:ext cx="2555098" cy="6328558"/>
          </a:xfrm>
          <a:prstGeom prst="rect">
            <a:avLst/>
          </a:prstGeom>
          <a:noFill/>
        </p:spPr>
      </p:pic>
      <p:pic>
        <p:nvPicPr>
          <p:cNvPr id="12292" name="Picture 4" descr="http://i.telegraph.co.uk/multimedia/archive/01495/churchill-panto-lu_1495876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14290"/>
            <a:ext cx="5024442" cy="21716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15148"/>
          </a:xfrm>
          <a:solidFill>
            <a:schemeClr val="bg1">
              <a:lumMod val="75000"/>
            </a:schemeClr>
          </a:solidFill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400" i="1" dirty="0" smtClean="0"/>
              <a:t>			MUDDLES, NURSEY and HARRY notice their surroundings.</a:t>
            </a:r>
            <a:r>
              <a:rPr lang="en-GB" sz="4400" dirty="0" smtClean="0"/>
              <a:t> 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This is a very creepy part of the forest, isn’t it?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Yeah. It’s a bit like Chatham on a Saturday night.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	</a:t>
            </a:r>
            <a:r>
              <a:rPr lang="en-GB" sz="4400" dirty="0" smtClean="0">
                <a:solidFill>
                  <a:srgbClr val="FFFF00"/>
                </a:solidFill>
              </a:rPr>
              <a:t>You don’t think it’s haunted do you?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Well, I’ve heard that this forest is haunted by a ghost with a face so horrible 		even Bob the Builder couldn’t fix it!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Oh no</a:t>
            </a:r>
          </a:p>
          <a:p>
            <a:pPr>
              <a:buNone/>
            </a:pPr>
            <a:r>
              <a:rPr lang="en-GB" sz="4400" b="1" dirty="0" smtClean="0"/>
              <a:t>HARRY		</a:t>
            </a:r>
            <a:r>
              <a:rPr lang="en-GB" sz="4400" dirty="0" smtClean="0"/>
              <a:t>Oh no.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		</a:t>
            </a:r>
            <a:r>
              <a:rPr lang="en-GB" sz="4400" dirty="0" smtClean="0">
                <a:solidFill>
                  <a:srgbClr val="00B050"/>
                </a:solidFill>
              </a:rPr>
              <a:t>Oh yes.</a:t>
            </a:r>
          </a:p>
          <a:p>
            <a:pPr>
              <a:buNone/>
            </a:pPr>
            <a:r>
              <a:rPr lang="en-GB" sz="4400" dirty="0" smtClean="0"/>
              <a:t>			</a:t>
            </a:r>
            <a:r>
              <a:rPr lang="en-GB" sz="4400" i="1" dirty="0" smtClean="0"/>
              <a:t>Short silence.</a:t>
            </a:r>
            <a:endParaRPr lang="en-GB" sz="4400" dirty="0" smtClean="0"/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This forest is haunted!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Haunted by ghosts and ghouls.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Well we’d better go ‘cos I don’t want to be grabbed by the </a:t>
            </a:r>
            <a:r>
              <a:rPr lang="en-GB" sz="4400" dirty="0" err="1" smtClean="0">
                <a:solidFill>
                  <a:srgbClr val="FFFF00"/>
                </a:solidFill>
              </a:rPr>
              <a:t>ghosties</a:t>
            </a:r>
            <a:r>
              <a:rPr lang="en-GB" sz="4400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I don’t want to be grabbed by the ghoul…</a:t>
            </a:r>
          </a:p>
          <a:p>
            <a:pPr>
              <a:buNone/>
            </a:pPr>
            <a:r>
              <a:rPr lang="en-GB" sz="4400" dirty="0" smtClean="0"/>
              <a:t>			</a:t>
            </a:r>
            <a:r>
              <a:rPr lang="en-GB" sz="4400" i="1" dirty="0" smtClean="0"/>
              <a:t>NURSEY  stops HARRY speaking.</a:t>
            </a:r>
            <a:endParaRPr lang="en-GB" sz="4400" dirty="0" smtClean="0"/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I’ve heard if we sing it’ll keep the ghosts away.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FFFF00"/>
                </a:solidFill>
              </a:rPr>
              <a:t>MUDDLES</a:t>
            </a:r>
            <a:r>
              <a:rPr lang="en-GB" sz="4400" dirty="0" smtClean="0">
                <a:solidFill>
                  <a:srgbClr val="FFFF00"/>
                </a:solidFill>
              </a:rPr>
              <a:t>	I’ve heard your singing will keep anything away.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Well, we’d better sing then and if the boys and girls</a:t>
            </a:r>
          </a:p>
          <a:p>
            <a:pPr>
              <a:buNone/>
            </a:pPr>
            <a:r>
              <a:rPr lang="en-GB" sz="4400" dirty="0" smtClean="0">
                <a:solidFill>
                  <a:srgbClr val="00B050"/>
                </a:solidFill>
              </a:rPr>
              <a:t>			see a ghost they’ll shout out and tell us won’t you?</a:t>
            </a:r>
          </a:p>
          <a:p>
            <a:pPr>
              <a:buNone/>
            </a:pPr>
            <a:r>
              <a:rPr lang="en-GB" sz="4400" b="1" dirty="0" smtClean="0"/>
              <a:t>HARRY</a:t>
            </a:r>
            <a:r>
              <a:rPr lang="en-GB" sz="4400" dirty="0" smtClean="0"/>
              <a:t>		What shall we sing?</a:t>
            </a:r>
          </a:p>
          <a:p>
            <a:pPr>
              <a:buNone/>
            </a:pPr>
            <a:r>
              <a:rPr lang="en-GB" sz="4400" b="1" dirty="0" smtClean="0">
                <a:solidFill>
                  <a:srgbClr val="00B050"/>
                </a:solidFill>
              </a:rPr>
              <a:t>NURSEY</a:t>
            </a:r>
            <a:r>
              <a:rPr lang="en-GB" sz="4400" dirty="0" smtClean="0">
                <a:solidFill>
                  <a:srgbClr val="00B050"/>
                </a:solidFill>
              </a:rPr>
              <a:t>		I fink we should sing, Ghostbusters, hit it!</a:t>
            </a:r>
          </a:p>
          <a:p>
            <a:pPr>
              <a:buNone/>
            </a:pPr>
            <a:r>
              <a:rPr lang="en-GB" sz="4400" i="1" dirty="0" smtClean="0"/>
              <a:t>			They go into the ‘Ghost Gag’, leaving NURSEY on stage for the tag line. 		NURSEY chases the ghost off at the end.</a:t>
            </a:r>
            <a:endParaRPr lang="en-GB" sz="4400" dirty="0" smtClean="0"/>
          </a:p>
          <a:p>
            <a:endParaRPr lang="en-GB" dirty="0"/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STEP 2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Muddles, </a:t>
            </a:r>
            <a:r>
              <a:rPr lang="en-GB" sz="4400" b="1" dirty="0" err="1" smtClean="0"/>
              <a:t>Nursey</a:t>
            </a:r>
            <a:r>
              <a:rPr lang="en-GB" sz="4400" b="1" dirty="0" smtClean="0"/>
              <a:t> and Harry sing Ghostbusters and complete actions </a:t>
            </a:r>
            <a:endParaRPr lang="en-GB" sz="4400" b="1" dirty="0"/>
          </a:p>
        </p:txBody>
      </p:sp>
      <p:pic>
        <p:nvPicPr>
          <p:cNvPr id="30722" name="Picture 2" descr="http://www.rob-brown.com/images/stories/blogs/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071966" cy="45005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/>
          <a:lstStyle/>
          <a:p>
            <a:r>
              <a:rPr lang="en-GB" b="1" dirty="0" smtClean="0"/>
              <a:t>Ghostbusters Song &amp; Actions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b="1" dirty="0" smtClean="0"/>
              <a:t>Tap knees x2,Clap hands x2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b="1" dirty="0" smtClean="0"/>
              <a:t>Arms down to side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b="1" dirty="0" smtClean="0"/>
              <a:t>Tap knees x2,Clap hands x2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b="1" dirty="0" smtClean="0"/>
              <a:t>Arms down to side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endParaRPr lang="en-GB" dirty="0"/>
          </a:p>
        </p:txBody>
      </p:sp>
      <p:pic>
        <p:nvPicPr>
          <p:cNvPr id="5" name="Ghost Gag Track1.mp3">
            <a:hlinkClick r:id="" action="ppaction://media"/>
          </p:cNvPr>
          <p:cNvPicPr>
            <a:picLocks noGrp="1" noRot="1" noChangeAspect="1"/>
          </p:cNvPicPr>
          <p:nvPr>
            <p:ph sz="half" idx="1"/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643834" y="285728"/>
            <a:ext cx="1214446" cy="1019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643050"/>
            <a:ext cx="4143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00B050"/>
                </a:solidFill>
              </a:rPr>
              <a:t>If there's something strange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/>
              <a:t>In your neighbourhood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00B050"/>
                </a:solidFill>
              </a:rPr>
              <a:t>Who you gonna call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/>
              <a:t>(Ghostbusters)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YEAH</a:t>
            </a:r>
            <a:endParaRPr lang="en-GB" sz="2600" b="1" dirty="0" smtClean="0"/>
          </a:p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00B050"/>
                </a:solidFill>
              </a:rPr>
              <a:t>If there's something weird</a:t>
            </a:r>
            <a:endParaRPr lang="en-GB" sz="2600" b="1" dirty="0" smtClean="0"/>
          </a:p>
          <a:p>
            <a:pPr>
              <a:buFont typeface="Arial" pitchFamily="34" charset="0"/>
              <a:buChar char="•"/>
            </a:pPr>
            <a:r>
              <a:rPr lang="en-GB" sz="2600" b="1" dirty="0" smtClean="0"/>
              <a:t>And it don't look good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00B050"/>
                </a:solidFill>
              </a:rPr>
              <a:t>Who you gonna call</a:t>
            </a:r>
            <a:endParaRPr lang="en-GB" sz="2600" b="1" dirty="0" smtClean="0"/>
          </a:p>
          <a:p>
            <a:pPr>
              <a:buFont typeface="Arial" pitchFamily="34" charset="0"/>
              <a:buChar char="•"/>
            </a:pPr>
            <a:r>
              <a:rPr lang="en-GB" sz="2600" b="1" dirty="0" smtClean="0"/>
              <a:t>(Ghostbusters)</a:t>
            </a:r>
          </a:p>
          <a:p>
            <a:pPr>
              <a:buFont typeface="Arial" pitchFamily="34" charset="0"/>
              <a:buChar char="•"/>
            </a:pPr>
            <a:r>
              <a:rPr lang="en-GB" sz="2600" b="1" dirty="0" smtClean="0">
                <a:solidFill>
                  <a:srgbClr val="FF0000"/>
                </a:solidFill>
              </a:rPr>
              <a:t>YEAH</a:t>
            </a:r>
            <a:endParaRPr lang="en-GB" sz="2600" dirty="0"/>
          </a:p>
        </p:txBody>
      </p:sp>
      <p:sp>
        <p:nvSpPr>
          <p:cNvPr id="7" name="Rectangle 6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579296" cy="11430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Ghostbusters Song &amp; Actions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600200"/>
            <a:ext cx="4281518" cy="5043510"/>
          </a:xfrm>
        </p:spPr>
        <p:txBody>
          <a:bodyPr>
            <a:normAutofit fontScale="55000" lnSpcReduction="20000"/>
          </a:bodyPr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If there's something strange</a:t>
            </a:r>
          </a:p>
          <a:p>
            <a:r>
              <a:rPr lang="en-GB" sz="4400" b="1" dirty="0" smtClean="0"/>
              <a:t>In your neighbourhood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Who you gonna call</a:t>
            </a:r>
          </a:p>
          <a:p>
            <a:r>
              <a:rPr lang="en-GB" sz="4400" b="1" dirty="0" smtClean="0"/>
              <a:t>(Ghostbusters)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YEAH</a:t>
            </a:r>
            <a:endParaRPr lang="en-GB" sz="4400" b="1" dirty="0" smtClean="0"/>
          </a:p>
          <a:p>
            <a:r>
              <a:rPr lang="en-GB" sz="4400" b="1" dirty="0" smtClean="0">
                <a:solidFill>
                  <a:srgbClr val="00B050"/>
                </a:solidFill>
              </a:rPr>
              <a:t>If there's something weird</a:t>
            </a:r>
            <a:endParaRPr lang="en-GB" sz="4400" b="1" dirty="0" smtClean="0"/>
          </a:p>
          <a:p>
            <a:r>
              <a:rPr lang="en-GB" sz="4400" b="1" dirty="0" smtClean="0"/>
              <a:t>And it don't look good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Who you gonna call</a:t>
            </a:r>
            <a:endParaRPr lang="en-GB" sz="4400" b="1" dirty="0" smtClean="0"/>
          </a:p>
          <a:p>
            <a:r>
              <a:rPr lang="en-GB" sz="4400" b="1" dirty="0" smtClean="0"/>
              <a:t>(Ghostbusters)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YEAH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sz="4400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sz="4400" b="1" dirty="0" smtClean="0"/>
              <a:t>Tap knees x2,Clap hands x2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sz="4400" b="1" dirty="0" smtClean="0"/>
              <a:t>Arms down to side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 Clap hands x2</a:t>
            </a:r>
          </a:p>
          <a:p>
            <a:r>
              <a:rPr lang="en-GB" sz="4400" b="1" dirty="0" smtClean="0"/>
              <a:t>Tap knees x2,Clap hands x2</a:t>
            </a:r>
          </a:p>
          <a:p>
            <a:r>
              <a:rPr lang="en-GB" sz="4400" b="1" dirty="0" smtClean="0">
                <a:solidFill>
                  <a:srgbClr val="00B050"/>
                </a:solidFill>
              </a:rPr>
              <a:t>Tap knees x2,Clap hands x2</a:t>
            </a:r>
          </a:p>
          <a:p>
            <a:r>
              <a:rPr lang="en-GB" sz="4400" b="1" dirty="0" smtClean="0"/>
              <a:t>Arms down to side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Swing right arm across body</a:t>
            </a:r>
          </a:p>
          <a:p>
            <a:endParaRPr lang="en-GB" sz="3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3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 b="1" dirty="0" smtClean="0"/>
              <a:t>Muddles, </a:t>
            </a:r>
            <a:r>
              <a:rPr lang="en-GB" sz="3600" b="1" dirty="0" err="1" smtClean="0"/>
              <a:t>Nursey</a:t>
            </a:r>
            <a:r>
              <a:rPr lang="en-GB" sz="3600" b="1" dirty="0" smtClean="0"/>
              <a:t> &amp; Harry complete audience participation .</a:t>
            </a:r>
          </a:p>
          <a:p>
            <a:r>
              <a:rPr lang="en-GB" sz="3600" b="1" dirty="0" err="1" smtClean="0"/>
              <a:t>Nursey</a:t>
            </a:r>
            <a:r>
              <a:rPr lang="en-GB" sz="3600" b="1" dirty="0" smtClean="0"/>
              <a:t> leads dialogue</a:t>
            </a:r>
          </a:p>
          <a:p>
            <a:endParaRPr lang="en-GB" dirty="0"/>
          </a:p>
        </p:txBody>
      </p:sp>
      <p:pic>
        <p:nvPicPr>
          <p:cNvPr id="32770" name="Picture 2" descr="http://www.stonesofdistinction.co.uk/images/images/step-lar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000528" cy="45529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16"/>
            <a:ext cx="8229600" cy="1142984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STEP 3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57150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A What?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A ghost.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Did he go that way?</a:t>
            </a:r>
            <a:r>
              <a:rPr lang="en-GB" sz="3600" i="1" dirty="0" smtClean="0"/>
              <a:t>(points to the way the ghost went)</a:t>
            </a: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Yes.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He didn’t go that way?</a:t>
            </a:r>
            <a:r>
              <a:rPr lang="en-GB" sz="3600" i="1" dirty="0" smtClean="0"/>
              <a:t>(points to the way the ghost didn’t go)</a:t>
            </a:r>
            <a:endParaRPr lang="en-GB" sz="3600" dirty="0" smtClean="0"/>
          </a:p>
          <a:p>
            <a:pPr>
              <a:buNone/>
            </a:pPr>
            <a:r>
              <a:rPr lang="en-GB" sz="3600" i="1" dirty="0" smtClean="0"/>
              <a:t> </a:t>
            </a: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No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So he definitely went that way?</a:t>
            </a:r>
            <a:r>
              <a:rPr lang="en-GB" sz="3600" i="1" dirty="0" smtClean="0"/>
              <a:t>(points to the way the ghost went)</a:t>
            </a:r>
            <a:endParaRPr lang="en-GB" sz="3600" dirty="0" smtClean="0"/>
          </a:p>
          <a:p>
            <a:pPr>
              <a:buNone/>
            </a:pPr>
            <a:r>
              <a:rPr lang="en-GB" sz="3600" i="1" dirty="0" smtClean="0"/>
              <a:t> </a:t>
            </a:r>
            <a:endParaRPr lang="en-GB" sz="3600" dirty="0" smtClean="0"/>
          </a:p>
          <a:p>
            <a:pPr>
              <a:buNone/>
            </a:pPr>
            <a:r>
              <a:rPr lang="en-GB" sz="3600" b="1" dirty="0" smtClean="0"/>
              <a:t>AUDIENCE	</a:t>
            </a:r>
            <a:r>
              <a:rPr lang="en-GB" sz="3600" dirty="0" smtClean="0"/>
              <a:t>Yes.</a:t>
            </a:r>
          </a:p>
          <a:p>
            <a:pPr>
              <a:buNone/>
            </a:pPr>
            <a:r>
              <a:rPr lang="en-GB" sz="3600" dirty="0" smtClean="0"/>
              <a:t> </a:t>
            </a:r>
          </a:p>
          <a:p>
            <a:pPr>
              <a:buNone/>
            </a:pPr>
            <a:r>
              <a:rPr lang="en-GB" sz="3600" b="1" dirty="0" smtClean="0"/>
              <a:t>NURSEY		</a:t>
            </a:r>
            <a:r>
              <a:rPr lang="en-GB" sz="3600" dirty="0" smtClean="0"/>
              <a:t>Well. We’ll go and have a look then.</a:t>
            </a:r>
          </a:p>
          <a:p>
            <a:r>
              <a:rPr lang="en-GB" i="1" dirty="0" smtClean="0"/>
              <a:t> 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4</a:t>
            </a:r>
            <a:endParaRPr lang="en-GB" sz="7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4400" b="1" dirty="0" smtClean="0"/>
              <a:t>Muddles, </a:t>
            </a:r>
            <a:r>
              <a:rPr lang="en-GB" sz="4400" b="1" dirty="0" err="1" smtClean="0"/>
              <a:t>Nursey</a:t>
            </a:r>
            <a:r>
              <a:rPr lang="en-GB" sz="4400" b="1" dirty="0" smtClean="0"/>
              <a:t> &amp; Harry do </a:t>
            </a:r>
            <a:r>
              <a:rPr lang="en-GB" sz="4400" b="1" dirty="0" err="1" smtClean="0"/>
              <a:t>panto</a:t>
            </a:r>
            <a:r>
              <a:rPr lang="en-GB" sz="4400" b="1" dirty="0" smtClean="0"/>
              <a:t> walk looking for the ghost.</a:t>
            </a:r>
          </a:p>
          <a:p>
            <a:endParaRPr lang="en-GB" sz="4800" b="1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5842" name="Picture 2" descr="http://www.specialneedstoys.com/uk/712-789-large/softplay-step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643050"/>
            <a:ext cx="4071946" cy="4500574"/>
          </a:xfrm>
          <a:prstGeom prst="rect">
            <a:avLst/>
          </a:prstGeom>
          <a:noFill/>
        </p:spPr>
      </p:pic>
      <p:pic>
        <p:nvPicPr>
          <p:cNvPr id="6" name="Pantowalk.mp3">
            <a:hlinkClick r:id="" action="ppaction://media"/>
          </p:cNvPr>
          <p:cNvPicPr>
            <a:picLocks noGrp="1" noRot="1" noChangeAspect="1"/>
          </p:cNvPicPr>
          <p:nvPr>
            <p:ph sz="half" idx="1"/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572396" y="357166"/>
            <a:ext cx="1057296" cy="1057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5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4000" b="1" dirty="0" smtClean="0"/>
              <a:t>Muddles, </a:t>
            </a:r>
            <a:r>
              <a:rPr lang="en-GB" sz="4000" b="1" dirty="0" err="1" smtClean="0"/>
              <a:t>Nursey</a:t>
            </a:r>
            <a:r>
              <a:rPr lang="en-GB" sz="4000" b="1" dirty="0" smtClean="0"/>
              <a:t> &amp; Harry complete audience participation.</a:t>
            </a:r>
          </a:p>
          <a:p>
            <a:r>
              <a:rPr lang="en-GB" sz="4000" b="1" dirty="0" err="1" smtClean="0"/>
              <a:t>Nursey</a:t>
            </a:r>
            <a:r>
              <a:rPr lang="en-GB" sz="4000" b="1" dirty="0" smtClean="0"/>
              <a:t> leads dialogue</a:t>
            </a:r>
          </a:p>
          <a:p>
            <a:endParaRPr lang="en-GB" dirty="0"/>
          </a:p>
        </p:txBody>
      </p:sp>
      <p:pic>
        <p:nvPicPr>
          <p:cNvPr id="34818" name="Picture 2" descr="http://www.asfacademy.co.uk/wp-content/uploads/2011/04/Small-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071966" cy="45243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STEP 5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NURSEY	</a:t>
            </a:r>
            <a:r>
              <a:rPr lang="en-GB" dirty="0" smtClean="0"/>
              <a:t>There was nothing there!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Oh yes there was.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NURSEY/HARRY/MUDDLES	</a:t>
            </a:r>
            <a:r>
              <a:rPr lang="en-GB" dirty="0" smtClean="0"/>
              <a:t>Oh no there wasn’t!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Oh yes there was.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	</a:t>
            </a:r>
            <a:r>
              <a:rPr lang="en-GB" dirty="0" smtClean="0"/>
              <a:t>Was there?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AUDIENCE	</a:t>
            </a:r>
            <a:r>
              <a:rPr lang="en-GB" dirty="0" smtClean="0"/>
              <a:t>Yes.</a:t>
            </a:r>
          </a:p>
          <a:p>
            <a:r>
              <a:rPr lang="en-GB" dirty="0" smtClean="0"/>
              <a:t> </a:t>
            </a:r>
          </a:p>
          <a:p>
            <a:r>
              <a:rPr lang="en-GB" b="1" dirty="0" smtClean="0"/>
              <a:t>NURSEY	</a:t>
            </a:r>
            <a:r>
              <a:rPr lang="en-GB" dirty="0" smtClean="0"/>
              <a:t>Well, we’ll have to sing it again then won’t we!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6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4000" b="1" i="1" dirty="0" smtClean="0"/>
              <a:t>Repeat Ghostbusters song but this time the ghost comes on from other side and scares off HARRY.</a:t>
            </a:r>
            <a:endParaRPr lang="en-GB" sz="4400" b="1" dirty="0" smtClean="0"/>
          </a:p>
          <a:p>
            <a:endParaRPr lang="en-GB" dirty="0"/>
          </a:p>
        </p:txBody>
      </p:sp>
      <p:pic>
        <p:nvPicPr>
          <p:cNvPr id="37890" name="Picture 2" descr="http://www.best-of-web.com/_images_300/Cartoon_Man_Walking_Upstairs_100414-223153-766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9242"/>
            <a:ext cx="3929090" cy="4565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/>
          </a:bodyPr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r>
              <a:rPr lang="en-GB" b="1" dirty="0" smtClean="0"/>
              <a:t>When I say is ……..here?</a:t>
            </a:r>
          </a:p>
          <a:p>
            <a:endParaRPr lang="en-GB" b="1" dirty="0" smtClean="0"/>
          </a:p>
          <a:p>
            <a:r>
              <a:rPr lang="en-GB" b="1" dirty="0" smtClean="0"/>
              <a:t>You must say “Oh Yes he is”</a:t>
            </a:r>
            <a:r>
              <a:rPr lang="en-GB" b="1" dirty="0"/>
              <a:t> </a:t>
            </a:r>
            <a:r>
              <a:rPr lang="en-GB" b="1" dirty="0" smtClean="0"/>
              <a:t>or “Oh No she isn’t”</a:t>
            </a:r>
          </a:p>
        </p:txBody>
      </p:sp>
      <p:pic>
        <p:nvPicPr>
          <p:cNvPr id="11266" name="Picture 2" descr="http://static.guim.co.uk/sys-images/Arts/Arts_/Pictures/2009/12/17/1261068800510/Kat-B-and-Clive-Rowe-in-A-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285860"/>
            <a:ext cx="3143272" cy="52864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7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b="1" dirty="0" smtClean="0"/>
              <a:t>NURSEY</a:t>
            </a:r>
          </a:p>
          <a:p>
            <a:r>
              <a:rPr lang="en-GB" sz="4000" dirty="0" smtClean="0"/>
              <a:t>Where did harry go boys and girls?</a:t>
            </a:r>
          </a:p>
          <a:p>
            <a:r>
              <a:rPr lang="en-GB" sz="4000" dirty="0" smtClean="0"/>
              <a:t> </a:t>
            </a:r>
          </a:p>
          <a:p>
            <a:r>
              <a:rPr lang="en-GB" sz="4000" b="1" dirty="0" smtClean="0"/>
              <a:t>AUDIENCE	</a:t>
            </a:r>
          </a:p>
          <a:p>
            <a:r>
              <a:rPr lang="en-GB" sz="4000" dirty="0" smtClean="0"/>
              <a:t>The ghost took him.</a:t>
            </a:r>
          </a:p>
          <a:p>
            <a:r>
              <a:rPr lang="en-GB" sz="4000" b="1" dirty="0" smtClean="0"/>
              <a:t>Repeat Steps 3, 4, 5</a:t>
            </a:r>
          </a:p>
          <a:p>
            <a:endParaRPr lang="en-GB" sz="4000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36866" name="Picture 2" descr="http://www.altham.com/assets/images/Stai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4049700" cy="455773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8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/>
              <a:t>Repeat Ghostbusters song but this time the ghost comes on from other side and scares off MUDDLES.</a:t>
            </a:r>
            <a:endParaRPr lang="en-GB" sz="40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1986" name="Picture 2" descr="http://www.wackystock.com/thumbnail/213936-royalty-free-rf-clipart-illustration-of-a-blond-woman-walking-down-stairs-by-dennis-cox-at-wackyst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4119580" cy="45482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9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b="1" dirty="0" smtClean="0"/>
              <a:t>NURSEY</a:t>
            </a:r>
          </a:p>
          <a:p>
            <a:r>
              <a:rPr lang="en-GB" sz="4000" dirty="0" smtClean="0"/>
              <a:t>Where did Muddles go boys and girls?</a:t>
            </a:r>
          </a:p>
          <a:p>
            <a:r>
              <a:rPr lang="en-GB" sz="4000" dirty="0" smtClean="0"/>
              <a:t> </a:t>
            </a:r>
          </a:p>
          <a:p>
            <a:r>
              <a:rPr lang="en-GB" sz="4000" b="1" dirty="0" smtClean="0"/>
              <a:t>AUDIENCE	</a:t>
            </a:r>
          </a:p>
          <a:p>
            <a:r>
              <a:rPr lang="en-GB" sz="4000" dirty="0" smtClean="0"/>
              <a:t>The ghost took him.</a:t>
            </a:r>
          </a:p>
          <a:p>
            <a:r>
              <a:rPr lang="en-GB" sz="4000" b="1" dirty="0" smtClean="0"/>
              <a:t>Repeat Steps 3, 4, 5</a:t>
            </a:r>
          </a:p>
          <a:p>
            <a:endParaRPr lang="en-GB" sz="4000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0962" name="Picture 2" descr="lighting stairs de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4143404" cy="45481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10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/>
              <a:t>Repeat Ghostbusters song but this time the ghost comes on from other side and sings with NURSEY</a:t>
            </a:r>
            <a:endParaRPr lang="en-GB" sz="40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5058" name="Picture 2" descr="http://www.clipartguide.com/_named_clipart_images/0511-0902-2516-1030_Black_and_White_Cartoon_of_a_Woman_Falling_Down_Stairs_clipart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23918"/>
            <a:ext cx="4071966" cy="442445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STEP 11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/>
              <a:t>Nursey</a:t>
            </a:r>
            <a:r>
              <a:rPr lang="en-GB" sz="4400" b="1" i="1" dirty="0" smtClean="0"/>
              <a:t> talks to audience before seeing ghost. Ghost screams and runs off.</a:t>
            </a:r>
            <a:endParaRPr lang="en-GB" sz="4800" b="1" dirty="0" smtClean="0"/>
          </a:p>
          <a:p>
            <a:endParaRPr lang="en-GB" sz="4000" b="1" dirty="0" smtClean="0"/>
          </a:p>
          <a:p>
            <a:endParaRPr lang="en-GB" dirty="0"/>
          </a:p>
        </p:txBody>
      </p:sp>
      <p:pic>
        <p:nvPicPr>
          <p:cNvPr id="46082" name="Picture 2" descr="http://www.clipartoday.com/_thumbs/014/Bell_tn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50619"/>
            <a:ext cx="4000528" cy="44691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096" y="-99392"/>
            <a:ext cx="8229600" cy="1071546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STEP 11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686800" cy="58578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A What?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A ghost.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Where?</a:t>
            </a:r>
            <a:r>
              <a:rPr lang="en-GB" i="1" dirty="0" smtClean="0"/>
              <a:t>(not seeing ghost)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Right there.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Right next to me?</a:t>
            </a:r>
            <a:r>
              <a:rPr lang="en-GB" i="1" dirty="0" smtClean="0"/>
              <a:t>(points to ghost without looking)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 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AUDIENCE	</a:t>
            </a:r>
            <a:r>
              <a:rPr lang="en-GB" dirty="0" smtClean="0"/>
              <a:t>Yes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I better have a look then?</a:t>
            </a:r>
            <a:r>
              <a:rPr lang="en-GB" i="1" dirty="0" smtClean="0"/>
              <a:t>(slowly turns to look at ghost)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 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GHOST		</a:t>
            </a:r>
            <a:r>
              <a:rPr lang="en-GB" i="1" dirty="0" smtClean="0"/>
              <a:t>Loud scream and then runs off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dirty="0" smtClean="0"/>
              <a:t>NURSEY	</a:t>
            </a:r>
            <a:r>
              <a:rPr lang="en-GB" dirty="0" smtClean="0"/>
              <a:t>Blooming Cheek.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386"/>
            <a:ext cx="8229600" cy="1214422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Last Practice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65"/>
            <a:ext cx="8229600" cy="4983179"/>
          </a:xfrm>
        </p:spPr>
        <p:txBody>
          <a:bodyPr/>
          <a:lstStyle/>
          <a:p>
            <a:r>
              <a:rPr lang="en-GB" dirty="0" smtClean="0"/>
              <a:t>Last chance to practice…</a:t>
            </a:r>
          </a:p>
          <a:p>
            <a:r>
              <a:rPr lang="en-GB" dirty="0" smtClean="0"/>
              <a:t>Work hard and you could show to the class.</a:t>
            </a:r>
            <a:endParaRPr lang="en-GB" dirty="0"/>
          </a:p>
        </p:txBody>
      </p:sp>
      <p:pic>
        <p:nvPicPr>
          <p:cNvPr id="48130" name="Picture 2" descr="http://2.bp.blogspot.com/_o-L5oyBR4d0/TP_031W7FDI/AAAAAAAAJA0/f8SOILiLV0I/s1600/155768_163138870394358_139153782792867_289826_550966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9144000" cy="40005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SOUND EFFECTS</a:t>
            </a:r>
            <a:endParaRPr lang="en-GB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GHOSTBUSTERS</a:t>
            </a:r>
            <a:endParaRPr lang="en-GB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PANTO WALK</a:t>
            </a:r>
            <a:endParaRPr lang="en-GB" sz="3600" dirty="0"/>
          </a:p>
        </p:txBody>
      </p:sp>
      <p:pic>
        <p:nvPicPr>
          <p:cNvPr id="7" name="Ghost Gag Track1.mp3">
            <a:hlinkClick r:id="" action="ppaction://media"/>
          </p:cNvPr>
          <p:cNvPicPr>
            <a:picLocks noGrp="1" noRot="1" noChangeAspect="1"/>
          </p:cNvPicPr>
          <p:nvPr>
            <p:ph sz="half" idx="2"/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642910" y="2285992"/>
            <a:ext cx="1685957" cy="1685957"/>
          </a:xfrm>
          <a:prstGeom prst="rect">
            <a:avLst/>
          </a:prstGeom>
        </p:spPr>
      </p:pic>
      <p:pic>
        <p:nvPicPr>
          <p:cNvPr id="8" name="Pantowalk.mp3">
            <a:hlinkClick r:id="" action="ppaction://media"/>
          </p:cNvPr>
          <p:cNvPicPr>
            <a:picLocks noGrp="1" noRot="1" noChangeAspect="1"/>
          </p:cNvPicPr>
          <p:nvPr>
            <p:ph sz="quarter" idx="4"/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5286380" y="2357430"/>
            <a:ext cx="1746247" cy="1746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30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SPOTLIGHT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spotlight your work</a:t>
            </a:r>
          </a:p>
          <a:p>
            <a:endParaRPr lang="en-GB" dirty="0" smtClean="0"/>
          </a:p>
          <a:p>
            <a:r>
              <a:rPr lang="en-GB" b="1" dirty="0" smtClean="0"/>
              <a:t>REMEMBER…</a:t>
            </a:r>
          </a:p>
          <a:p>
            <a:r>
              <a:rPr lang="en-GB" b="1" dirty="0" smtClean="0"/>
              <a:t>What Went Well</a:t>
            </a:r>
          </a:p>
          <a:p>
            <a:r>
              <a:rPr lang="en-GB" b="1" dirty="0" smtClean="0"/>
              <a:t>Even Better If?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8919" y="44624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  <p:pic>
        <p:nvPicPr>
          <p:cNvPr id="8" name="Picture 2" descr="http://i.telegraph.co.uk/multimedia/archive/01784/Panto_1784026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786058"/>
            <a:ext cx="4381500" cy="3643338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26998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WHAT DID YOU ACHIEVE TODAY?</a:t>
            </a:r>
            <a:endParaRPr lang="en-GB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2367170"/>
            <a:ext cx="6678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u="sng" dirty="0">
                <a:latin typeface="Monotype Corsiva" pitchFamily="66" charset="0"/>
              </a:rPr>
              <a:t>Summing up:</a:t>
            </a:r>
          </a:p>
          <a:p>
            <a:endParaRPr lang="en-GB" sz="3200" b="1" dirty="0">
              <a:latin typeface="Monotype Corsiva" pitchFamily="66" charset="0"/>
            </a:endParaRP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have you learnt today?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level have you achieve and how/ why? 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do you need to do to meet your target grade?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Get into a pair.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Share your knowledge and ideas with your partner</a:t>
            </a:r>
          </a:p>
        </p:txBody>
      </p:sp>
      <p:pic>
        <p:nvPicPr>
          <p:cNvPr id="8" name="Picture 2" descr="http://static.guim.co.uk/sys-images/Arts/Arts_/Pictures/2009/12/17/1261068800510/Kat-B-and-Clive-Rowe-in-A-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53900"/>
            <a:ext cx="2034464" cy="54040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164013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LESSON </a:t>
            </a:r>
            <a:r>
              <a:rPr lang="en-GB" sz="8000" b="1" dirty="0" smtClean="0"/>
              <a:t>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714488"/>
            <a:ext cx="7286644" cy="23574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/>
              <a:t>	</a:t>
            </a:r>
            <a:r>
              <a:rPr lang="en-US" sz="5400" b="1" dirty="0" smtClean="0"/>
              <a:t>To investigate audience participation within a pantomime </a:t>
            </a:r>
            <a:endParaRPr lang="en-GB" sz="5400" b="1" dirty="0"/>
          </a:p>
        </p:txBody>
      </p:sp>
      <p:pic>
        <p:nvPicPr>
          <p:cNvPr id="10242" name="Picture 2" descr="http://static.guim.co.uk/sys-images/Arts/Arts_/Pictures/2009/12/22/1261481765290/Jack-and-the-Beanstalk-Ly-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9100"/>
            <a:ext cx="9144000" cy="26289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7674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THE GHOST GAG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GB" dirty="0" smtClean="0"/>
              <a:t>TODAY WE ARE GOING TO LEARN THE GHOST GAG!</a:t>
            </a:r>
          </a:p>
          <a:p>
            <a:endParaRPr lang="en-GB" dirty="0" smtClean="0"/>
          </a:p>
          <a:p>
            <a:r>
              <a:rPr lang="en-GB" dirty="0" smtClean="0"/>
              <a:t>FIRST WE NEED TO FIND OUT WHO FEELS CONFIDENT!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098" name="Picture 2" descr="http://www.jonmonie.co.uk/media/images/20081121185329_Ghostg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0"/>
            <a:ext cx="7239000" cy="1357298"/>
          </a:xfrm>
        </p:spPr>
        <p:txBody>
          <a:bodyPr>
            <a:noAutofit/>
          </a:bodyPr>
          <a:lstStyle/>
          <a:p>
            <a:r>
              <a:rPr lang="en-GB" sz="9600" dirty="0" smtClean="0"/>
              <a:t>LINE UP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7239000" cy="5312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Students must form a straight line.</a:t>
            </a:r>
          </a:p>
          <a:p>
            <a:r>
              <a:rPr lang="en-GB" sz="2800" dirty="0" smtClean="0"/>
              <a:t>Students who have think they can play a main part must go to one end of the line.</a:t>
            </a:r>
          </a:p>
          <a:p>
            <a:r>
              <a:rPr lang="en-GB" sz="2800" dirty="0" smtClean="0"/>
              <a:t>Students who want a middle part must go to the middle of the line.</a:t>
            </a:r>
          </a:p>
          <a:p>
            <a:r>
              <a:rPr lang="en-GB" sz="2800" dirty="0" smtClean="0"/>
              <a:t>Students who want a smaller part must go to the other end of the line.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482" name="Picture 2" descr="http://media.thestar.topscms.com/images/f6/26/a76e12f04992ad73fcd37e349ee7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0570"/>
            <a:ext cx="9144000" cy="235743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TEACHER GROUPINGS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The teacher will now place you into groups  of 3.</a:t>
            </a:r>
            <a:endParaRPr lang="en-GB" sz="4400" dirty="0"/>
          </a:p>
        </p:txBody>
      </p:sp>
      <p:pic>
        <p:nvPicPr>
          <p:cNvPr id="27650" name="Picture 2" descr="http://www.clipartpal.com/_thumbs/pd/holiday/halloween/floating_g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357562"/>
            <a:ext cx="8358246" cy="324801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GHOST GAG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572164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One of the noisiest routines in </a:t>
            </a:r>
            <a:r>
              <a:rPr lang="en-GB" b="1" dirty="0" err="1" smtClean="0"/>
              <a:t>panto</a:t>
            </a:r>
            <a:r>
              <a:rPr lang="en-GB" b="1" dirty="0" smtClean="0"/>
              <a:t> is the 'ghost gag‘.</a:t>
            </a:r>
          </a:p>
          <a:p>
            <a:endParaRPr lang="en-GB" b="1" dirty="0" smtClean="0"/>
          </a:p>
          <a:p>
            <a:r>
              <a:rPr lang="en-GB" b="1" dirty="0" smtClean="0"/>
              <a:t>In this routine, a group of the good characters (always including the Dame) will be lost somewhere, often in the middle of a forest. </a:t>
            </a:r>
          </a:p>
          <a:p>
            <a:endParaRPr lang="en-GB" b="1" dirty="0" smtClean="0"/>
          </a:p>
          <a:p>
            <a:r>
              <a:rPr lang="en-GB" b="1" dirty="0" smtClean="0"/>
              <a:t>Here they will stand or sit in a line and express their fear of ghosts, gorillas or some other creature that they believe might be in close.</a:t>
            </a:r>
          </a:p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To calm their fears they'll sing a song, during which the object of their fear will appear. </a:t>
            </a:r>
          </a:p>
          <a:p>
            <a:endParaRPr lang="en-GB" b="1" dirty="0" smtClean="0"/>
          </a:p>
          <a:p>
            <a:r>
              <a:rPr lang="en-GB" b="1" dirty="0" smtClean="0"/>
              <a:t>It is the audience's job to warn the characters of this, but they will not be heard, and someone will be chased off by the ghost.</a:t>
            </a:r>
          </a:p>
          <a:p>
            <a:endParaRPr lang="en-GB" b="1" dirty="0" smtClean="0"/>
          </a:p>
          <a:p>
            <a:r>
              <a:rPr lang="en-GB" b="1" dirty="0" smtClean="0"/>
              <a:t>The remaining characters will quiz the audience about what happened and take a look around for the scary creature, encouraging everyone to shout louder and louder if they spot it.</a:t>
            </a:r>
          </a:p>
          <a:p>
            <a:endParaRPr lang="en-GB" b="1" dirty="0" smtClean="0"/>
          </a:p>
          <a:p>
            <a:r>
              <a:rPr lang="en-GB" b="1" dirty="0" smtClean="0"/>
              <a:t>Eventually only the Dame will remain, who will then scare off the ghost.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STEP 1</a:t>
            </a:r>
            <a:endParaRPr lang="en-GB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4400" b="1" dirty="0" smtClean="0"/>
              <a:t>Muddles, </a:t>
            </a:r>
            <a:r>
              <a:rPr lang="en-GB" sz="4400" b="1" dirty="0" err="1" smtClean="0"/>
              <a:t>Nursey</a:t>
            </a:r>
            <a:r>
              <a:rPr lang="en-GB" sz="4400" b="1" dirty="0" smtClean="0"/>
              <a:t> &amp; Harry enter onto the stage and complete the dialogue set up.</a:t>
            </a:r>
            <a:endParaRPr lang="en-GB" sz="4400" b="1" dirty="0"/>
          </a:p>
        </p:txBody>
      </p:sp>
      <p:pic>
        <p:nvPicPr>
          <p:cNvPr id="29698" name="Picture 2" descr="http://www.adaevidencelibrary.com/files/Image/Steps_jpe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4143404" cy="45481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investigate audience participation within a pantomime 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include an audience in a pantomime performance.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1417</Words>
  <Application>Microsoft Macintosh PowerPoint</Application>
  <PresentationFormat>On-screen Show (4:3)</PresentationFormat>
  <Paragraphs>334</Paragraphs>
  <Slides>29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Monotype Corsiva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THE GHOST GAG</vt:lpstr>
      <vt:lpstr>LINE UP</vt:lpstr>
      <vt:lpstr>TEACHER GROUPINGS</vt:lpstr>
      <vt:lpstr>GHOST GAG</vt:lpstr>
      <vt:lpstr>STEP 1</vt:lpstr>
      <vt:lpstr>PowerPoint Presentation</vt:lpstr>
      <vt:lpstr>STEP 2</vt:lpstr>
      <vt:lpstr>Ghostbusters Song &amp; Actions</vt:lpstr>
      <vt:lpstr>Ghostbusters Song &amp; Actions</vt:lpstr>
      <vt:lpstr>STEP 3</vt:lpstr>
      <vt:lpstr>STEP 3</vt:lpstr>
      <vt:lpstr>STEP 4</vt:lpstr>
      <vt:lpstr>STEP 5</vt:lpstr>
      <vt:lpstr>STEP 5</vt:lpstr>
      <vt:lpstr>STEP 6</vt:lpstr>
      <vt:lpstr>STEP 7</vt:lpstr>
      <vt:lpstr>STEP 8</vt:lpstr>
      <vt:lpstr>STEP 9</vt:lpstr>
      <vt:lpstr>STEP 10</vt:lpstr>
      <vt:lpstr>STEP 11</vt:lpstr>
      <vt:lpstr>STEP 11</vt:lpstr>
      <vt:lpstr>Last Practice</vt:lpstr>
      <vt:lpstr>SOUND EFFECTS</vt:lpstr>
      <vt:lpstr>SPOTLIGHT</vt:lpstr>
      <vt:lpstr>WHAT DID YOU ACHIEVE TODAY?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80</cp:revision>
  <dcterms:created xsi:type="dcterms:W3CDTF">2011-09-25T14:56:45Z</dcterms:created>
  <dcterms:modified xsi:type="dcterms:W3CDTF">2016-10-12T09:17:48Z</dcterms:modified>
</cp:coreProperties>
</file>