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317" r:id="rId4"/>
    <p:sldId id="322" r:id="rId5"/>
    <p:sldId id="321" r:id="rId6"/>
    <p:sldId id="320" r:id="rId7"/>
    <p:sldId id="316" r:id="rId8"/>
    <p:sldId id="290" r:id="rId9"/>
    <p:sldId id="292" r:id="rId10"/>
    <p:sldId id="299" r:id="rId11"/>
    <p:sldId id="294" r:id="rId12"/>
    <p:sldId id="301" r:id="rId13"/>
    <p:sldId id="302" r:id="rId14"/>
    <p:sldId id="303" r:id="rId15"/>
    <p:sldId id="306" r:id="rId16"/>
    <p:sldId id="304" r:id="rId17"/>
    <p:sldId id="305" r:id="rId18"/>
    <p:sldId id="307" r:id="rId19"/>
    <p:sldId id="308" r:id="rId20"/>
    <p:sldId id="309" r:id="rId21"/>
    <p:sldId id="311" r:id="rId22"/>
    <p:sldId id="312" r:id="rId23"/>
    <p:sldId id="313" r:id="rId24"/>
    <p:sldId id="315" r:id="rId25"/>
    <p:sldId id="31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E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3" autoAdjust="0"/>
    <p:restoredTop sz="92974"/>
  </p:normalViewPr>
  <p:slideViewPr>
    <p:cSldViewPr>
      <p:cViewPr>
        <p:scale>
          <a:sx n="103" d="100"/>
          <a:sy n="103" d="100"/>
        </p:scale>
        <p:origin x="320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DD0D4-8BAD-400B-B6E0-1522AEE2F577}" type="datetimeFigureOut">
              <a:rPr lang="en-US" smtClean="0"/>
              <a:pPr/>
              <a:t>10/12/16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75103-8C19-4DA4-A74B-915D26813AE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488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1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7200" b="1" dirty="0" smtClean="0"/>
              <a:t>PANTOMIME</a:t>
            </a:r>
            <a:endParaRPr lang="en-GB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Yr 7 Drama </a:t>
            </a:r>
          </a:p>
          <a:p>
            <a:r>
              <a:rPr lang="en-GB" dirty="0" smtClean="0"/>
              <a:t>Lesson 5</a:t>
            </a:r>
          </a:p>
          <a:p>
            <a:r>
              <a:rPr lang="en-GB" dirty="0" smtClean="0"/>
              <a:t>Scene Rehearsal</a:t>
            </a:r>
            <a:endParaRPr lang="en-GB" dirty="0"/>
          </a:p>
        </p:txBody>
      </p:sp>
      <p:pic>
        <p:nvPicPr>
          <p:cNvPr id="31746" name="Picture 2" descr="http://www.bobwooding-entertainer.co.uk/var/3558/32657-Bob%20Panto%20Act%20Leamington%2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28794" cy="6858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1748" name="Picture 4" descr="http://www.brillianttv.co.uk/timmymallett/images3/porthcawl-panto-4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2330" y="0"/>
            <a:ext cx="1857356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chemeClr val="tx1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>
            <a:noAutofit/>
          </a:bodyPr>
          <a:lstStyle/>
          <a:p>
            <a:r>
              <a:rPr lang="en-GB" sz="8800" b="1" dirty="0" smtClean="0"/>
              <a:t>STEP 1</a:t>
            </a:r>
            <a:endParaRPr lang="en-GB" sz="8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GB" sz="4400" b="1" dirty="0" smtClean="0"/>
              <a:t>Muddles, </a:t>
            </a:r>
            <a:r>
              <a:rPr lang="en-GB" sz="4400" b="1" dirty="0" err="1" smtClean="0"/>
              <a:t>Nursey</a:t>
            </a:r>
            <a:r>
              <a:rPr lang="en-GB" sz="4400" b="1" dirty="0" smtClean="0"/>
              <a:t> &amp; Harry enter onto the stage and complete the dialogue set up.</a:t>
            </a:r>
            <a:endParaRPr lang="en-GB" sz="4400" b="1" dirty="0"/>
          </a:p>
        </p:txBody>
      </p:sp>
      <p:pic>
        <p:nvPicPr>
          <p:cNvPr id="29698" name="Picture 2" descr="http://www.adaevidencelibrary.com/files/Image/Steps_jpe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643050"/>
            <a:ext cx="4143404" cy="4548186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8919" y="44624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 </a:t>
            </a:r>
            <a:r>
              <a:rPr lang="en-US" sz="1400" dirty="0">
                <a:solidFill>
                  <a:srgbClr val="3366FF"/>
                </a:solidFill>
                <a:latin typeface="Monotype Corsiva"/>
                <a:cs typeface="Monotype Corsiva"/>
              </a:rPr>
              <a:t>To create and rehearse a scene from a pantomime. </a:t>
            </a:r>
            <a:endParaRPr lang="en-GB" sz="1400" dirty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understand how to perform in a pantomime. 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 spd="slow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15148"/>
          </a:xfrm>
          <a:solidFill>
            <a:schemeClr val="bg1">
              <a:lumMod val="75000"/>
            </a:schemeClr>
          </a:solidFill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GB" sz="4400" i="1" dirty="0" smtClean="0"/>
              <a:t>			MUDDLES, NURSEY and HARRY notice their surroundings.</a:t>
            </a:r>
            <a:r>
              <a:rPr lang="en-GB" sz="4400" dirty="0" smtClean="0"/>
              <a:t> </a:t>
            </a:r>
          </a:p>
          <a:p>
            <a:pPr>
              <a:buNone/>
            </a:pPr>
            <a:r>
              <a:rPr lang="en-GB" sz="4400" b="1" dirty="0" smtClean="0">
                <a:solidFill>
                  <a:srgbClr val="FFFF00"/>
                </a:solidFill>
              </a:rPr>
              <a:t>MUDDLES</a:t>
            </a:r>
            <a:r>
              <a:rPr lang="en-GB" sz="4400" dirty="0" smtClean="0">
                <a:solidFill>
                  <a:srgbClr val="FFFF00"/>
                </a:solidFill>
              </a:rPr>
              <a:t>	This is a very creepy part of the forest, isn’t it?</a:t>
            </a:r>
          </a:p>
          <a:p>
            <a:pPr>
              <a:buNone/>
            </a:pPr>
            <a:r>
              <a:rPr lang="en-GB" sz="4400" b="1" dirty="0" smtClean="0"/>
              <a:t>HARRY</a:t>
            </a:r>
            <a:r>
              <a:rPr lang="en-GB" sz="4400" dirty="0" smtClean="0"/>
              <a:t>		Yeah. It’s a bit like Chatham on a Saturday night.</a:t>
            </a:r>
          </a:p>
          <a:p>
            <a:pPr>
              <a:buNone/>
            </a:pPr>
            <a:r>
              <a:rPr lang="en-GB" sz="4400" b="1" dirty="0" smtClean="0">
                <a:solidFill>
                  <a:srgbClr val="FFFF00"/>
                </a:solidFill>
              </a:rPr>
              <a:t>MUDDLES	</a:t>
            </a:r>
            <a:r>
              <a:rPr lang="en-GB" sz="4400" dirty="0" smtClean="0">
                <a:solidFill>
                  <a:srgbClr val="FFFF00"/>
                </a:solidFill>
              </a:rPr>
              <a:t>You don’t think it’s haunted do you?</a:t>
            </a:r>
          </a:p>
          <a:p>
            <a:pPr>
              <a:buNone/>
            </a:pPr>
            <a:r>
              <a:rPr lang="en-GB" sz="4400" b="1" dirty="0" smtClean="0">
                <a:solidFill>
                  <a:srgbClr val="00B050"/>
                </a:solidFill>
              </a:rPr>
              <a:t>NURSEY</a:t>
            </a:r>
            <a:r>
              <a:rPr lang="en-GB" sz="4400" dirty="0" smtClean="0">
                <a:solidFill>
                  <a:srgbClr val="00B050"/>
                </a:solidFill>
              </a:rPr>
              <a:t>		Well, I’ve heard that this forest is haunted by a ghost with a face so horrible 		even Bob the Builder couldn’t fix it!</a:t>
            </a:r>
          </a:p>
          <a:p>
            <a:pPr>
              <a:buNone/>
            </a:pPr>
            <a:r>
              <a:rPr lang="en-GB" sz="4400" b="1" dirty="0" smtClean="0">
                <a:solidFill>
                  <a:srgbClr val="FFFF00"/>
                </a:solidFill>
              </a:rPr>
              <a:t>MUDDLES</a:t>
            </a:r>
            <a:r>
              <a:rPr lang="en-GB" sz="4400" dirty="0" smtClean="0">
                <a:solidFill>
                  <a:srgbClr val="FFFF00"/>
                </a:solidFill>
              </a:rPr>
              <a:t>	Oh no</a:t>
            </a:r>
          </a:p>
          <a:p>
            <a:pPr>
              <a:buNone/>
            </a:pPr>
            <a:r>
              <a:rPr lang="en-GB" sz="4400" b="1" dirty="0" smtClean="0"/>
              <a:t>HARRY		</a:t>
            </a:r>
            <a:r>
              <a:rPr lang="en-GB" sz="4400" dirty="0" smtClean="0"/>
              <a:t>Oh no.</a:t>
            </a:r>
          </a:p>
          <a:p>
            <a:pPr>
              <a:buNone/>
            </a:pPr>
            <a:r>
              <a:rPr lang="en-GB" sz="4400" b="1" dirty="0" smtClean="0">
                <a:solidFill>
                  <a:srgbClr val="00B050"/>
                </a:solidFill>
              </a:rPr>
              <a:t>NURSEY		</a:t>
            </a:r>
            <a:r>
              <a:rPr lang="en-GB" sz="4400" dirty="0" smtClean="0">
                <a:solidFill>
                  <a:srgbClr val="00B050"/>
                </a:solidFill>
              </a:rPr>
              <a:t>Oh yes.</a:t>
            </a:r>
          </a:p>
          <a:p>
            <a:pPr>
              <a:buNone/>
            </a:pPr>
            <a:r>
              <a:rPr lang="en-GB" sz="4400" dirty="0" smtClean="0"/>
              <a:t>			</a:t>
            </a:r>
            <a:r>
              <a:rPr lang="en-GB" sz="4400" i="1" dirty="0" smtClean="0"/>
              <a:t>Short silence.</a:t>
            </a:r>
            <a:endParaRPr lang="en-GB" sz="4400" dirty="0" smtClean="0"/>
          </a:p>
          <a:p>
            <a:pPr>
              <a:buNone/>
            </a:pPr>
            <a:r>
              <a:rPr lang="en-GB" sz="4400" b="1" dirty="0" smtClean="0">
                <a:solidFill>
                  <a:srgbClr val="FFFF00"/>
                </a:solidFill>
              </a:rPr>
              <a:t>MUDDLES</a:t>
            </a:r>
            <a:r>
              <a:rPr lang="en-GB" sz="4400" dirty="0" smtClean="0">
                <a:solidFill>
                  <a:srgbClr val="FFFF00"/>
                </a:solidFill>
              </a:rPr>
              <a:t>	This forest is haunted!</a:t>
            </a:r>
          </a:p>
          <a:p>
            <a:pPr>
              <a:buNone/>
            </a:pPr>
            <a:r>
              <a:rPr lang="en-GB" sz="4400" b="1" dirty="0" smtClean="0">
                <a:solidFill>
                  <a:srgbClr val="00B050"/>
                </a:solidFill>
              </a:rPr>
              <a:t>NURSEY</a:t>
            </a:r>
            <a:r>
              <a:rPr lang="en-GB" sz="4400" dirty="0" smtClean="0">
                <a:solidFill>
                  <a:srgbClr val="00B050"/>
                </a:solidFill>
              </a:rPr>
              <a:t>		Haunted by ghosts and ghouls.</a:t>
            </a:r>
          </a:p>
          <a:p>
            <a:pPr>
              <a:buNone/>
            </a:pPr>
            <a:r>
              <a:rPr lang="en-GB" sz="4400" b="1" dirty="0" smtClean="0">
                <a:solidFill>
                  <a:srgbClr val="FFFF00"/>
                </a:solidFill>
              </a:rPr>
              <a:t>MUDDLES</a:t>
            </a:r>
            <a:r>
              <a:rPr lang="en-GB" sz="4400" dirty="0" smtClean="0">
                <a:solidFill>
                  <a:srgbClr val="FFFF00"/>
                </a:solidFill>
              </a:rPr>
              <a:t>	Well we’d better go ‘cos I don’t want to be grabbed by the </a:t>
            </a:r>
            <a:r>
              <a:rPr lang="en-GB" sz="4400" dirty="0" err="1" smtClean="0">
                <a:solidFill>
                  <a:srgbClr val="FFFF00"/>
                </a:solidFill>
              </a:rPr>
              <a:t>ghosties</a:t>
            </a:r>
            <a:r>
              <a:rPr lang="en-GB" sz="4400" dirty="0" smtClean="0">
                <a:solidFill>
                  <a:srgbClr val="FFFF00"/>
                </a:solidFill>
              </a:rPr>
              <a:t>.</a:t>
            </a:r>
          </a:p>
          <a:p>
            <a:pPr>
              <a:buNone/>
            </a:pPr>
            <a:r>
              <a:rPr lang="en-GB" sz="4400" b="1" dirty="0" smtClean="0"/>
              <a:t>HARRY</a:t>
            </a:r>
            <a:r>
              <a:rPr lang="en-GB" sz="4400" dirty="0" smtClean="0"/>
              <a:t>		I don’t want to be grabbed by the ghoul…</a:t>
            </a:r>
          </a:p>
          <a:p>
            <a:pPr>
              <a:buNone/>
            </a:pPr>
            <a:r>
              <a:rPr lang="en-GB" sz="4400" dirty="0" smtClean="0"/>
              <a:t>			</a:t>
            </a:r>
            <a:r>
              <a:rPr lang="en-GB" sz="4400" i="1" dirty="0" smtClean="0"/>
              <a:t>NURSEY  stops HARRY speaking.</a:t>
            </a:r>
            <a:endParaRPr lang="en-GB" sz="4400" dirty="0" smtClean="0"/>
          </a:p>
          <a:p>
            <a:pPr>
              <a:buNone/>
            </a:pPr>
            <a:r>
              <a:rPr lang="en-GB" sz="4400" b="1" dirty="0" smtClean="0">
                <a:solidFill>
                  <a:srgbClr val="00B050"/>
                </a:solidFill>
              </a:rPr>
              <a:t>NURSEY</a:t>
            </a:r>
            <a:r>
              <a:rPr lang="en-GB" sz="4400" dirty="0" smtClean="0">
                <a:solidFill>
                  <a:srgbClr val="00B050"/>
                </a:solidFill>
              </a:rPr>
              <a:t>		I’ve heard if we sing it’ll keep the ghosts away.</a:t>
            </a:r>
          </a:p>
          <a:p>
            <a:pPr>
              <a:buNone/>
            </a:pPr>
            <a:r>
              <a:rPr lang="en-GB" sz="4400" b="1" dirty="0" smtClean="0">
                <a:solidFill>
                  <a:srgbClr val="FFFF00"/>
                </a:solidFill>
              </a:rPr>
              <a:t>MUDDLES</a:t>
            </a:r>
            <a:r>
              <a:rPr lang="en-GB" sz="4400" dirty="0" smtClean="0">
                <a:solidFill>
                  <a:srgbClr val="FFFF00"/>
                </a:solidFill>
              </a:rPr>
              <a:t>	I’ve heard your singing will keep anything away.</a:t>
            </a:r>
          </a:p>
          <a:p>
            <a:pPr>
              <a:buNone/>
            </a:pPr>
            <a:r>
              <a:rPr lang="en-GB" sz="4400" b="1" dirty="0" smtClean="0">
                <a:solidFill>
                  <a:srgbClr val="00B050"/>
                </a:solidFill>
              </a:rPr>
              <a:t>NURSEY</a:t>
            </a:r>
            <a:r>
              <a:rPr lang="en-GB" sz="4400" dirty="0" smtClean="0">
                <a:solidFill>
                  <a:srgbClr val="00B050"/>
                </a:solidFill>
              </a:rPr>
              <a:t>		Well, we’d better sing then and if the boys and girls</a:t>
            </a:r>
          </a:p>
          <a:p>
            <a:pPr>
              <a:buNone/>
            </a:pPr>
            <a:r>
              <a:rPr lang="en-GB" sz="4400" dirty="0" smtClean="0">
                <a:solidFill>
                  <a:srgbClr val="00B050"/>
                </a:solidFill>
              </a:rPr>
              <a:t>			see a ghost they’ll shout out and tell us won’t you?</a:t>
            </a:r>
          </a:p>
          <a:p>
            <a:pPr>
              <a:buNone/>
            </a:pPr>
            <a:r>
              <a:rPr lang="en-GB" sz="4400" b="1" dirty="0" smtClean="0"/>
              <a:t>HARRY</a:t>
            </a:r>
            <a:r>
              <a:rPr lang="en-GB" sz="4400" dirty="0" smtClean="0"/>
              <a:t>		What shall we sing?</a:t>
            </a:r>
          </a:p>
          <a:p>
            <a:pPr>
              <a:buNone/>
            </a:pPr>
            <a:r>
              <a:rPr lang="en-GB" sz="4400" b="1" dirty="0" smtClean="0">
                <a:solidFill>
                  <a:srgbClr val="00B050"/>
                </a:solidFill>
              </a:rPr>
              <a:t>NURSEY</a:t>
            </a:r>
            <a:r>
              <a:rPr lang="en-GB" sz="4400" dirty="0" smtClean="0">
                <a:solidFill>
                  <a:srgbClr val="00B050"/>
                </a:solidFill>
              </a:rPr>
              <a:t>		I fink we should sing, Ghostbusters, hit it!</a:t>
            </a:r>
          </a:p>
          <a:p>
            <a:pPr>
              <a:buNone/>
            </a:pPr>
            <a:r>
              <a:rPr lang="en-GB" sz="4400" i="1" dirty="0" smtClean="0"/>
              <a:t>			They go into the ‘Ghost Gag’, leaving NURSEY on stage for the tag line. 		NURSEY chases the ghost off at the end.</a:t>
            </a:r>
            <a:endParaRPr lang="en-GB" sz="4400" dirty="0" smtClean="0"/>
          </a:p>
          <a:p>
            <a:endParaRPr lang="en-GB" dirty="0"/>
          </a:p>
        </p:txBody>
      </p:sp>
    </p:spTree>
  </p:cSld>
  <p:clrMapOvr>
    <a:masterClrMapping/>
  </p:clrMapOvr>
  <p:transition spd="slow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Autofit/>
          </a:bodyPr>
          <a:lstStyle/>
          <a:p>
            <a:r>
              <a:rPr lang="en-GB" sz="8800" b="1" dirty="0" smtClean="0"/>
              <a:t>STEP 2</a:t>
            </a:r>
            <a:endParaRPr lang="en-GB" sz="8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4400" b="1" dirty="0" smtClean="0"/>
              <a:t>Muddles, </a:t>
            </a:r>
            <a:r>
              <a:rPr lang="en-GB" sz="4400" b="1" dirty="0" err="1" smtClean="0"/>
              <a:t>Nursey</a:t>
            </a:r>
            <a:r>
              <a:rPr lang="en-GB" sz="4400" b="1" dirty="0" smtClean="0"/>
              <a:t> and Harry sing Ghostbusters and complete actions </a:t>
            </a:r>
            <a:endParaRPr lang="en-GB" sz="4400" b="1" dirty="0"/>
          </a:p>
        </p:txBody>
      </p:sp>
      <p:pic>
        <p:nvPicPr>
          <p:cNvPr id="30722" name="Picture 2" descr="http://www.rob-brown.com/images/stories/blogs/step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643050"/>
            <a:ext cx="4071966" cy="4500574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8919" y="44624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 </a:t>
            </a:r>
            <a:r>
              <a:rPr lang="en-US" sz="1400" dirty="0">
                <a:solidFill>
                  <a:srgbClr val="3366FF"/>
                </a:solidFill>
                <a:latin typeface="Monotype Corsiva"/>
                <a:cs typeface="Monotype Corsiva"/>
              </a:rPr>
              <a:t>To create and rehearse a scene from a pantomime. </a:t>
            </a:r>
            <a:endParaRPr lang="en-GB" sz="1400" dirty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understand how to perform in a pantomime. 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 spd="slow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>
            <a:noAutofit/>
          </a:bodyPr>
          <a:lstStyle/>
          <a:p>
            <a:r>
              <a:rPr lang="en-GB" sz="5400" b="1" dirty="0" smtClean="0"/>
              <a:t>Ghostbusters Song &amp; Actions</a:t>
            </a:r>
            <a:endParaRPr lang="en-GB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282" y="2201914"/>
            <a:ext cx="4281518" cy="5043510"/>
          </a:xfrm>
        </p:spPr>
        <p:txBody>
          <a:bodyPr>
            <a:normAutofit fontScale="55000" lnSpcReduction="20000"/>
          </a:bodyPr>
          <a:lstStyle/>
          <a:p>
            <a:r>
              <a:rPr lang="en-GB" sz="4400" b="1" dirty="0" smtClean="0">
                <a:solidFill>
                  <a:srgbClr val="00B050"/>
                </a:solidFill>
              </a:rPr>
              <a:t>If there's something strange</a:t>
            </a:r>
          </a:p>
          <a:p>
            <a:r>
              <a:rPr lang="en-GB" sz="4400" b="1" dirty="0" smtClean="0"/>
              <a:t>In your neighbourhood</a:t>
            </a:r>
          </a:p>
          <a:p>
            <a:r>
              <a:rPr lang="en-GB" sz="4400" b="1" dirty="0" smtClean="0">
                <a:solidFill>
                  <a:srgbClr val="00B050"/>
                </a:solidFill>
              </a:rPr>
              <a:t>Who you gonna call</a:t>
            </a:r>
          </a:p>
          <a:p>
            <a:r>
              <a:rPr lang="en-GB" sz="4400" b="1" dirty="0" smtClean="0"/>
              <a:t>(Ghostbusters)</a:t>
            </a:r>
          </a:p>
          <a:p>
            <a:r>
              <a:rPr lang="en-GB" sz="4400" b="1" dirty="0" smtClean="0">
                <a:solidFill>
                  <a:srgbClr val="FF0000"/>
                </a:solidFill>
              </a:rPr>
              <a:t>YEAH</a:t>
            </a:r>
            <a:endParaRPr lang="en-GB" sz="4400" b="1" dirty="0" smtClean="0"/>
          </a:p>
          <a:p>
            <a:r>
              <a:rPr lang="en-GB" sz="4400" b="1" dirty="0" smtClean="0">
                <a:solidFill>
                  <a:srgbClr val="00B050"/>
                </a:solidFill>
              </a:rPr>
              <a:t>If there's something weird</a:t>
            </a:r>
            <a:endParaRPr lang="en-GB" sz="4400" b="1" dirty="0" smtClean="0"/>
          </a:p>
          <a:p>
            <a:r>
              <a:rPr lang="en-GB" sz="4400" b="1" dirty="0" smtClean="0"/>
              <a:t>And it don't look good</a:t>
            </a:r>
          </a:p>
          <a:p>
            <a:r>
              <a:rPr lang="en-GB" sz="4400" b="1" dirty="0" smtClean="0">
                <a:solidFill>
                  <a:srgbClr val="00B050"/>
                </a:solidFill>
              </a:rPr>
              <a:t>Who you gonna call</a:t>
            </a:r>
            <a:endParaRPr lang="en-GB" sz="4400" b="1" dirty="0" smtClean="0"/>
          </a:p>
          <a:p>
            <a:r>
              <a:rPr lang="en-GB" sz="4400" b="1" dirty="0" smtClean="0"/>
              <a:t>(Ghostbusters)</a:t>
            </a:r>
          </a:p>
          <a:p>
            <a:r>
              <a:rPr lang="en-GB" sz="4400" b="1" dirty="0" smtClean="0">
                <a:solidFill>
                  <a:srgbClr val="FF0000"/>
                </a:solidFill>
              </a:rPr>
              <a:t>YEAH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0696" y="2215405"/>
            <a:ext cx="4495800" cy="4525963"/>
          </a:xfrm>
        </p:spPr>
        <p:txBody>
          <a:bodyPr>
            <a:normAutofit fontScale="55000" lnSpcReduction="20000"/>
          </a:bodyPr>
          <a:lstStyle/>
          <a:p>
            <a:r>
              <a:rPr lang="en-GB" sz="4400" b="1" dirty="0" smtClean="0">
                <a:solidFill>
                  <a:srgbClr val="00B050"/>
                </a:solidFill>
              </a:rPr>
              <a:t>Tap knees x2, Clap hands x2</a:t>
            </a:r>
          </a:p>
          <a:p>
            <a:r>
              <a:rPr lang="en-GB" sz="4400" b="1" dirty="0" smtClean="0"/>
              <a:t>Tap knees x2,Clap hands x2</a:t>
            </a:r>
          </a:p>
          <a:p>
            <a:r>
              <a:rPr lang="en-GB" sz="4400" b="1" dirty="0" smtClean="0">
                <a:solidFill>
                  <a:srgbClr val="00B050"/>
                </a:solidFill>
              </a:rPr>
              <a:t>Tap knees x2,Clap hands x2</a:t>
            </a:r>
          </a:p>
          <a:p>
            <a:r>
              <a:rPr lang="en-GB" sz="4400" b="1" dirty="0" smtClean="0"/>
              <a:t>Arms down to side</a:t>
            </a:r>
          </a:p>
          <a:p>
            <a:r>
              <a:rPr lang="en-GB" sz="4400" b="1" dirty="0" smtClean="0">
                <a:solidFill>
                  <a:srgbClr val="FF0000"/>
                </a:solidFill>
              </a:rPr>
              <a:t>Swing right arm across body</a:t>
            </a:r>
          </a:p>
          <a:p>
            <a:r>
              <a:rPr lang="en-GB" sz="4400" b="1" dirty="0" smtClean="0">
                <a:solidFill>
                  <a:srgbClr val="00B050"/>
                </a:solidFill>
              </a:rPr>
              <a:t>Tap knees x2, Clap hands x2</a:t>
            </a:r>
          </a:p>
          <a:p>
            <a:r>
              <a:rPr lang="en-GB" sz="4400" b="1" dirty="0" smtClean="0"/>
              <a:t>Tap knees x2,Clap hands x2</a:t>
            </a:r>
          </a:p>
          <a:p>
            <a:r>
              <a:rPr lang="en-GB" sz="4400" b="1" dirty="0" smtClean="0">
                <a:solidFill>
                  <a:srgbClr val="00B050"/>
                </a:solidFill>
              </a:rPr>
              <a:t>Tap knees x2,Clap hands x2</a:t>
            </a:r>
          </a:p>
          <a:p>
            <a:r>
              <a:rPr lang="en-GB" sz="4400" b="1" dirty="0" smtClean="0"/>
              <a:t>Arms down to side</a:t>
            </a:r>
          </a:p>
          <a:p>
            <a:r>
              <a:rPr lang="en-GB" sz="4400" b="1" dirty="0" smtClean="0">
                <a:solidFill>
                  <a:srgbClr val="FF0000"/>
                </a:solidFill>
              </a:rPr>
              <a:t>Swing right arm across body</a:t>
            </a:r>
          </a:p>
          <a:p>
            <a:endParaRPr lang="en-GB" sz="3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8919" y="44624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 </a:t>
            </a:r>
            <a:r>
              <a:rPr lang="en-US" sz="1400" dirty="0">
                <a:solidFill>
                  <a:srgbClr val="3366FF"/>
                </a:solidFill>
                <a:latin typeface="Monotype Corsiva"/>
                <a:cs typeface="Monotype Corsiva"/>
              </a:rPr>
              <a:t>To create and rehearse a scene from a pantomime. </a:t>
            </a:r>
            <a:endParaRPr lang="en-GB" sz="1400" dirty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understand how to perform in a pantomime. 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 spd="slow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7200" b="1" dirty="0" smtClean="0"/>
              <a:t>STEP 3</a:t>
            </a:r>
            <a:endParaRPr lang="en-GB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sz="3600" b="1" dirty="0" smtClean="0"/>
              <a:t>Muddles, </a:t>
            </a:r>
            <a:r>
              <a:rPr lang="en-GB" sz="3600" b="1" dirty="0" err="1" smtClean="0"/>
              <a:t>Nursey</a:t>
            </a:r>
            <a:r>
              <a:rPr lang="en-GB" sz="3600" b="1" dirty="0" smtClean="0"/>
              <a:t> &amp; Harry complete audience participation .</a:t>
            </a:r>
          </a:p>
          <a:p>
            <a:r>
              <a:rPr lang="en-GB" sz="3600" b="1" dirty="0" err="1" smtClean="0"/>
              <a:t>Nursey</a:t>
            </a:r>
            <a:r>
              <a:rPr lang="en-GB" sz="3600" b="1" dirty="0" smtClean="0"/>
              <a:t> leads dialogue</a:t>
            </a:r>
          </a:p>
          <a:p>
            <a:endParaRPr lang="en-GB" dirty="0"/>
          </a:p>
        </p:txBody>
      </p:sp>
      <p:pic>
        <p:nvPicPr>
          <p:cNvPr id="32770" name="Picture 2" descr="http://www.stonesofdistinction.co.uk/images/images/step-larg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571612"/>
            <a:ext cx="4000528" cy="4552953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8919" y="44624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 </a:t>
            </a:r>
            <a:r>
              <a:rPr lang="en-US" sz="1400" dirty="0">
                <a:solidFill>
                  <a:srgbClr val="3366FF"/>
                </a:solidFill>
                <a:latin typeface="Monotype Corsiva"/>
                <a:cs typeface="Monotype Corsiva"/>
              </a:rPr>
              <a:t>To create and rehearse a scene from a pantomime. </a:t>
            </a:r>
            <a:endParaRPr lang="en-GB" sz="1400" dirty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understand how to perform in a pantomime. 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 spd="slow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072" y="413808"/>
            <a:ext cx="8229600" cy="1142984"/>
          </a:xfrm>
        </p:spPr>
        <p:txBody>
          <a:bodyPr>
            <a:noAutofit/>
          </a:bodyPr>
          <a:lstStyle/>
          <a:p>
            <a:r>
              <a:rPr lang="en-GB" sz="8000" b="1" dirty="0" smtClean="0"/>
              <a:t>STEP 3</a:t>
            </a:r>
            <a:endParaRPr lang="en-GB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142984"/>
            <a:ext cx="7858180" cy="5715016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endParaRPr lang="en-GB" sz="3600" dirty="0" smtClean="0"/>
          </a:p>
          <a:p>
            <a:pPr>
              <a:buNone/>
            </a:pPr>
            <a:r>
              <a:rPr lang="en-GB" sz="3600" b="1" dirty="0" smtClean="0"/>
              <a:t>NURSEY		</a:t>
            </a:r>
            <a:r>
              <a:rPr lang="en-GB" sz="3600" dirty="0" smtClean="0"/>
              <a:t>A What?</a:t>
            </a:r>
          </a:p>
          <a:p>
            <a:pPr>
              <a:buNone/>
            </a:pPr>
            <a:r>
              <a:rPr lang="en-GB" sz="3600" dirty="0" smtClean="0"/>
              <a:t> </a:t>
            </a:r>
          </a:p>
          <a:p>
            <a:pPr>
              <a:buNone/>
            </a:pPr>
            <a:r>
              <a:rPr lang="en-GB" sz="3600" b="1" dirty="0" smtClean="0"/>
              <a:t>AUDIENCE	</a:t>
            </a:r>
            <a:r>
              <a:rPr lang="en-GB" sz="3600" dirty="0" smtClean="0"/>
              <a:t>A ghost.</a:t>
            </a:r>
          </a:p>
          <a:p>
            <a:pPr>
              <a:buNone/>
            </a:pPr>
            <a:r>
              <a:rPr lang="en-GB" sz="3600" dirty="0" smtClean="0"/>
              <a:t> </a:t>
            </a:r>
          </a:p>
          <a:p>
            <a:pPr>
              <a:buNone/>
            </a:pPr>
            <a:r>
              <a:rPr lang="en-GB" sz="3600" b="1" dirty="0" smtClean="0"/>
              <a:t>NURSEY		</a:t>
            </a:r>
            <a:r>
              <a:rPr lang="en-GB" sz="3600" dirty="0" smtClean="0"/>
              <a:t>Did he go that way?</a:t>
            </a:r>
            <a:r>
              <a:rPr lang="en-GB" sz="3600" i="1" dirty="0" smtClean="0"/>
              <a:t>(points to the way the ghost went)</a:t>
            </a:r>
            <a:endParaRPr lang="en-GB" sz="3600" dirty="0" smtClean="0"/>
          </a:p>
          <a:p>
            <a:pPr>
              <a:buNone/>
            </a:pPr>
            <a:r>
              <a:rPr lang="en-GB" sz="3600" dirty="0" smtClean="0"/>
              <a:t> </a:t>
            </a:r>
          </a:p>
          <a:p>
            <a:pPr>
              <a:buNone/>
            </a:pPr>
            <a:r>
              <a:rPr lang="en-GB" sz="3600" b="1" dirty="0" smtClean="0"/>
              <a:t>AUDIENCE	</a:t>
            </a:r>
            <a:r>
              <a:rPr lang="en-GB" sz="3600" dirty="0" smtClean="0"/>
              <a:t>Yes.</a:t>
            </a:r>
          </a:p>
          <a:p>
            <a:pPr>
              <a:buNone/>
            </a:pPr>
            <a:r>
              <a:rPr lang="en-GB" sz="3600" dirty="0" smtClean="0"/>
              <a:t> </a:t>
            </a:r>
          </a:p>
          <a:p>
            <a:pPr>
              <a:buNone/>
            </a:pPr>
            <a:r>
              <a:rPr lang="en-GB" sz="3600" b="1" dirty="0" smtClean="0"/>
              <a:t>NURSEY		</a:t>
            </a:r>
            <a:r>
              <a:rPr lang="en-GB" sz="3600" dirty="0" smtClean="0"/>
              <a:t>He didn’t go that way?</a:t>
            </a:r>
            <a:r>
              <a:rPr lang="en-GB" sz="3600" i="1" dirty="0" smtClean="0"/>
              <a:t>(points to the way the ghost didn’t go)</a:t>
            </a:r>
            <a:endParaRPr lang="en-GB" sz="3600" dirty="0" smtClean="0"/>
          </a:p>
          <a:p>
            <a:pPr>
              <a:buNone/>
            </a:pPr>
            <a:r>
              <a:rPr lang="en-GB" sz="3600" i="1" dirty="0" smtClean="0"/>
              <a:t> </a:t>
            </a:r>
            <a:endParaRPr lang="en-GB" sz="3600" dirty="0" smtClean="0"/>
          </a:p>
          <a:p>
            <a:pPr>
              <a:buNone/>
            </a:pPr>
            <a:r>
              <a:rPr lang="en-GB" sz="3600" b="1" dirty="0" smtClean="0"/>
              <a:t>AUDIENCE	</a:t>
            </a:r>
            <a:r>
              <a:rPr lang="en-GB" sz="3600" dirty="0" smtClean="0"/>
              <a:t>No</a:t>
            </a:r>
          </a:p>
          <a:p>
            <a:pPr>
              <a:buNone/>
            </a:pPr>
            <a:r>
              <a:rPr lang="en-GB" sz="3600" dirty="0" smtClean="0"/>
              <a:t> </a:t>
            </a:r>
          </a:p>
          <a:p>
            <a:pPr>
              <a:buNone/>
            </a:pPr>
            <a:r>
              <a:rPr lang="en-GB" sz="3600" b="1" dirty="0" smtClean="0"/>
              <a:t>NURSEY		</a:t>
            </a:r>
            <a:r>
              <a:rPr lang="en-GB" sz="3600" dirty="0" smtClean="0"/>
              <a:t>So he definitely went that way?</a:t>
            </a:r>
            <a:r>
              <a:rPr lang="en-GB" sz="3600" i="1" dirty="0" smtClean="0"/>
              <a:t>(points to the way the ghost went)</a:t>
            </a:r>
            <a:endParaRPr lang="en-GB" sz="3600" dirty="0" smtClean="0"/>
          </a:p>
          <a:p>
            <a:pPr>
              <a:buNone/>
            </a:pPr>
            <a:r>
              <a:rPr lang="en-GB" sz="3600" i="1" dirty="0" smtClean="0"/>
              <a:t> </a:t>
            </a:r>
            <a:endParaRPr lang="en-GB" sz="3600" dirty="0" smtClean="0"/>
          </a:p>
          <a:p>
            <a:pPr>
              <a:buNone/>
            </a:pPr>
            <a:r>
              <a:rPr lang="en-GB" sz="3600" b="1" dirty="0" smtClean="0"/>
              <a:t>AUDIENCE	</a:t>
            </a:r>
            <a:r>
              <a:rPr lang="en-GB" sz="3600" dirty="0" smtClean="0"/>
              <a:t>Yes.</a:t>
            </a:r>
          </a:p>
          <a:p>
            <a:pPr>
              <a:buNone/>
            </a:pPr>
            <a:r>
              <a:rPr lang="en-GB" sz="3600" dirty="0" smtClean="0"/>
              <a:t> </a:t>
            </a:r>
          </a:p>
          <a:p>
            <a:pPr>
              <a:buNone/>
            </a:pPr>
            <a:r>
              <a:rPr lang="en-GB" sz="3600" b="1" dirty="0" smtClean="0"/>
              <a:t>NURSEY		</a:t>
            </a:r>
            <a:r>
              <a:rPr lang="en-GB" sz="3600" dirty="0" smtClean="0"/>
              <a:t>Well. We’ll go and have a look then.</a:t>
            </a:r>
          </a:p>
          <a:p>
            <a:r>
              <a:rPr lang="en-GB" i="1" dirty="0" smtClean="0"/>
              <a:t> 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919" y="44624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 </a:t>
            </a:r>
            <a:r>
              <a:rPr lang="en-US" sz="1400" dirty="0">
                <a:solidFill>
                  <a:srgbClr val="3366FF"/>
                </a:solidFill>
                <a:latin typeface="Monotype Corsiva"/>
                <a:cs typeface="Monotype Corsiva"/>
              </a:rPr>
              <a:t>To create and rehearse a scene from a pantomime. </a:t>
            </a:r>
            <a:endParaRPr lang="en-GB" sz="1400" dirty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understand how to perform in a pantomime. 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 spd="slow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7200" b="1" dirty="0" smtClean="0"/>
              <a:t>STEP 4</a:t>
            </a:r>
            <a:endParaRPr lang="en-GB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sz="4800" b="1" dirty="0" smtClean="0"/>
              <a:t>Muddles, </a:t>
            </a:r>
            <a:r>
              <a:rPr lang="en-GB" sz="4800" b="1" dirty="0" err="1" smtClean="0"/>
              <a:t>Nursey</a:t>
            </a:r>
            <a:r>
              <a:rPr lang="en-GB" sz="4800" b="1" dirty="0" smtClean="0"/>
              <a:t> &amp; Harry do </a:t>
            </a:r>
            <a:r>
              <a:rPr lang="en-GB" sz="4800" b="1" dirty="0" err="1" smtClean="0"/>
              <a:t>panto</a:t>
            </a:r>
            <a:r>
              <a:rPr lang="en-GB" sz="4800" b="1" dirty="0" smtClean="0"/>
              <a:t> walk looking for the ghost.</a:t>
            </a:r>
          </a:p>
          <a:p>
            <a:pPr>
              <a:buNone/>
            </a:pPr>
            <a:endParaRPr lang="en-GB" dirty="0"/>
          </a:p>
        </p:txBody>
      </p:sp>
      <p:pic>
        <p:nvPicPr>
          <p:cNvPr id="35842" name="Picture 2" descr="http://www.specialneedstoys.com/uk/712-789-large/softplay-step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643050"/>
            <a:ext cx="4071946" cy="4500574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8919" y="44624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 </a:t>
            </a:r>
            <a:r>
              <a:rPr lang="en-US" sz="1400" dirty="0">
                <a:solidFill>
                  <a:srgbClr val="3366FF"/>
                </a:solidFill>
                <a:latin typeface="Monotype Corsiva"/>
                <a:cs typeface="Monotype Corsiva"/>
              </a:rPr>
              <a:t>To create and rehearse a scene from a pantomime. </a:t>
            </a:r>
            <a:endParaRPr lang="en-GB" sz="1400" dirty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understand how to perform in a pantomime. 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 spd="slow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7200" b="1" dirty="0" smtClean="0"/>
              <a:t>STEP 5</a:t>
            </a:r>
            <a:endParaRPr lang="en-GB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sz="4000" b="1" dirty="0" smtClean="0"/>
              <a:t>Muddles, </a:t>
            </a:r>
            <a:r>
              <a:rPr lang="en-GB" sz="4000" b="1" dirty="0" err="1" smtClean="0"/>
              <a:t>Nursey</a:t>
            </a:r>
            <a:r>
              <a:rPr lang="en-GB" sz="4000" b="1" dirty="0" smtClean="0"/>
              <a:t> &amp; Harry complete audience participation.</a:t>
            </a:r>
          </a:p>
          <a:p>
            <a:r>
              <a:rPr lang="en-GB" sz="4000" b="1" dirty="0" err="1" smtClean="0"/>
              <a:t>Nursey</a:t>
            </a:r>
            <a:r>
              <a:rPr lang="en-GB" sz="4000" b="1" dirty="0" smtClean="0"/>
              <a:t> leads dialogue</a:t>
            </a:r>
          </a:p>
          <a:p>
            <a:endParaRPr lang="en-GB" dirty="0"/>
          </a:p>
        </p:txBody>
      </p:sp>
      <p:pic>
        <p:nvPicPr>
          <p:cNvPr id="34818" name="Picture 2" descr="http://www.asfacademy.co.uk/wp-content/uploads/2011/04/Small-Step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643050"/>
            <a:ext cx="4071966" cy="45243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8919" y="44624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 </a:t>
            </a:r>
            <a:r>
              <a:rPr lang="en-US" sz="1400" dirty="0">
                <a:solidFill>
                  <a:srgbClr val="3366FF"/>
                </a:solidFill>
                <a:latin typeface="Monotype Corsiva"/>
                <a:cs typeface="Monotype Corsiva"/>
              </a:rPr>
              <a:t>To create and rehearse a scene from a pantomime. </a:t>
            </a:r>
            <a:endParaRPr lang="en-GB" sz="1400" dirty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understand how to perform in a pantomime. 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 spd="slow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8000" b="1" dirty="0" smtClean="0"/>
              <a:t>STEP 5</a:t>
            </a:r>
            <a:endParaRPr lang="en-GB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 smtClean="0"/>
              <a:t>NURSEY	</a:t>
            </a:r>
            <a:r>
              <a:rPr lang="en-GB" dirty="0" smtClean="0"/>
              <a:t>There was nothing there!</a:t>
            </a:r>
          </a:p>
          <a:p>
            <a:r>
              <a:rPr lang="en-GB" dirty="0" smtClean="0"/>
              <a:t> </a:t>
            </a:r>
          </a:p>
          <a:p>
            <a:r>
              <a:rPr lang="en-GB" b="1" dirty="0" smtClean="0"/>
              <a:t>AUDIENCE	</a:t>
            </a:r>
            <a:r>
              <a:rPr lang="en-GB" dirty="0" smtClean="0"/>
              <a:t>Oh yes there was.</a:t>
            </a:r>
          </a:p>
          <a:p>
            <a:r>
              <a:rPr lang="en-GB" dirty="0" smtClean="0"/>
              <a:t> </a:t>
            </a:r>
          </a:p>
          <a:p>
            <a:r>
              <a:rPr lang="en-GB" b="1" dirty="0" smtClean="0"/>
              <a:t>NURSEY/HARRY/MUDDLES	</a:t>
            </a:r>
            <a:r>
              <a:rPr lang="en-GB" dirty="0" smtClean="0"/>
              <a:t>Oh no there wasn’t!</a:t>
            </a:r>
          </a:p>
          <a:p>
            <a:r>
              <a:rPr lang="en-GB" dirty="0" smtClean="0"/>
              <a:t> </a:t>
            </a:r>
          </a:p>
          <a:p>
            <a:r>
              <a:rPr lang="en-GB" b="1" dirty="0" smtClean="0"/>
              <a:t>AUDIENCE	</a:t>
            </a:r>
            <a:r>
              <a:rPr lang="en-GB" dirty="0" smtClean="0"/>
              <a:t>Oh yes there was.</a:t>
            </a:r>
          </a:p>
          <a:p>
            <a:r>
              <a:rPr lang="en-GB" dirty="0" smtClean="0"/>
              <a:t> </a:t>
            </a:r>
          </a:p>
          <a:p>
            <a:r>
              <a:rPr lang="en-GB" b="1" dirty="0" smtClean="0"/>
              <a:t>NURSEY	</a:t>
            </a:r>
            <a:r>
              <a:rPr lang="en-GB" dirty="0" smtClean="0"/>
              <a:t>Was there?</a:t>
            </a:r>
          </a:p>
          <a:p>
            <a:r>
              <a:rPr lang="en-GB" dirty="0" smtClean="0"/>
              <a:t> </a:t>
            </a:r>
          </a:p>
          <a:p>
            <a:r>
              <a:rPr lang="en-GB" b="1" dirty="0" smtClean="0"/>
              <a:t>AUDIENCE	</a:t>
            </a:r>
            <a:r>
              <a:rPr lang="en-GB" dirty="0" smtClean="0"/>
              <a:t>Yes.</a:t>
            </a:r>
          </a:p>
          <a:p>
            <a:r>
              <a:rPr lang="en-GB" dirty="0" smtClean="0"/>
              <a:t> </a:t>
            </a:r>
          </a:p>
          <a:p>
            <a:r>
              <a:rPr lang="en-GB" b="1" dirty="0" smtClean="0"/>
              <a:t>NURSEY	</a:t>
            </a:r>
            <a:r>
              <a:rPr lang="en-GB" dirty="0" smtClean="0"/>
              <a:t>Well, we’ll have to sing it again then won’t we!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919" y="44624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 </a:t>
            </a:r>
            <a:r>
              <a:rPr lang="en-US" sz="1400" dirty="0">
                <a:solidFill>
                  <a:srgbClr val="3366FF"/>
                </a:solidFill>
                <a:latin typeface="Monotype Corsiva"/>
                <a:cs typeface="Monotype Corsiva"/>
              </a:rPr>
              <a:t>To create and rehearse a scene from a pantomime. </a:t>
            </a:r>
            <a:endParaRPr lang="en-GB" sz="1400" dirty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understand how to perform in a pantomime. 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 spd="slow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7200" b="1" dirty="0" smtClean="0"/>
              <a:t>STEP 6</a:t>
            </a:r>
            <a:endParaRPr lang="en-GB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sz="4000" b="1" i="1" dirty="0" smtClean="0"/>
              <a:t>Repeat Ghostbusters song but this time the ghost comes on from other side and scares off HARRY.</a:t>
            </a:r>
            <a:endParaRPr lang="en-GB" sz="4400" b="1" dirty="0" smtClean="0"/>
          </a:p>
          <a:p>
            <a:endParaRPr lang="en-GB" dirty="0"/>
          </a:p>
        </p:txBody>
      </p:sp>
      <p:pic>
        <p:nvPicPr>
          <p:cNvPr id="37890" name="Picture 2" descr="http://www.best-of-web.com/_images_300/Cartoon_Man_Walking_Upstairs_100414-223153-76604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649242"/>
            <a:ext cx="3929090" cy="456582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8919" y="44624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 </a:t>
            </a:r>
            <a:r>
              <a:rPr lang="en-US" sz="1400" dirty="0">
                <a:solidFill>
                  <a:srgbClr val="3366FF"/>
                </a:solidFill>
                <a:latin typeface="Monotype Corsiva"/>
                <a:cs typeface="Monotype Corsiva"/>
              </a:rPr>
              <a:t>To create and rehearse a scene from a pantomime. </a:t>
            </a:r>
            <a:endParaRPr lang="en-GB" sz="1400" dirty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understand how to perform in a pantomime. 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 spd="slow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b="1" dirty="0" smtClean="0"/>
              <a:t>RANDOM REGISTER</a:t>
            </a:r>
            <a:endParaRPr lang="en-GB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72122" cy="4525963"/>
          </a:xfrm>
        </p:spPr>
        <p:txBody>
          <a:bodyPr>
            <a:normAutofit/>
          </a:bodyPr>
          <a:lstStyle/>
          <a:p>
            <a:r>
              <a:rPr lang="en-GB" b="1" dirty="0" smtClean="0"/>
              <a:t>In true Pantomime style let’s answer the register with an unusually large and exaggerated performance.</a:t>
            </a:r>
          </a:p>
          <a:p>
            <a:r>
              <a:rPr lang="en-GB" b="1" dirty="0" smtClean="0"/>
              <a:t>When I say is ……..here?</a:t>
            </a:r>
          </a:p>
          <a:p>
            <a:endParaRPr lang="en-GB" b="1" dirty="0" smtClean="0"/>
          </a:p>
          <a:p>
            <a:r>
              <a:rPr lang="en-GB" b="1" dirty="0" smtClean="0"/>
              <a:t>You must say “Oh Yes he is”</a:t>
            </a:r>
            <a:r>
              <a:rPr lang="en-GB" b="1" dirty="0"/>
              <a:t> </a:t>
            </a:r>
            <a:r>
              <a:rPr lang="en-GB" b="1" dirty="0" smtClean="0"/>
              <a:t>or “Oh No she isn’t”</a:t>
            </a:r>
          </a:p>
        </p:txBody>
      </p:sp>
      <p:pic>
        <p:nvPicPr>
          <p:cNvPr id="30722" name="Picture 2" descr="http://www.newburytoday.co.uk/Images/Entities/NewsArticles/Main/Panto_sz-vmrw5uue2zpsz4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322" y="1357298"/>
            <a:ext cx="3000396" cy="492922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7200" b="1" dirty="0" smtClean="0"/>
              <a:t>STEP 7</a:t>
            </a:r>
            <a:endParaRPr lang="en-GB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sz="4000" b="1" dirty="0" smtClean="0"/>
              <a:t>NURSEY</a:t>
            </a:r>
          </a:p>
          <a:p>
            <a:r>
              <a:rPr lang="en-GB" sz="4000" dirty="0" smtClean="0"/>
              <a:t>Where did harry go boys and girls?</a:t>
            </a:r>
          </a:p>
          <a:p>
            <a:r>
              <a:rPr lang="en-GB" sz="4000" dirty="0" smtClean="0"/>
              <a:t> </a:t>
            </a:r>
          </a:p>
          <a:p>
            <a:r>
              <a:rPr lang="en-GB" sz="4000" b="1" dirty="0" smtClean="0"/>
              <a:t>AUDIENCE	</a:t>
            </a:r>
          </a:p>
          <a:p>
            <a:r>
              <a:rPr lang="en-GB" sz="4000" dirty="0" smtClean="0"/>
              <a:t>The ghost took him.</a:t>
            </a:r>
          </a:p>
          <a:p>
            <a:r>
              <a:rPr lang="en-GB" sz="4000" b="1" dirty="0" smtClean="0"/>
              <a:t>Repeat Steps 3, 4, 5</a:t>
            </a:r>
          </a:p>
          <a:p>
            <a:endParaRPr lang="en-GB" sz="4000" dirty="0" smtClean="0"/>
          </a:p>
          <a:p>
            <a:endParaRPr lang="en-GB" sz="4000" b="1" dirty="0" smtClean="0"/>
          </a:p>
          <a:p>
            <a:endParaRPr lang="en-GB" dirty="0"/>
          </a:p>
        </p:txBody>
      </p:sp>
      <p:pic>
        <p:nvPicPr>
          <p:cNvPr id="36866" name="Picture 2" descr="http://www.altham.com/assets/images/Stair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571612"/>
            <a:ext cx="4049700" cy="4557734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8919" y="44624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 </a:t>
            </a:r>
            <a:r>
              <a:rPr lang="en-US" sz="1400" dirty="0">
                <a:solidFill>
                  <a:srgbClr val="3366FF"/>
                </a:solidFill>
                <a:latin typeface="Monotype Corsiva"/>
                <a:cs typeface="Monotype Corsiva"/>
              </a:rPr>
              <a:t>To create and rehearse a scene from a pantomime. </a:t>
            </a:r>
            <a:endParaRPr lang="en-GB" sz="1400" dirty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understand how to perform in a pantomime. 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 spd="slow"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7200" b="1" dirty="0" smtClean="0"/>
              <a:t>STEP 8</a:t>
            </a:r>
            <a:endParaRPr lang="en-GB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3600" b="1" i="1" dirty="0" smtClean="0"/>
              <a:t>Repeat Ghostbusters song but this time the ghost comes on from other side and scares off MUDDLES.</a:t>
            </a:r>
            <a:endParaRPr lang="en-GB" sz="4000" b="1" dirty="0" smtClean="0"/>
          </a:p>
          <a:p>
            <a:endParaRPr lang="en-GB" sz="4000" b="1" dirty="0" smtClean="0"/>
          </a:p>
          <a:p>
            <a:endParaRPr lang="en-GB" dirty="0"/>
          </a:p>
        </p:txBody>
      </p:sp>
      <p:pic>
        <p:nvPicPr>
          <p:cNvPr id="41986" name="Picture 2" descr="http://www.wackystock.com/thumbnail/213936-royalty-free-rf-clipart-illustration-of-a-blond-woman-walking-down-stairs-by-dennis-cox-at-wackystoc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571612"/>
            <a:ext cx="4119580" cy="4548208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8919" y="44624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 </a:t>
            </a:r>
            <a:r>
              <a:rPr lang="en-US" sz="1400" dirty="0">
                <a:solidFill>
                  <a:srgbClr val="3366FF"/>
                </a:solidFill>
                <a:latin typeface="Monotype Corsiva"/>
                <a:cs typeface="Monotype Corsiva"/>
              </a:rPr>
              <a:t>To create and rehearse a scene from a pantomime. </a:t>
            </a:r>
            <a:endParaRPr lang="en-GB" sz="1400" dirty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understand how to perform in a pantomime. 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 spd="slow"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7200" b="1" dirty="0" smtClean="0"/>
              <a:t>STEP 9</a:t>
            </a:r>
            <a:endParaRPr lang="en-GB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sz="4000" b="1" dirty="0" smtClean="0"/>
              <a:t>NURSEY</a:t>
            </a:r>
          </a:p>
          <a:p>
            <a:r>
              <a:rPr lang="en-GB" sz="4000" dirty="0" smtClean="0"/>
              <a:t>Where did Muddles go boys and girls?</a:t>
            </a:r>
          </a:p>
          <a:p>
            <a:r>
              <a:rPr lang="en-GB" sz="4000" dirty="0" smtClean="0"/>
              <a:t> </a:t>
            </a:r>
          </a:p>
          <a:p>
            <a:r>
              <a:rPr lang="en-GB" sz="4000" b="1" dirty="0" smtClean="0"/>
              <a:t>AUDIENCE	</a:t>
            </a:r>
          </a:p>
          <a:p>
            <a:r>
              <a:rPr lang="en-GB" sz="4000" dirty="0" smtClean="0"/>
              <a:t>The ghost took him.</a:t>
            </a:r>
          </a:p>
          <a:p>
            <a:r>
              <a:rPr lang="en-GB" sz="4000" b="1" dirty="0" smtClean="0"/>
              <a:t>Repeat Steps 3, 4, 5</a:t>
            </a:r>
          </a:p>
          <a:p>
            <a:endParaRPr lang="en-GB" sz="4000" dirty="0" smtClean="0"/>
          </a:p>
          <a:p>
            <a:endParaRPr lang="en-GB" sz="4000" b="1" dirty="0" smtClean="0"/>
          </a:p>
          <a:p>
            <a:endParaRPr lang="en-GB" dirty="0"/>
          </a:p>
        </p:txBody>
      </p:sp>
      <p:pic>
        <p:nvPicPr>
          <p:cNvPr id="40962" name="Picture 2" descr="lighting stairs desig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571612"/>
            <a:ext cx="4143404" cy="4548186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8919" y="44624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 </a:t>
            </a:r>
            <a:r>
              <a:rPr lang="en-US" sz="1400" dirty="0">
                <a:solidFill>
                  <a:srgbClr val="3366FF"/>
                </a:solidFill>
                <a:latin typeface="Monotype Corsiva"/>
                <a:cs typeface="Monotype Corsiva"/>
              </a:rPr>
              <a:t>To create and rehearse a scene from a pantomime. </a:t>
            </a:r>
            <a:endParaRPr lang="en-GB" sz="1400" dirty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understand how to perform in a pantomime. 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 spd="slow"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Autofit/>
          </a:bodyPr>
          <a:lstStyle/>
          <a:p>
            <a:r>
              <a:rPr lang="en-GB" sz="7200" b="1" dirty="0" smtClean="0"/>
              <a:t>STEP 10</a:t>
            </a:r>
            <a:endParaRPr lang="en-GB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3600" b="1" i="1" dirty="0" smtClean="0"/>
              <a:t>Repeat Ghostbusters song but this time the ghost comes on from other side and sings with NURSEY</a:t>
            </a:r>
            <a:endParaRPr lang="en-GB" sz="4000" b="1" dirty="0" smtClean="0"/>
          </a:p>
          <a:p>
            <a:endParaRPr lang="en-GB" sz="4000" b="1" dirty="0" smtClean="0"/>
          </a:p>
          <a:p>
            <a:endParaRPr lang="en-GB" dirty="0"/>
          </a:p>
        </p:txBody>
      </p:sp>
      <p:pic>
        <p:nvPicPr>
          <p:cNvPr id="45058" name="Picture 2" descr="http://www.clipartguide.com/_named_clipart_images/0511-0902-2516-1030_Black_and_White_Cartoon_of_a_Woman_Falling_Down_Stairs_clipart_im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623918"/>
            <a:ext cx="4071966" cy="4424452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8919" y="44624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 </a:t>
            </a:r>
            <a:r>
              <a:rPr lang="en-US" sz="1400" dirty="0">
                <a:solidFill>
                  <a:srgbClr val="3366FF"/>
                </a:solidFill>
                <a:latin typeface="Monotype Corsiva"/>
                <a:cs typeface="Monotype Corsiva"/>
              </a:rPr>
              <a:t>To create and rehearse a scene from a pantomime. </a:t>
            </a:r>
            <a:endParaRPr lang="en-GB" sz="1400" dirty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understand how to perform in a pantomime. 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 spd="slow"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Autofit/>
          </a:bodyPr>
          <a:lstStyle/>
          <a:p>
            <a:r>
              <a:rPr lang="en-GB" sz="7200" b="1" dirty="0" smtClean="0"/>
              <a:t>STEP 11</a:t>
            </a:r>
            <a:endParaRPr lang="en-GB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4400" b="1" i="1" dirty="0" err="1" smtClean="0"/>
              <a:t>Nursey</a:t>
            </a:r>
            <a:r>
              <a:rPr lang="en-GB" sz="4400" b="1" i="1" dirty="0" smtClean="0"/>
              <a:t> talks to audience before seeing ghost. Ghost screams and runs off.</a:t>
            </a:r>
            <a:endParaRPr lang="en-GB" sz="4800" b="1" dirty="0" smtClean="0"/>
          </a:p>
          <a:p>
            <a:endParaRPr lang="en-GB" sz="4000" b="1" dirty="0" smtClean="0"/>
          </a:p>
          <a:p>
            <a:endParaRPr lang="en-GB" dirty="0"/>
          </a:p>
        </p:txBody>
      </p:sp>
      <p:pic>
        <p:nvPicPr>
          <p:cNvPr id="46082" name="Picture 2" descr="http://www.clipartoday.com/_thumbs/014/Bell_tn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650619"/>
            <a:ext cx="4000528" cy="446918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8919" y="44624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 </a:t>
            </a:r>
            <a:r>
              <a:rPr lang="en-US" sz="1400" dirty="0">
                <a:solidFill>
                  <a:srgbClr val="3366FF"/>
                </a:solidFill>
                <a:latin typeface="Monotype Corsiva"/>
                <a:cs typeface="Monotype Corsiva"/>
              </a:rPr>
              <a:t>To create and rehearse a scene from a pantomime. </a:t>
            </a:r>
            <a:endParaRPr lang="en-GB" sz="1400" dirty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understand how to perform in a pantomime. 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 spd="slow"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072" y="-90818"/>
            <a:ext cx="8229600" cy="1071546"/>
          </a:xfrm>
        </p:spPr>
        <p:txBody>
          <a:bodyPr>
            <a:noAutofit/>
          </a:bodyPr>
          <a:lstStyle/>
          <a:p>
            <a:r>
              <a:rPr lang="en-GB" sz="6600" b="1" dirty="0" smtClean="0"/>
              <a:t>STEP 11</a:t>
            </a:r>
            <a:endParaRPr lang="en-GB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0108"/>
            <a:ext cx="8686800" cy="585789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GB" b="1" dirty="0" smtClean="0"/>
              <a:t>NURSEY	</a:t>
            </a:r>
            <a:r>
              <a:rPr lang="en-GB" dirty="0" smtClean="0"/>
              <a:t>A What?</a:t>
            </a:r>
          </a:p>
          <a:p>
            <a:pPr>
              <a:buNone/>
            </a:pPr>
            <a:r>
              <a:rPr lang="en-GB" dirty="0" smtClean="0"/>
              <a:t> </a:t>
            </a:r>
          </a:p>
          <a:p>
            <a:pPr>
              <a:buNone/>
            </a:pPr>
            <a:r>
              <a:rPr lang="en-GB" b="1" dirty="0" smtClean="0"/>
              <a:t>AUDIENCE	</a:t>
            </a:r>
            <a:r>
              <a:rPr lang="en-GB" dirty="0" smtClean="0"/>
              <a:t>A ghost.</a:t>
            </a:r>
          </a:p>
          <a:p>
            <a:pPr>
              <a:buNone/>
            </a:pPr>
            <a:r>
              <a:rPr lang="en-GB" dirty="0" smtClean="0"/>
              <a:t> </a:t>
            </a:r>
          </a:p>
          <a:p>
            <a:pPr>
              <a:buNone/>
            </a:pPr>
            <a:r>
              <a:rPr lang="en-GB" b="1" dirty="0" smtClean="0"/>
              <a:t>NURSEY	</a:t>
            </a:r>
            <a:r>
              <a:rPr lang="en-GB" dirty="0" smtClean="0"/>
              <a:t>Where?</a:t>
            </a:r>
            <a:r>
              <a:rPr lang="en-GB" i="1" dirty="0" smtClean="0"/>
              <a:t>(not seeing ghost)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 </a:t>
            </a:r>
          </a:p>
          <a:p>
            <a:pPr>
              <a:buNone/>
            </a:pPr>
            <a:r>
              <a:rPr lang="en-GB" b="1" dirty="0" smtClean="0"/>
              <a:t>AUDIENCE	</a:t>
            </a:r>
            <a:r>
              <a:rPr lang="en-GB" dirty="0" smtClean="0"/>
              <a:t>Right there.</a:t>
            </a:r>
          </a:p>
          <a:p>
            <a:pPr>
              <a:buNone/>
            </a:pPr>
            <a:r>
              <a:rPr lang="en-GB" dirty="0" smtClean="0"/>
              <a:t> </a:t>
            </a:r>
          </a:p>
          <a:p>
            <a:pPr>
              <a:buNone/>
            </a:pPr>
            <a:r>
              <a:rPr lang="en-GB" b="1" dirty="0" smtClean="0"/>
              <a:t>NURSEY	</a:t>
            </a:r>
            <a:r>
              <a:rPr lang="en-GB" dirty="0" smtClean="0"/>
              <a:t>Right next to me?</a:t>
            </a:r>
            <a:r>
              <a:rPr lang="en-GB" i="1" dirty="0" smtClean="0"/>
              <a:t>(points to ghost without looking)</a:t>
            </a:r>
            <a:endParaRPr lang="en-GB" dirty="0" smtClean="0"/>
          </a:p>
          <a:p>
            <a:pPr>
              <a:buNone/>
            </a:pPr>
            <a:r>
              <a:rPr lang="en-GB" i="1" dirty="0" smtClean="0"/>
              <a:t> </a:t>
            </a:r>
            <a:endParaRPr lang="en-GB" dirty="0" smtClean="0"/>
          </a:p>
          <a:p>
            <a:pPr>
              <a:buNone/>
            </a:pPr>
            <a:r>
              <a:rPr lang="en-GB" b="1" dirty="0" smtClean="0"/>
              <a:t>AUDIENCE	</a:t>
            </a:r>
            <a:r>
              <a:rPr lang="en-GB" dirty="0" smtClean="0"/>
              <a:t>Yes</a:t>
            </a:r>
          </a:p>
          <a:p>
            <a:pPr>
              <a:buNone/>
            </a:pPr>
            <a:r>
              <a:rPr lang="en-GB" dirty="0" smtClean="0"/>
              <a:t> </a:t>
            </a:r>
          </a:p>
          <a:p>
            <a:pPr>
              <a:buNone/>
            </a:pPr>
            <a:r>
              <a:rPr lang="en-GB" b="1" dirty="0" smtClean="0"/>
              <a:t>NURSEY	</a:t>
            </a:r>
            <a:r>
              <a:rPr lang="en-GB" dirty="0" smtClean="0"/>
              <a:t>I better have a look then?</a:t>
            </a:r>
            <a:r>
              <a:rPr lang="en-GB" i="1" dirty="0" smtClean="0"/>
              <a:t>(slowly turns to look at ghost)</a:t>
            </a:r>
            <a:endParaRPr lang="en-GB" dirty="0" smtClean="0"/>
          </a:p>
          <a:p>
            <a:pPr>
              <a:buNone/>
            </a:pPr>
            <a:r>
              <a:rPr lang="en-GB" i="1" dirty="0" smtClean="0"/>
              <a:t> </a:t>
            </a:r>
            <a:endParaRPr lang="en-GB" dirty="0" smtClean="0"/>
          </a:p>
          <a:p>
            <a:pPr>
              <a:buNone/>
            </a:pPr>
            <a:r>
              <a:rPr lang="en-GB" b="1" dirty="0" smtClean="0"/>
              <a:t>GHOST		</a:t>
            </a:r>
            <a:r>
              <a:rPr lang="en-GB" i="1" dirty="0" smtClean="0"/>
              <a:t>Loud scream and then runs off</a:t>
            </a:r>
            <a:r>
              <a:rPr lang="en-GB" dirty="0" smtClean="0"/>
              <a:t>.</a:t>
            </a:r>
          </a:p>
          <a:p>
            <a:pPr>
              <a:buNone/>
            </a:pPr>
            <a:r>
              <a:rPr lang="en-GB" dirty="0" smtClean="0"/>
              <a:t> </a:t>
            </a:r>
          </a:p>
          <a:p>
            <a:pPr>
              <a:buNone/>
            </a:pPr>
            <a:r>
              <a:rPr lang="en-GB" b="1" dirty="0" smtClean="0"/>
              <a:t>NURSEY	</a:t>
            </a:r>
            <a:r>
              <a:rPr lang="en-GB" dirty="0" smtClean="0"/>
              <a:t>Blooming Cheek.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919" y="44624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 </a:t>
            </a:r>
            <a:r>
              <a:rPr lang="en-US" sz="1400" dirty="0">
                <a:solidFill>
                  <a:srgbClr val="3366FF"/>
                </a:solidFill>
                <a:latin typeface="Monotype Corsiva"/>
                <a:cs typeface="Monotype Corsiva"/>
              </a:rPr>
              <a:t>To create and rehearse a scene from a pantomime. </a:t>
            </a:r>
            <a:endParaRPr lang="en-GB" sz="1400" dirty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understand how to perform in a pantomime. 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 spd="slow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274638"/>
            <a:ext cx="7781956" cy="1143000"/>
          </a:xfrm>
        </p:spPr>
        <p:txBody>
          <a:bodyPr>
            <a:noAutofit/>
          </a:bodyPr>
          <a:lstStyle/>
          <a:p>
            <a:r>
              <a:rPr lang="en-GB" sz="8000" b="1" dirty="0" smtClean="0"/>
              <a:t>LESSON </a:t>
            </a:r>
            <a:r>
              <a:rPr lang="en-GB" sz="8000" b="1" dirty="0" smtClean="0"/>
              <a:t>OBJECTIVE</a:t>
            </a:r>
            <a:endParaRPr lang="en-GB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00200"/>
            <a:ext cx="8286808" cy="2114552"/>
          </a:xfrm>
        </p:spPr>
        <p:txBody>
          <a:bodyPr/>
          <a:lstStyle/>
          <a:p>
            <a:pPr>
              <a:buNone/>
            </a:pPr>
            <a:r>
              <a:rPr lang="en-US" sz="4400" b="1" dirty="0" smtClean="0"/>
              <a:t>	To create and rehearse a scene from a pantomime. </a:t>
            </a:r>
            <a:endParaRPr lang="en-GB" sz="4400" b="1" dirty="0" smtClean="0"/>
          </a:p>
          <a:p>
            <a:pPr>
              <a:buNone/>
            </a:pPr>
            <a:endParaRPr lang="en-GB" dirty="0"/>
          </a:p>
        </p:txBody>
      </p:sp>
      <p:pic>
        <p:nvPicPr>
          <p:cNvPr id="3074" name="Picture 2" descr="http://images.icnetwork.co.uk/upl/gazettelive2/dec2010/7/1/jack-and-the-beanstalk-panto-liam-mellor-as-simple-simon-catherine-wainwright-as-jack-durden-and-colin-roberts-as-dame-durden-9497973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3214686"/>
            <a:ext cx="8215370" cy="299085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4036" y="0"/>
          <a:ext cx="9119964" cy="7041275"/>
        </p:xfrm>
        <a:graphic>
          <a:graphicData uri="http://schemas.openxmlformats.org/drawingml/2006/table">
            <a:tbl>
              <a:tblPr firstRow="1" firstCol="1" bandRow="1"/>
              <a:tblGrid>
                <a:gridCol w="2279755"/>
                <a:gridCol w="2279755"/>
                <a:gridCol w="2280227"/>
                <a:gridCol w="2280227"/>
              </a:tblGrid>
              <a:tr h="24588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Level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Drama Strand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65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Creating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Performing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Reflecting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4265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Entry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take part in a drama activity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participate in part of a group performance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identify positive and negative aspects within my work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12797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take part in a range of drama activities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explore problems in an imagined world and make up plays from stories or other stimuli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participate in a short group performance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show some consideration of movement and voice in performance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make simple connections between the dramas I experience and my own life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recognise when my own work and the work of others’, could be improved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12797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perform my own simple scenes, demonstrating an understanding of drama techniques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use my voice and body to create a simple character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act out improvised dramas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talk about why I made certain decisions in my play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show a basic understanding of how meaning can be shown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31994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establish a character with control over movement and voice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use the dialogue in existing texts as well as creating my own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devise plays from a range of stimuli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respond to the use of drama techniques to deepen the role or understanding of the situation e.g. hot seating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sustain a defined character for a reasonable amount of time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charset="0"/>
                        </a:rPr>
                        <a:t>I can learn lines and organise simple performances</a:t>
                      </a:r>
                      <a:endParaRPr lang="en-US" sz="1200" dirty="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charset="0"/>
                        </a:rPr>
                        <a:t>I can give suggestions on how work could be improved</a:t>
                      </a:r>
                      <a:endParaRPr lang="en-US" sz="1200" dirty="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charset="0"/>
                        </a:rPr>
                        <a:t> </a:t>
                      </a:r>
                      <a:endParaRPr lang="en-US" sz="1200" dirty="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charset="0"/>
                        </a:rPr>
                        <a:t>I can talk about my work using some technical drama terminology</a:t>
                      </a:r>
                      <a:endParaRPr lang="en-US" sz="1200" dirty="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charset="0"/>
                        </a:rPr>
                        <a:t> </a:t>
                      </a:r>
                      <a:endParaRPr lang="en-US" sz="1200" dirty="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charset="0"/>
                        </a:rPr>
                        <a:t>I can discuss and give reasons for my preferences in the drama I have seen</a:t>
                      </a:r>
                      <a:endParaRPr lang="en-US" sz="1200" dirty="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0124551"/>
      </p:ext>
    </p:extLst>
  </p:cSld>
  <p:clrMapOvr>
    <a:masterClrMapping/>
  </p:clrMapOvr>
  <p:transition spd="slow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936" y="-171400"/>
            <a:ext cx="8229600" cy="1071570"/>
          </a:xfrm>
        </p:spPr>
        <p:txBody>
          <a:bodyPr>
            <a:noAutofit/>
          </a:bodyPr>
          <a:lstStyle/>
          <a:p>
            <a:r>
              <a:rPr lang="en-GB" sz="8000" b="1" dirty="0" smtClean="0"/>
              <a:t>              </a:t>
            </a:r>
            <a:r>
              <a:rPr lang="en-GB" sz="6000" b="1" dirty="0" smtClean="0"/>
              <a:t>MR FREEZE</a:t>
            </a:r>
            <a:endParaRPr lang="en-GB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42918"/>
            <a:ext cx="8686800" cy="6215082"/>
          </a:xfrm>
        </p:spPr>
        <p:txBody>
          <a:bodyPr>
            <a:noAutofit/>
          </a:bodyPr>
          <a:lstStyle/>
          <a:p>
            <a:r>
              <a:rPr lang="en-GB" sz="2400" dirty="0" smtClean="0"/>
              <a:t>Clap = Stamp</a:t>
            </a:r>
          </a:p>
          <a:p>
            <a:r>
              <a:rPr lang="en-GB" sz="2400" dirty="0" smtClean="0"/>
              <a:t>Stamp = Clap</a:t>
            </a:r>
          </a:p>
          <a:p>
            <a:r>
              <a:rPr lang="en-GB" sz="2400" dirty="0" smtClean="0"/>
              <a:t>Jump = Spin</a:t>
            </a:r>
          </a:p>
          <a:p>
            <a:r>
              <a:rPr lang="en-GB" sz="2400" dirty="0" smtClean="0"/>
              <a:t>Spin = Jump</a:t>
            </a:r>
          </a:p>
          <a:p>
            <a:r>
              <a:rPr lang="en-GB" sz="2400" dirty="0" smtClean="0"/>
              <a:t>Stand Up = Sit Down</a:t>
            </a:r>
          </a:p>
          <a:p>
            <a:r>
              <a:rPr lang="en-GB" sz="2400" dirty="0" smtClean="0"/>
              <a:t>Sit Down = Stand Up</a:t>
            </a:r>
          </a:p>
          <a:p>
            <a:r>
              <a:rPr lang="en-GB" sz="2400" dirty="0" smtClean="0"/>
              <a:t>Go = Stop</a:t>
            </a:r>
          </a:p>
          <a:p>
            <a:r>
              <a:rPr lang="en-GB" sz="2400" dirty="0" smtClean="0"/>
              <a:t>Stop = Go</a:t>
            </a:r>
          </a:p>
          <a:p>
            <a:r>
              <a:rPr lang="en-GB" sz="2400" dirty="0" smtClean="0"/>
              <a:t>Walk = Jog</a:t>
            </a:r>
          </a:p>
          <a:p>
            <a:r>
              <a:rPr lang="en-GB" sz="2400" dirty="0" smtClean="0"/>
              <a:t>Jog = Walk</a:t>
            </a:r>
          </a:p>
          <a:p>
            <a:r>
              <a:rPr lang="en-GB" sz="2400" dirty="0" smtClean="0"/>
              <a:t>Star = Cross</a:t>
            </a:r>
          </a:p>
          <a:p>
            <a:r>
              <a:rPr lang="en-GB" sz="2400" dirty="0" smtClean="0"/>
              <a:t>Cross = Star</a:t>
            </a:r>
          </a:p>
          <a:p>
            <a:r>
              <a:rPr lang="en-GB" sz="2400" dirty="0" smtClean="0"/>
              <a:t>Mr Freeze is coming = stand perfectly still whilst Mr Freeze tries to make you move.</a:t>
            </a:r>
          </a:p>
          <a:p>
            <a:endParaRPr lang="en-GB" sz="2400" dirty="0"/>
          </a:p>
        </p:txBody>
      </p:sp>
      <p:pic>
        <p:nvPicPr>
          <p:cNvPr id="20482" name="Picture 2" descr="http://foodcourtlunch.com/wp-content/uploads/2010/01/mr-freez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44" y="1428736"/>
            <a:ext cx="5214974" cy="414340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Rectangle 4"/>
          <p:cNvSpPr/>
          <p:nvPr/>
        </p:nvSpPr>
        <p:spPr>
          <a:xfrm>
            <a:off x="8919" y="44624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 </a:t>
            </a:r>
            <a:r>
              <a:rPr lang="en-US" sz="1400" dirty="0">
                <a:solidFill>
                  <a:srgbClr val="3366FF"/>
                </a:solidFill>
                <a:latin typeface="Monotype Corsiva"/>
                <a:cs typeface="Monotype Corsiva"/>
              </a:rPr>
              <a:t>To create and rehearse a scene from a pantomime. </a:t>
            </a:r>
            <a:endParaRPr lang="en-GB" sz="1400" dirty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understand how to perform in a pantomime. 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 spd="slow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Autofit/>
          </a:bodyPr>
          <a:lstStyle/>
          <a:p>
            <a:r>
              <a:rPr lang="en-GB" sz="6600" b="1" dirty="0" smtClean="0"/>
              <a:t>THE TASK</a:t>
            </a:r>
            <a:endParaRPr lang="en-GB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85860"/>
            <a:ext cx="7715272" cy="557214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You must create and perform a </a:t>
            </a:r>
            <a:r>
              <a:rPr lang="en-GB" dirty="0" err="1" smtClean="0"/>
              <a:t>panto</a:t>
            </a:r>
            <a:r>
              <a:rPr lang="en-GB" dirty="0" smtClean="0"/>
              <a:t> scene.</a:t>
            </a:r>
          </a:p>
          <a:p>
            <a:endParaRPr lang="en-GB" dirty="0" smtClean="0"/>
          </a:p>
          <a:p>
            <a:r>
              <a:rPr lang="en-GB" b="1" dirty="0" smtClean="0"/>
              <a:t>THE CHOICES…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 smtClean="0">
                <a:solidFill>
                  <a:srgbClr val="00B050"/>
                </a:solidFill>
              </a:rPr>
              <a:t>Ask Mam for a pre written scene which involves a routine or gag.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 smtClean="0">
                <a:solidFill>
                  <a:schemeClr val="accent6"/>
                </a:solidFill>
              </a:rPr>
              <a:t>Ask Mam for the structure of a scene and then add your own dialogue(words)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 smtClean="0">
                <a:solidFill>
                  <a:srgbClr val="FF0000"/>
                </a:solidFill>
              </a:rPr>
              <a:t>Create your own scene with a routine or gag.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Rehearse and perform the ‘GHOST GAG’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6082" name="Picture 2" descr="http://newsimg.bbc.co.uk/media/images/46887000/jpg/_46887150_panto_preview_snow_white_02_226x28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0"/>
            <a:ext cx="1643042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8919" y="44624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 </a:t>
            </a:r>
            <a:r>
              <a:rPr lang="en-US" sz="1400" dirty="0">
                <a:solidFill>
                  <a:srgbClr val="3366FF"/>
                </a:solidFill>
                <a:latin typeface="Monotype Corsiva"/>
                <a:cs typeface="Monotype Corsiva"/>
              </a:rPr>
              <a:t>To create and rehearse a scene from a pantomime. </a:t>
            </a:r>
            <a:endParaRPr lang="en-GB" sz="1400" dirty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understand how to perform in a pantomime. 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5626"/>
            <a:ext cx="8229600" cy="357190"/>
          </a:xfrm>
        </p:spPr>
        <p:txBody>
          <a:bodyPr>
            <a:noAutofit/>
          </a:bodyPr>
          <a:lstStyle/>
          <a:p>
            <a:r>
              <a:rPr lang="en-GB" sz="7200" b="1" dirty="0" smtClean="0"/>
              <a:t>Last Practice/Rehearsal</a:t>
            </a:r>
            <a:endParaRPr lang="en-GB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5992"/>
            <a:ext cx="8229600" cy="3840171"/>
          </a:xfrm>
        </p:spPr>
        <p:txBody>
          <a:bodyPr/>
          <a:lstStyle/>
          <a:p>
            <a:r>
              <a:rPr lang="en-GB" dirty="0" smtClean="0"/>
              <a:t>Last chance to practice…</a:t>
            </a:r>
          </a:p>
          <a:p>
            <a:endParaRPr lang="en-GB" dirty="0" smtClean="0"/>
          </a:p>
          <a:p>
            <a:r>
              <a:rPr lang="en-GB" dirty="0" smtClean="0"/>
              <a:t>Work hard and prepare to be filmed for your assessment.</a:t>
            </a:r>
            <a:endParaRPr lang="en-GB" dirty="0"/>
          </a:p>
        </p:txBody>
      </p:sp>
      <p:pic>
        <p:nvPicPr>
          <p:cNvPr id="6146" name="Picture 2" descr="http://www.bbc.co.uk/nottingham/content/images/2006/11/20/radio_panto_01_3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4071942"/>
            <a:ext cx="6000760" cy="26481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8919" y="44624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 </a:t>
            </a:r>
            <a:r>
              <a:rPr lang="en-US" sz="1400" dirty="0">
                <a:solidFill>
                  <a:srgbClr val="3366FF"/>
                </a:solidFill>
                <a:latin typeface="Monotype Corsiva"/>
                <a:cs typeface="Monotype Corsiva"/>
              </a:rPr>
              <a:t>To create and rehearse a scene from a pantomime. </a:t>
            </a:r>
            <a:endParaRPr lang="en-GB" sz="1400" dirty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understand how to perform in a pantomime. 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 spd="slow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85800"/>
            <a:ext cx="8686800" cy="1143000"/>
          </a:xfrm>
        </p:spPr>
        <p:txBody>
          <a:bodyPr>
            <a:noAutofit/>
          </a:bodyPr>
          <a:lstStyle/>
          <a:p>
            <a:r>
              <a:rPr lang="en-GB" sz="8000" b="1" dirty="0" smtClean="0"/>
              <a:t>Assessment Filming</a:t>
            </a:r>
            <a:endParaRPr lang="en-GB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Let’s start assessing some students work, we will finish this off next week.</a:t>
            </a:r>
          </a:p>
          <a:p>
            <a:endParaRPr lang="en-GB" dirty="0" smtClean="0"/>
          </a:p>
          <a:p>
            <a:r>
              <a:rPr lang="en-GB" b="1" dirty="0" smtClean="0"/>
              <a:t>REMEMBER…</a:t>
            </a:r>
          </a:p>
          <a:p>
            <a:r>
              <a:rPr lang="en-GB" b="1" dirty="0" smtClean="0"/>
              <a:t>What Went Well</a:t>
            </a:r>
          </a:p>
          <a:p>
            <a:r>
              <a:rPr lang="en-GB" b="1" dirty="0" smtClean="0"/>
              <a:t>Even Better If?</a:t>
            </a:r>
            <a:endParaRPr lang="en-GB" b="1" dirty="0"/>
          </a:p>
        </p:txBody>
      </p:sp>
      <p:pic>
        <p:nvPicPr>
          <p:cNvPr id="5122" name="Picture 2" descr="http://newsimg.bbc.co.uk/media/images/46887000/jpg/_46887149_panto_preview_snwo_white_dwarfs_226x28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3372" y="2714620"/>
            <a:ext cx="4724418" cy="382652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Rectangle 4"/>
          <p:cNvSpPr/>
          <p:nvPr/>
        </p:nvSpPr>
        <p:spPr>
          <a:xfrm>
            <a:off x="8919" y="44624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 </a:t>
            </a:r>
            <a:r>
              <a:rPr lang="en-US" sz="1400" dirty="0">
                <a:solidFill>
                  <a:srgbClr val="3366FF"/>
                </a:solidFill>
                <a:latin typeface="Monotype Corsiva"/>
                <a:cs typeface="Monotype Corsiva"/>
              </a:rPr>
              <a:t>To create and rehearse a scene from a pantomime. </a:t>
            </a:r>
            <a:endParaRPr lang="en-GB" sz="1400" dirty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understand how to perform in a pantomime. 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529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GHOST GAG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2984"/>
            <a:ext cx="9144000" cy="5572164"/>
          </a:xfrm>
        </p:spPr>
        <p:txBody>
          <a:bodyPr>
            <a:normAutofit fontScale="62500" lnSpcReduction="20000"/>
          </a:bodyPr>
          <a:lstStyle/>
          <a:p>
            <a:r>
              <a:rPr lang="en-GB" b="1" dirty="0" smtClean="0"/>
              <a:t>One of the noisiest routines in </a:t>
            </a:r>
            <a:r>
              <a:rPr lang="en-GB" b="1" dirty="0" err="1" smtClean="0"/>
              <a:t>panto</a:t>
            </a:r>
            <a:r>
              <a:rPr lang="en-GB" b="1" dirty="0" smtClean="0"/>
              <a:t> is the 'ghost gag‘.</a:t>
            </a:r>
          </a:p>
          <a:p>
            <a:endParaRPr lang="en-GB" b="1" dirty="0" smtClean="0"/>
          </a:p>
          <a:p>
            <a:r>
              <a:rPr lang="en-GB" b="1" dirty="0" smtClean="0"/>
              <a:t>In this routine, a group of the good characters (always including the Dame) will be lost somewhere, often in the middle of a forest. </a:t>
            </a:r>
          </a:p>
          <a:p>
            <a:endParaRPr lang="en-GB" b="1" dirty="0" smtClean="0"/>
          </a:p>
          <a:p>
            <a:r>
              <a:rPr lang="en-GB" b="1" dirty="0" smtClean="0"/>
              <a:t>Here they will stand or sit in a line and express their fear of ghosts, gorillas or some other creature that they believe might be in close.</a:t>
            </a:r>
          </a:p>
          <a:p>
            <a:r>
              <a:rPr lang="en-GB" b="1" dirty="0" smtClean="0"/>
              <a:t> </a:t>
            </a:r>
          </a:p>
          <a:p>
            <a:r>
              <a:rPr lang="en-GB" b="1" dirty="0" smtClean="0"/>
              <a:t>To calm their fears they'll sing a song, during which the object of their fear will appear. </a:t>
            </a:r>
          </a:p>
          <a:p>
            <a:endParaRPr lang="en-GB" b="1" dirty="0" smtClean="0"/>
          </a:p>
          <a:p>
            <a:r>
              <a:rPr lang="en-GB" b="1" dirty="0" smtClean="0"/>
              <a:t>It is the audience's job to warn the characters of this, but they will not be heard, and someone will be chased off by the ghost.</a:t>
            </a:r>
          </a:p>
          <a:p>
            <a:endParaRPr lang="en-GB" b="1" dirty="0" smtClean="0"/>
          </a:p>
          <a:p>
            <a:r>
              <a:rPr lang="en-GB" b="1" dirty="0" smtClean="0"/>
              <a:t>The remaining characters will quiz the audience about what happened and take a look around for the scary creature, encouraging everyone to shout louder and louder if they spot it.</a:t>
            </a:r>
          </a:p>
          <a:p>
            <a:endParaRPr lang="en-GB" b="1" dirty="0" smtClean="0"/>
          </a:p>
          <a:p>
            <a:r>
              <a:rPr lang="en-GB" b="1" dirty="0" smtClean="0"/>
              <a:t>Eventually only the Dame will remain, who will then scare off the ghost.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8919" y="44624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 </a:t>
            </a:r>
            <a:r>
              <a:rPr lang="en-US" sz="1400" dirty="0">
                <a:solidFill>
                  <a:srgbClr val="3366FF"/>
                </a:solidFill>
                <a:latin typeface="Monotype Corsiva"/>
                <a:cs typeface="Monotype Corsiva"/>
              </a:rPr>
              <a:t>To create and rehearse a scene from a pantomime. </a:t>
            </a:r>
            <a:endParaRPr lang="en-GB" sz="1400" dirty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understand how to perform in a pantomime. 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 spd="slow">
    <p:random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1244</Words>
  <Application>Microsoft Macintosh PowerPoint</Application>
  <PresentationFormat>On-screen Show (4:3)</PresentationFormat>
  <Paragraphs>299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Monotype Corsiva</vt:lpstr>
      <vt:lpstr>Times New Roman</vt:lpstr>
      <vt:lpstr>Wingdings</vt:lpstr>
      <vt:lpstr>Arial</vt:lpstr>
      <vt:lpstr>Office Theme</vt:lpstr>
      <vt:lpstr>PANTOMIME</vt:lpstr>
      <vt:lpstr>RANDOM REGISTER</vt:lpstr>
      <vt:lpstr>LESSON OBJECTIVE</vt:lpstr>
      <vt:lpstr>PowerPoint Presentation</vt:lpstr>
      <vt:lpstr>              MR FREEZE</vt:lpstr>
      <vt:lpstr>THE TASK</vt:lpstr>
      <vt:lpstr>Last Practice/Rehearsal</vt:lpstr>
      <vt:lpstr>Assessment Filming</vt:lpstr>
      <vt:lpstr>GHOST GAG</vt:lpstr>
      <vt:lpstr>STEP 1</vt:lpstr>
      <vt:lpstr>PowerPoint Presentation</vt:lpstr>
      <vt:lpstr>STEP 2</vt:lpstr>
      <vt:lpstr>Ghostbusters Song &amp; Actions</vt:lpstr>
      <vt:lpstr>STEP 3</vt:lpstr>
      <vt:lpstr>STEP 3</vt:lpstr>
      <vt:lpstr>STEP 4</vt:lpstr>
      <vt:lpstr>STEP 5</vt:lpstr>
      <vt:lpstr>STEP 5</vt:lpstr>
      <vt:lpstr>STEP 6</vt:lpstr>
      <vt:lpstr>STEP 7</vt:lpstr>
      <vt:lpstr>STEP 8</vt:lpstr>
      <vt:lpstr>STEP 9</vt:lpstr>
      <vt:lpstr>STEP 10</vt:lpstr>
      <vt:lpstr>STEP 11</vt:lpstr>
      <vt:lpstr>STEP 11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PANTOMIME</dc:title>
  <dc:creator>pferguson217</dc:creator>
  <cp:lastModifiedBy>April Watts</cp:lastModifiedBy>
  <cp:revision>79</cp:revision>
  <dcterms:created xsi:type="dcterms:W3CDTF">2011-09-25T14:56:45Z</dcterms:created>
  <dcterms:modified xsi:type="dcterms:W3CDTF">2016-10-12T09:19:09Z</dcterms:modified>
</cp:coreProperties>
</file>