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17" r:id="rId4"/>
    <p:sldId id="324" r:id="rId5"/>
    <p:sldId id="320" r:id="rId6"/>
    <p:sldId id="316" r:id="rId7"/>
    <p:sldId id="290" r:id="rId8"/>
    <p:sldId id="322" r:id="rId9"/>
    <p:sldId id="323" r:id="rId10"/>
    <p:sldId id="32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3" autoAdjust="0"/>
    <p:restoredTop sz="50130" autoAdjust="0"/>
  </p:normalViewPr>
  <p:slideViewPr>
    <p:cSldViewPr>
      <p:cViewPr>
        <p:scale>
          <a:sx n="76" d="100"/>
          <a:sy n="76" d="100"/>
        </p:scale>
        <p:origin x="11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D0D4-8BAD-400B-B6E0-1522AEE2F577}" type="datetimeFigureOut">
              <a:rPr lang="en-US" smtClean="0"/>
              <a:pPr/>
              <a:t>10/12/16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5103-8C19-4DA4-A74B-915D26813A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7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PANTOMIME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Yr 7 Drama </a:t>
            </a:r>
          </a:p>
          <a:p>
            <a:r>
              <a:rPr lang="en-GB" dirty="0" smtClean="0"/>
              <a:t>Lesson </a:t>
            </a:r>
            <a:r>
              <a:rPr lang="en-GB" dirty="0"/>
              <a:t>6</a:t>
            </a:r>
            <a:endParaRPr lang="en-GB" dirty="0" smtClean="0"/>
          </a:p>
          <a:p>
            <a:r>
              <a:rPr lang="en-GB" smtClean="0"/>
              <a:t>Assessment</a:t>
            </a:r>
            <a:endParaRPr lang="en-GB" dirty="0"/>
          </a:p>
        </p:txBody>
      </p:sp>
      <p:pic>
        <p:nvPicPr>
          <p:cNvPr id="31750" name="Picture 6" descr="http://images.icnetwork.co.uk/upl/southportvis/jan2009/2/3/AC9A60EA-B286-C213-752715447E4519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96323">
            <a:off x="7186229" y="439261"/>
            <a:ext cx="1755418" cy="6572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52" name="Picture 8" descr="http://www.bbc.co.uk/norfolk/content/images/2004/12/15/panto_gallery_2004_400_11_25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266673">
            <a:off x="257945" y="-5011"/>
            <a:ext cx="1738731" cy="32168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EVALUATION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GB" dirty="0" smtClean="0"/>
              <a:t>Fill out the evaluation document  on your own and in silence! Try to remember everything we have done.</a:t>
            </a:r>
            <a:endParaRPr lang="en-GB" dirty="0"/>
          </a:p>
        </p:txBody>
      </p:sp>
      <p:pic>
        <p:nvPicPr>
          <p:cNvPr id="48130" name="Picture 2" descr="http://www.harrogatetheatre.co.uk/images/110%20years%20of%20panto%20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9144000" cy="43433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RANDOM REGISTER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>
            <a:normAutofit/>
          </a:bodyPr>
          <a:lstStyle/>
          <a:p>
            <a:r>
              <a:rPr lang="en-GB" b="1" dirty="0" smtClean="0"/>
              <a:t>In true Pantomime style let’s answer the register with an unusually large and exaggerated performance.</a:t>
            </a:r>
          </a:p>
          <a:p>
            <a:r>
              <a:rPr lang="en-GB" b="1" dirty="0" smtClean="0"/>
              <a:t>When I say is ……..here?</a:t>
            </a:r>
          </a:p>
          <a:p>
            <a:endParaRPr lang="en-GB" b="1" dirty="0" smtClean="0"/>
          </a:p>
          <a:p>
            <a:r>
              <a:rPr lang="en-GB" b="1" dirty="0" smtClean="0"/>
              <a:t>You must say “Oh Yes he is”</a:t>
            </a:r>
            <a:r>
              <a:rPr lang="en-GB" b="1" dirty="0"/>
              <a:t> </a:t>
            </a:r>
            <a:r>
              <a:rPr lang="en-GB" b="1" dirty="0" smtClean="0"/>
              <a:t>or “Oh No she isn’t”</a:t>
            </a:r>
          </a:p>
        </p:txBody>
      </p:sp>
      <p:pic>
        <p:nvPicPr>
          <p:cNvPr id="30724" name="Picture 4" descr="http://www.hallforcornwall.co.uk/images/images/panto_2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357298"/>
            <a:ext cx="2928926" cy="50006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358246" cy="1143000"/>
          </a:xfrm>
        </p:spPr>
        <p:txBody>
          <a:bodyPr>
            <a:noAutofit/>
          </a:bodyPr>
          <a:lstStyle/>
          <a:p>
            <a:r>
              <a:rPr lang="en-GB" sz="8000" b="1" smtClean="0"/>
              <a:t>LESSON </a:t>
            </a:r>
            <a:r>
              <a:rPr lang="en-GB" sz="8000" b="1" smtClean="0"/>
              <a:t>OBJECTIVE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600200"/>
            <a:ext cx="7858180" cy="2114552"/>
          </a:xfrm>
        </p:spPr>
        <p:txBody>
          <a:bodyPr/>
          <a:lstStyle/>
          <a:p>
            <a:pPr>
              <a:buNone/>
            </a:pPr>
            <a:r>
              <a:rPr lang="en-US" sz="4400" b="1" dirty="0" smtClean="0"/>
              <a:t>	To assess the scene performances.</a:t>
            </a:r>
            <a:endParaRPr lang="en-GB" sz="4400" b="1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076" name="Picture 4" descr="http://playpiepint.com/wp-content/uploads/2010/12/Panto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71810"/>
            <a:ext cx="7500990" cy="3129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036" y="0"/>
          <a:ext cx="9119964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79755"/>
                <a:gridCol w="2279755"/>
                <a:gridCol w="2280227"/>
                <a:gridCol w="228022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42308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THE TASK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7715272" cy="5572140"/>
          </a:xfrm>
        </p:spPr>
        <p:txBody>
          <a:bodyPr>
            <a:normAutofit/>
          </a:bodyPr>
          <a:lstStyle/>
          <a:p>
            <a:r>
              <a:rPr lang="en-GB" dirty="0" smtClean="0"/>
              <a:t>You perform a </a:t>
            </a:r>
            <a:r>
              <a:rPr lang="en-GB" dirty="0" err="1" smtClean="0"/>
              <a:t>panto</a:t>
            </a:r>
            <a:r>
              <a:rPr lang="en-GB" dirty="0" smtClean="0"/>
              <a:t> scene.</a:t>
            </a:r>
          </a:p>
          <a:p>
            <a:endParaRPr lang="en-GB" dirty="0" smtClean="0"/>
          </a:p>
          <a:p>
            <a:r>
              <a:rPr lang="en-GB" b="1" dirty="0" smtClean="0"/>
              <a:t>THE CHOICES…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accent6"/>
                </a:solidFill>
              </a:rPr>
              <a:t>A routine or gag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</a:rPr>
              <a:t>Students own scene with a routine or gag.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Perform the ‘GHOST GAG’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6084" name="Picture 4" descr="http://static-2.socialgo.com/cache/10668/image/14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1" y="0"/>
            <a:ext cx="207167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assess the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3618"/>
            <a:ext cx="8229600" cy="35719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Last Practice/Rehearsal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GB" dirty="0" smtClean="0"/>
              <a:t>Last chance to practice…</a:t>
            </a:r>
          </a:p>
          <a:p>
            <a:r>
              <a:rPr lang="en-GB" dirty="0" smtClean="0"/>
              <a:t>Remember </a:t>
            </a:r>
            <a:r>
              <a:rPr lang="en-GB" b="1" i="1" dirty="0" smtClean="0"/>
              <a:t>PRACTICE MAKES PERFECT</a:t>
            </a:r>
          </a:p>
          <a:p>
            <a:r>
              <a:rPr lang="en-GB" dirty="0" smtClean="0"/>
              <a:t>Work hard and prepare to be filmed for your assessment.</a:t>
            </a:r>
          </a:p>
          <a:p>
            <a:r>
              <a:rPr lang="en-GB" dirty="0" smtClean="0"/>
              <a:t>YOU HAVE 5 MINS</a:t>
            </a:r>
            <a:endParaRPr lang="en-GB" dirty="0"/>
          </a:p>
        </p:txBody>
      </p:sp>
      <p:pic>
        <p:nvPicPr>
          <p:cNvPr id="6148" name="Picture 4" descr="http://www.the-medium-is-not-enough.com/images/image-3-for-it-s-panto-season-gallery-3844956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000504"/>
            <a:ext cx="5143504" cy="2643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assess the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Assessment Filming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finish assessing some students work.</a:t>
            </a:r>
          </a:p>
          <a:p>
            <a:endParaRPr lang="en-GB" dirty="0" smtClean="0"/>
          </a:p>
          <a:p>
            <a:r>
              <a:rPr lang="en-GB" b="1" dirty="0" smtClean="0"/>
              <a:t>REMEMBER…</a:t>
            </a:r>
          </a:p>
          <a:p>
            <a:r>
              <a:rPr lang="en-GB" b="1" dirty="0" smtClean="0"/>
              <a:t>What Went Well</a:t>
            </a:r>
          </a:p>
          <a:p>
            <a:r>
              <a:rPr lang="en-GB" b="1" dirty="0" smtClean="0"/>
              <a:t>Even Better If?</a:t>
            </a:r>
            <a:endParaRPr lang="en-GB" b="1" dirty="0"/>
          </a:p>
        </p:txBody>
      </p:sp>
      <p:pic>
        <p:nvPicPr>
          <p:cNvPr id="5124" name="Picture 4" descr="http://platform-online.net/wp-content/uploads/2010/12/PantoReview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500174"/>
            <a:ext cx="5000640" cy="52149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assess the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2233314"/>
            <a:ext cx="51054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solidFill>
                  <a:srgbClr val="000099"/>
                </a:solidFill>
                <a:latin typeface="Maiandra GD" pitchFamily="34" charset="0"/>
              </a:rPr>
              <a:t>Using the topic given, the partner that _____________ goes 1</a:t>
            </a:r>
            <a:r>
              <a:rPr lang="en-US" sz="2800" baseline="30000" dirty="0">
                <a:solidFill>
                  <a:srgbClr val="000099"/>
                </a:solidFill>
                <a:latin typeface="Maiandra GD" pitchFamily="34" charset="0"/>
              </a:rPr>
              <a:t>st</a:t>
            </a:r>
            <a:r>
              <a:rPr lang="en-US" sz="2800" dirty="0">
                <a:solidFill>
                  <a:srgbClr val="000099"/>
                </a:solidFill>
                <a:latin typeface="Maiandra GD" pitchFamily="34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solidFill>
                  <a:srgbClr val="000099"/>
                </a:solidFill>
                <a:latin typeface="Maiandra GD" pitchFamily="34" charset="0"/>
              </a:rPr>
              <a:t>After the 1</a:t>
            </a:r>
            <a:r>
              <a:rPr lang="en-US" sz="2800" baseline="30000" dirty="0">
                <a:solidFill>
                  <a:srgbClr val="000099"/>
                </a:solidFill>
                <a:latin typeface="Maiandra GD" pitchFamily="34" charset="0"/>
              </a:rPr>
              <a:t>st</a:t>
            </a:r>
            <a:r>
              <a:rPr lang="en-US" sz="2800" dirty="0">
                <a:solidFill>
                  <a:srgbClr val="000099"/>
                </a:solidFill>
                <a:latin typeface="Maiandra GD" pitchFamily="34" charset="0"/>
              </a:rPr>
              <a:t> partner shares one thing, partner 2 shares one thing; repeat.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solidFill>
                  <a:srgbClr val="000099"/>
                </a:solidFill>
                <a:latin typeface="Maiandra GD" pitchFamily="34" charset="0"/>
              </a:rPr>
              <a:t>You “Rally” the topic like this until the teacher calls time.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985664"/>
            <a:ext cx="8534400" cy="1219200"/>
          </a:xfrm>
          <a:prstGeom prst="rect">
            <a:avLst/>
          </a:prstGeom>
          <a:solidFill>
            <a:schemeClr val="accent1"/>
          </a:solidFill>
          <a:ln w="76200" cap="rnd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910357"/>
            <a:ext cx="8085138" cy="1006475"/>
          </a:xfrm>
          <a:prstGeom prst="rect">
            <a:avLst/>
          </a:prstGeom>
          <a:noFill/>
          <a:ln w="571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err="1">
                <a:latin typeface="PC Dazzle" pitchFamily="2" charset="0"/>
              </a:rPr>
              <a:t>RallyRobin</a:t>
            </a:r>
            <a:endParaRPr lang="en-US" sz="6000" dirty="0">
              <a:latin typeface="PC Dazzle" pitchFamily="2" charset="0"/>
            </a:endParaRPr>
          </a:p>
        </p:txBody>
      </p:sp>
      <p:pic>
        <p:nvPicPr>
          <p:cNvPr id="5125" name="Picture 10" descr="iTa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691730"/>
            <a:ext cx="3016250" cy="3257550"/>
          </a:xfrm>
          <a:prstGeom prst="rect">
            <a:avLst/>
          </a:prstGeom>
          <a:noFill/>
          <a:ln w="38100" cap="rnd">
            <a:solidFill>
              <a:srgbClr val="000099"/>
            </a:solidFill>
            <a:prstDash val="sysDot"/>
            <a:miter lim="800000"/>
            <a:headEnd/>
            <a:tailEnd/>
          </a:ln>
        </p:spPr>
      </p:pic>
      <p:pic>
        <p:nvPicPr>
          <p:cNvPr id="5126" name="Picture 11" descr="MPj04331600000[1]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943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assess the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THE TOPIC</a:t>
            </a:r>
            <a:endParaRPr lang="en-GB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4400" dirty="0" smtClean="0"/>
              <a:t>QUESTION</a:t>
            </a:r>
            <a:endParaRPr lang="en-GB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4000" dirty="0" smtClean="0"/>
              <a:t>List as many things as you can remember in the pantomime scheme of work.</a:t>
            </a:r>
            <a:endParaRPr lang="en-GB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00B0F0"/>
                </a:solidFill>
              </a:rPr>
              <a:t>HINTS</a:t>
            </a:r>
            <a:endParaRPr lang="en-GB" sz="4000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Think about…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Stock Characters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Gags &amp; Routines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Audience Participation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Ghost Gag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Skills you have used throughout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assess the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perform in a pantomime.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452</Words>
  <Application>Microsoft Macintosh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Maiandra GD</vt:lpstr>
      <vt:lpstr>Monotype Corsiva</vt:lpstr>
      <vt:lpstr>PC Dazzle</vt:lpstr>
      <vt:lpstr>Times New Roman</vt:lpstr>
      <vt:lpstr>Wingdings</vt:lpstr>
      <vt:lpstr>Arial</vt:lpstr>
      <vt:lpstr>Office Theme</vt:lpstr>
      <vt:lpstr>PANTOMIME</vt:lpstr>
      <vt:lpstr>RANDOM REGISTER</vt:lpstr>
      <vt:lpstr>LESSON OBJECTIVE</vt:lpstr>
      <vt:lpstr>PowerPoint Presentation</vt:lpstr>
      <vt:lpstr>THE TASK</vt:lpstr>
      <vt:lpstr>Last Practice/Rehearsal</vt:lpstr>
      <vt:lpstr>Assessment Filming</vt:lpstr>
      <vt:lpstr>PowerPoint Presentation</vt:lpstr>
      <vt:lpstr>THE TOPIC</vt:lpstr>
      <vt:lpstr>EVALUATION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PANTOMIME</dc:title>
  <dc:creator>pferguson217</dc:creator>
  <cp:lastModifiedBy>April Watts</cp:lastModifiedBy>
  <cp:revision>86</cp:revision>
  <dcterms:created xsi:type="dcterms:W3CDTF">2011-09-25T14:56:45Z</dcterms:created>
  <dcterms:modified xsi:type="dcterms:W3CDTF">2016-10-12T09:19:31Z</dcterms:modified>
</cp:coreProperties>
</file>