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60" r:id="rId5"/>
    <p:sldId id="261" r:id="rId6"/>
    <p:sldId id="262" r:id="rId7"/>
    <p:sldId id="263" r:id="rId8"/>
    <p:sldId id="259" r:id="rId9"/>
    <p:sldId id="25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2"/>
    <p:restoredTop sz="89610" autoAdjust="0"/>
  </p:normalViewPr>
  <p:slideViewPr>
    <p:cSldViewPr>
      <p:cViewPr varScale="1">
        <p:scale>
          <a:sx n="56" d="100"/>
          <a:sy n="56" d="100"/>
        </p:scale>
        <p:origin x="74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6809B-C109-404B-A067-B52FD1946E7A}" type="datetimeFigureOut">
              <a:rPr lang="en-US" smtClean="0"/>
              <a:t>9/6/16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BAA719-839E-8E41-A857-0E3EFBABEF6D}" type="slidenum">
              <a:rPr lang="en-GB" smtClean="0"/>
              <a:t>‹#›</a:t>
            </a:fld>
            <a:endParaRPr lang="en-GB"/>
          </a:p>
        </p:txBody>
      </p:sp>
    </p:spTree>
    <p:extLst>
      <p:ext uri="{BB962C8B-B14F-4D97-AF65-F5344CB8AC3E}">
        <p14:creationId xmlns:p14="http://schemas.microsoft.com/office/powerpoint/2010/main" val="19093957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what discrete means. (So a subject on its own. They are unlikely to have had this at primary</a:t>
            </a:r>
            <a:r>
              <a:rPr lang="en-GB" baseline="0" dirty="0" smtClean="0"/>
              <a:t> school)</a:t>
            </a:r>
            <a:endParaRPr lang="en-GB" dirty="0"/>
          </a:p>
        </p:txBody>
      </p:sp>
      <p:sp>
        <p:nvSpPr>
          <p:cNvPr id="4" name="Slide Number Placeholder 3"/>
          <p:cNvSpPr>
            <a:spLocks noGrp="1"/>
          </p:cNvSpPr>
          <p:nvPr>
            <p:ph type="sldNum" sz="quarter" idx="10"/>
          </p:nvPr>
        </p:nvSpPr>
        <p:spPr/>
        <p:txBody>
          <a:bodyPr/>
          <a:lstStyle/>
          <a:p>
            <a:fld id="{E6BAA719-839E-8E41-A857-0E3EFBABEF6D}" type="slidenum">
              <a:rPr lang="en-GB" smtClean="0"/>
              <a:t>1</a:t>
            </a:fld>
            <a:endParaRPr lang="en-GB"/>
          </a:p>
        </p:txBody>
      </p:sp>
    </p:spTree>
    <p:extLst>
      <p:ext uri="{BB962C8B-B14F-4D97-AF65-F5344CB8AC3E}">
        <p14:creationId xmlns:p14="http://schemas.microsoft.com/office/powerpoint/2010/main" val="148932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GB" dirty="0" smtClean="0"/>
              <a:t>The Human Calculator </a:t>
            </a:r>
            <a:r>
              <a:rPr lang="en-US" dirty="0" smtClean="0"/>
              <a:t>–</a:t>
            </a:r>
            <a:r>
              <a:rPr lang="en-GB" dirty="0" smtClean="0"/>
              <a:t> Get students to stand at</a:t>
            </a:r>
            <a:r>
              <a:rPr lang="en-GB" baseline="0" dirty="0" smtClean="0"/>
              <a:t> one end of the room.</a:t>
            </a:r>
          </a:p>
          <a:p>
            <a:pPr marL="0" indent="0">
              <a:buFont typeface="Arial"/>
              <a:buNone/>
            </a:pPr>
            <a:r>
              <a:rPr lang="en-GB" baseline="0" dirty="0" smtClean="0"/>
              <a:t>				- Tell students that the other end of the room is the screen of a calculator. </a:t>
            </a:r>
          </a:p>
          <a:p>
            <a:pPr marL="0" indent="0">
              <a:buFont typeface="Arial"/>
              <a:buNone/>
            </a:pPr>
            <a:r>
              <a:rPr lang="en-GB" baseline="0" dirty="0" smtClean="0"/>
              <a:t>				-   Place one person down that end and tell them that you can now see 1 on the screen.</a:t>
            </a:r>
          </a:p>
          <a:p>
            <a:pPr marL="0" indent="0">
              <a:buFont typeface="Arial"/>
              <a:buNone/>
            </a:pPr>
            <a:r>
              <a:rPr lang="en-GB" baseline="0" dirty="0" smtClean="0"/>
              <a:t>				- For the rest of the task you will need to call out sums and students will need to quickly as a group solve the sum ensuring that the result is shown accurately in the 				‘calculator screen’. For example add 7 and 7 students will need to run to the other end. Then divide by 2, four students will need to leave. </a:t>
            </a:r>
          </a:p>
          <a:p>
            <a:pPr marL="0" indent="0">
              <a:buFont typeface="Arial"/>
              <a:buNone/>
            </a:pPr>
            <a:r>
              <a:rPr lang="en-GB" baseline="0" dirty="0" smtClean="0"/>
              <a:t>				- Repeat this until all students have moved and then the calculator screen ends up with 1 again. </a:t>
            </a:r>
          </a:p>
          <a:p>
            <a:pPr marL="0" indent="0">
              <a:buFont typeface="Arial"/>
              <a:buNone/>
            </a:pPr>
            <a:endParaRPr lang="en-GB" baseline="0" dirty="0" smtClean="0"/>
          </a:p>
          <a:p>
            <a:pPr marL="171450" indent="-171450">
              <a:buFont typeface="Arial"/>
              <a:buChar char="•"/>
            </a:pPr>
            <a:r>
              <a:rPr lang="en-GB" baseline="0" dirty="0" smtClean="0"/>
              <a:t>Body shake </a:t>
            </a:r>
            <a:r>
              <a:rPr lang="en-US" baseline="0" dirty="0" smtClean="0"/>
              <a:t>–</a:t>
            </a:r>
            <a:r>
              <a:rPr lang="en-GB" baseline="0" dirty="0" smtClean="0"/>
              <a:t> Students to stand in a circle. They are to raise their left hand above their head. Explain that they will start with their left and shake it 10 times counting down from 10. They will then do their right arm, left leg and then right leg. Start again with the left arm and then count down from 9. Do this until you get to 1. </a:t>
            </a:r>
            <a:endParaRPr lang="en-GB" dirty="0"/>
          </a:p>
        </p:txBody>
      </p:sp>
      <p:sp>
        <p:nvSpPr>
          <p:cNvPr id="4" name="Slide Number Placeholder 3"/>
          <p:cNvSpPr>
            <a:spLocks noGrp="1"/>
          </p:cNvSpPr>
          <p:nvPr>
            <p:ph type="sldNum" sz="quarter" idx="10"/>
          </p:nvPr>
        </p:nvSpPr>
        <p:spPr/>
        <p:txBody>
          <a:bodyPr/>
          <a:lstStyle/>
          <a:p>
            <a:fld id="{E6BAA719-839E-8E41-A857-0E3EFBABEF6D}" type="slidenum">
              <a:rPr lang="en-GB" smtClean="0"/>
              <a:t>4</a:t>
            </a:fld>
            <a:endParaRPr lang="en-GB"/>
          </a:p>
        </p:txBody>
      </p:sp>
    </p:spTree>
    <p:extLst>
      <p:ext uri="{BB962C8B-B14F-4D97-AF65-F5344CB8AC3E}">
        <p14:creationId xmlns:p14="http://schemas.microsoft.com/office/powerpoint/2010/main" val="2696891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You will need to use these tasks to assess</a:t>
            </a:r>
            <a:r>
              <a:rPr lang="en-GB" baseline="0" dirty="0" smtClean="0"/>
              <a:t> students current ability. </a:t>
            </a:r>
            <a:endParaRPr lang="en-GB" dirty="0" smtClean="0"/>
          </a:p>
          <a:p>
            <a:endParaRPr lang="en-GB" dirty="0"/>
          </a:p>
        </p:txBody>
      </p:sp>
      <p:sp>
        <p:nvSpPr>
          <p:cNvPr id="4" name="Slide Number Placeholder 3"/>
          <p:cNvSpPr>
            <a:spLocks noGrp="1"/>
          </p:cNvSpPr>
          <p:nvPr>
            <p:ph type="sldNum" sz="quarter" idx="10"/>
          </p:nvPr>
        </p:nvSpPr>
        <p:spPr/>
        <p:txBody>
          <a:bodyPr/>
          <a:lstStyle/>
          <a:p>
            <a:fld id="{E6BAA719-839E-8E41-A857-0E3EFBABEF6D}" type="slidenum">
              <a:rPr lang="en-GB" smtClean="0"/>
              <a:t>5</a:t>
            </a:fld>
            <a:endParaRPr lang="en-GB"/>
          </a:p>
        </p:txBody>
      </p:sp>
    </p:spTree>
    <p:extLst>
      <p:ext uri="{BB962C8B-B14F-4D97-AF65-F5344CB8AC3E}">
        <p14:creationId xmlns:p14="http://schemas.microsoft.com/office/powerpoint/2010/main" val="266072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You will need to use these tasks to assess</a:t>
            </a:r>
            <a:r>
              <a:rPr lang="en-GB" baseline="0" dirty="0" smtClean="0"/>
              <a:t> students current ability. </a:t>
            </a:r>
            <a:endParaRPr lang="en-GB" dirty="0" smtClean="0"/>
          </a:p>
          <a:p>
            <a:endParaRPr lang="en-GB" dirty="0"/>
          </a:p>
        </p:txBody>
      </p:sp>
      <p:sp>
        <p:nvSpPr>
          <p:cNvPr id="4" name="Slide Number Placeholder 3"/>
          <p:cNvSpPr>
            <a:spLocks noGrp="1"/>
          </p:cNvSpPr>
          <p:nvPr>
            <p:ph type="sldNum" sz="quarter" idx="10"/>
          </p:nvPr>
        </p:nvSpPr>
        <p:spPr/>
        <p:txBody>
          <a:bodyPr/>
          <a:lstStyle/>
          <a:p>
            <a:fld id="{E6BAA719-839E-8E41-A857-0E3EFBABEF6D}" type="slidenum">
              <a:rPr lang="en-GB" smtClean="0"/>
              <a:t>6</a:t>
            </a:fld>
            <a:endParaRPr lang="en-GB"/>
          </a:p>
        </p:txBody>
      </p:sp>
    </p:spTree>
    <p:extLst>
      <p:ext uri="{BB962C8B-B14F-4D97-AF65-F5344CB8AC3E}">
        <p14:creationId xmlns:p14="http://schemas.microsoft.com/office/powerpoint/2010/main" val="48713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an active game where</a:t>
            </a:r>
            <a:r>
              <a:rPr lang="en-GB" baseline="0" dirty="0" smtClean="0"/>
              <a:t> you call out a series of instruction that are all different to what you would think. Keep the instructions on the board for students whilst you call them out. </a:t>
            </a:r>
            <a:endParaRPr lang="en-GB" dirty="0"/>
          </a:p>
        </p:txBody>
      </p:sp>
      <p:sp>
        <p:nvSpPr>
          <p:cNvPr id="4" name="Slide Number Placeholder 3"/>
          <p:cNvSpPr>
            <a:spLocks noGrp="1"/>
          </p:cNvSpPr>
          <p:nvPr>
            <p:ph type="sldNum" sz="quarter" idx="10"/>
          </p:nvPr>
        </p:nvSpPr>
        <p:spPr/>
        <p:txBody>
          <a:bodyPr/>
          <a:lstStyle/>
          <a:p>
            <a:fld id="{E6BAA719-839E-8E41-A857-0E3EFBABEF6D}" type="slidenum">
              <a:rPr lang="en-GB" smtClean="0"/>
              <a:t>7</a:t>
            </a:fld>
            <a:endParaRPr lang="en-GB"/>
          </a:p>
        </p:txBody>
      </p:sp>
    </p:spTree>
    <p:extLst>
      <p:ext uri="{BB962C8B-B14F-4D97-AF65-F5344CB8AC3E}">
        <p14:creationId xmlns:p14="http://schemas.microsoft.com/office/powerpoint/2010/main" val="69630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will need to use these tasks to assess</a:t>
            </a:r>
            <a:r>
              <a:rPr lang="en-GB" baseline="0" dirty="0" smtClean="0"/>
              <a:t> students current ability. </a:t>
            </a:r>
          </a:p>
          <a:p>
            <a:endParaRPr lang="en-GB" baseline="0" dirty="0" smtClean="0"/>
          </a:p>
          <a:p>
            <a:r>
              <a:rPr lang="en-GB" baseline="0" dirty="0" smtClean="0"/>
              <a:t>Catch my name </a:t>
            </a:r>
            <a:r>
              <a:rPr lang="en-US" baseline="0" dirty="0" smtClean="0"/>
              <a:t>–</a:t>
            </a:r>
            <a:r>
              <a:rPr lang="en-GB" baseline="0" dirty="0" smtClean="0"/>
              <a:t> all students should stand in a circle. </a:t>
            </a:r>
            <a:r>
              <a:rPr lang="en-US" baseline="0" dirty="0" smtClean="0"/>
              <a:t>U</a:t>
            </a:r>
            <a:r>
              <a:rPr lang="en-GB" baseline="0" dirty="0" smtClean="0"/>
              <a:t>sing a ball they will need to say a name before they can throw the ball. Before the person named can catch the ball they must clap. If they drop the ball or don’t clap then they are out. </a:t>
            </a:r>
            <a:endParaRPr lang="en-GB" dirty="0"/>
          </a:p>
        </p:txBody>
      </p:sp>
      <p:sp>
        <p:nvSpPr>
          <p:cNvPr id="4" name="Slide Number Placeholder 3"/>
          <p:cNvSpPr>
            <a:spLocks noGrp="1"/>
          </p:cNvSpPr>
          <p:nvPr>
            <p:ph type="sldNum" sz="quarter" idx="10"/>
          </p:nvPr>
        </p:nvSpPr>
        <p:spPr/>
        <p:txBody>
          <a:bodyPr/>
          <a:lstStyle/>
          <a:p>
            <a:fld id="{E6BAA719-839E-8E41-A857-0E3EFBABEF6D}" type="slidenum">
              <a:rPr lang="en-GB" smtClean="0"/>
              <a:t>8</a:t>
            </a:fld>
            <a:endParaRPr lang="en-GB"/>
          </a:p>
        </p:txBody>
      </p:sp>
    </p:spTree>
    <p:extLst>
      <p:ext uri="{BB962C8B-B14F-4D97-AF65-F5344CB8AC3E}">
        <p14:creationId xmlns:p14="http://schemas.microsoft.com/office/powerpoint/2010/main" val="202065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19596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1584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022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22860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927A2-EF0E-437F-9D13-8CDECD62D8FB}" type="datetimeFigureOut">
              <a:rPr lang="en-GB" smtClean="0"/>
              <a:t>06/09/2016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96611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51383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1F927A2-EF0E-437F-9D13-8CDECD62D8FB}" type="datetimeFigureOut">
              <a:rPr lang="en-GB" smtClean="0"/>
              <a:t>06/09/2016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170020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927A2-EF0E-437F-9D13-8CDECD62D8FB}" type="datetimeFigureOut">
              <a:rPr lang="en-GB" smtClean="0"/>
              <a:t>06/09/2016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47789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27A2-EF0E-437F-9D13-8CDECD62D8FB}" type="datetimeFigureOut">
              <a:rPr lang="en-GB" smtClean="0"/>
              <a:t>06/09/2016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98445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379493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927A2-EF0E-437F-9D13-8CDECD62D8FB}" type="datetimeFigureOut">
              <a:rPr lang="en-GB" smtClean="0"/>
              <a:t>06/09/2016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B5E380-D146-4CE3-A701-918D4244A4B6}" type="slidenum">
              <a:rPr lang="en-GB" smtClean="0"/>
              <a:t>‹#›</a:t>
            </a:fld>
            <a:endParaRPr lang="en-GB"/>
          </a:p>
        </p:txBody>
      </p:sp>
    </p:spTree>
    <p:extLst>
      <p:ext uri="{BB962C8B-B14F-4D97-AF65-F5344CB8AC3E}">
        <p14:creationId xmlns:p14="http://schemas.microsoft.com/office/powerpoint/2010/main" val="6816314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4000"/>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927A2-EF0E-437F-9D13-8CDECD62D8FB}" type="datetimeFigureOut">
              <a:rPr lang="en-GB" smtClean="0"/>
              <a:t>06/09/2016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E380-D146-4CE3-A701-918D4244A4B6}" type="slidenum">
              <a:rPr lang="en-GB" smtClean="0"/>
              <a:t>‹#›</a:t>
            </a:fld>
            <a:endParaRPr lang="en-GB"/>
          </a:p>
        </p:txBody>
      </p:sp>
    </p:spTree>
    <p:extLst>
      <p:ext uri="{BB962C8B-B14F-4D97-AF65-F5344CB8AC3E}">
        <p14:creationId xmlns:p14="http://schemas.microsoft.com/office/powerpoint/2010/main" val="298147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0062"/>
            <a:ext cx="7772400" cy="1158489"/>
          </a:xfrm>
        </p:spPr>
        <p:txBody>
          <a:bodyPr>
            <a:normAutofit fontScale="90000"/>
          </a:bodyPr>
          <a:lstStyle/>
          <a:p>
            <a:r>
              <a:rPr lang="en-GB" u="sng" dirty="0" smtClean="0">
                <a:latin typeface="Monotype Corsiva" pitchFamily="66" charset="0"/>
              </a:rPr>
              <a:t>Drama </a:t>
            </a:r>
            <a:br>
              <a:rPr lang="en-GB" u="sng" dirty="0" smtClean="0">
                <a:latin typeface="Monotype Corsiva" pitchFamily="66" charset="0"/>
              </a:rPr>
            </a:br>
            <a:r>
              <a:rPr lang="en-GB" u="sng" dirty="0" smtClean="0">
                <a:latin typeface="Monotype Corsiva" pitchFamily="66" charset="0"/>
              </a:rPr>
              <a:t>At Cornwallis Academy</a:t>
            </a:r>
            <a:endParaRPr lang="en-GB" u="sng" dirty="0">
              <a:latin typeface="Monotype Corsiva" pitchFamily="66" charset="0"/>
            </a:endParaRPr>
          </a:p>
        </p:txBody>
      </p:sp>
      <p:sp>
        <p:nvSpPr>
          <p:cNvPr id="3" name="Subtitle 2"/>
          <p:cNvSpPr>
            <a:spLocks noGrp="1"/>
          </p:cNvSpPr>
          <p:nvPr>
            <p:ph type="subTitle" idx="1"/>
          </p:nvPr>
        </p:nvSpPr>
        <p:spPr>
          <a:xfrm>
            <a:off x="15102" y="1340768"/>
            <a:ext cx="9113734" cy="5733256"/>
          </a:xfrm>
        </p:spPr>
        <p:txBody>
          <a:bodyPr>
            <a:normAutofit/>
          </a:bodyPr>
          <a:lstStyle/>
          <a:p>
            <a:pPr algn="r"/>
            <a:r>
              <a:rPr lang="en-GB" sz="3000" b="1" u="sng" dirty="0" smtClean="0">
                <a:solidFill>
                  <a:srgbClr val="FB19BA"/>
                </a:solidFill>
                <a:latin typeface="Cambria"/>
                <a:cs typeface="Cambria"/>
              </a:rPr>
              <a:t>Year 7 – LESSON 1</a:t>
            </a:r>
          </a:p>
          <a:p>
            <a:pPr algn="l"/>
            <a:r>
              <a:rPr lang="en-GB" sz="3000" b="1" u="sng" dirty="0" smtClean="0">
                <a:solidFill>
                  <a:srgbClr val="00B050"/>
                </a:solidFill>
                <a:latin typeface="Cambria"/>
                <a:cs typeface="Cambria"/>
              </a:rPr>
              <a:t>Lesson Objective: </a:t>
            </a:r>
          </a:p>
          <a:p>
            <a:pPr marL="457200" indent="-457200" algn="l">
              <a:buFontTx/>
              <a:buChar char="-"/>
            </a:pPr>
            <a:r>
              <a:rPr lang="en-GB" sz="3000" b="1" i="1" dirty="0" smtClean="0">
                <a:solidFill>
                  <a:srgbClr val="0070C0"/>
                </a:solidFill>
                <a:latin typeface="Cambria"/>
                <a:cs typeface="Cambria"/>
              </a:rPr>
              <a:t>To understand the importance of drama as a discrete subject.</a:t>
            </a:r>
          </a:p>
          <a:p>
            <a:pPr marL="457200" indent="-457200" algn="l">
              <a:buFontTx/>
              <a:buChar char="-"/>
            </a:pPr>
            <a:r>
              <a:rPr lang="en-GB" sz="3000" b="1" i="1" dirty="0" smtClean="0">
                <a:solidFill>
                  <a:srgbClr val="0070C0"/>
                </a:solidFill>
                <a:latin typeface="Cambria"/>
                <a:cs typeface="Cambria"/>
              </a:rPr>
              <a:t>To understand the importance of team work. </a:t>
            </a:r>
          </a:p>
          <a:p>
            <a:pPr marL="457200" indent="-457200" algn="l">
              <a:buFontTx/>
              <a:buChar char="-"/>
            </a:pPr>
            <a:endParaRPr lang="en-GB" sz="5500" b="1" i="1" dirty="0">
              <a:solidFill>
                <a:srgbClr val="0070C0"/>
              </a:solidFill>
              <a:latin typeface="Aldine401 BT" pitchFamily="18" charset="0"/>
            </a:endParaRPr>
          </a:p>
          <a:p>
            <a:pPr algn="l"/>
            <a:r>
              <a:rPr lang="en-GB" b="1" i="1" dirty="0" smtClean="0">
                <a:latin typeface="Aldine401 BT" pitchFamily="18" charset="0"/>
              </a:rPr>
              <a:t/>
            </a:r>
            <a:br>
              <a:rPr lang="en-GB" b="1" i="1" dirty="0" smtClean="0">
                <a:latin typeface="Aldine401 BT" pitchFamily="18" charset="0"/>
              </a:rPr>
            </a:br>
            <a:endParaRPr lang="en-GB" b="1" u="sng" dirty="0">
              <a:latin typeface="Monotype Corsiva" pitchFamily="66" charset="0"/>
            </a:endParaRPr>
          </a:p>
        </p:txBody>
      </p:sp>
      <p:pic>
        <p:nvPicPr>
          <p:cNvPr id="1026" name="Picture 0" descr="newlogo cornwalli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85403"/>
            <a:ext cx="2195736" cy="523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7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77433391"/>
              </p:ext>
            </p:extLst>
          </p:nvPr>
        </p:nvGraphicFramePr>
        <p:xfrm>
          <a:off x="24036" y="0"/>
          <a:ext cx="9119964" cy="7041275"/>
        </p:xfrm>
        <a:graphic>
          <a:graphicData uri="http://schemas.openxmlformats.org/drawingml/2006/table">
            <a:tbl>
              <a:tblPr firstRow="1" firstCol="1" bandRow="1"/>
              <a:tblGrid>
                <a:gridCol w="2279755"/>
                <a:gridCol w="2279755"/>
                <a:gridCol w="2280227"/>
                <a:gridCol w="2280227"/>
              </a:tblGrid>
              <a:tr h="245881">
                <a:tc rowSpan="2">
                  <a:txBody>
                    <a:bodyPr/>
                    <a:lstStyle/>
                    <a:p>
                      <a:pPr algn="ctr">
                        <a:spcAft>
                          <a:spcPts val="0"/>
                        </a:spcAft>
                      </a:pPr>
                      <a:r>
                        <a:rPr lang="en-GB" sz="1200" b="1">
                          <a:solidFill>
                            <a:srgbClr val="FFFFFF"/>
                          </a:solidFill>
                          <a:effectLst/>
                          <a:latin typeface="Calibri" charset="0"/>
                        </a:rPr>
                        <a:t>Level</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gridSpan="3">
                  <a:txBody>
                    <a:bodyPr/>
                    <a:lstStyle/>
                    <a:p>
                      <a:pPr algn="ctr">
                        <a:spcAft>
                          <a:spcPts val="0"/>
                        </a:spcAft>
                      </a:pPr>
                      <a:r>
                        <a:rPr lang="en-GB" sz="1200" b="1">
                          <a:solidFill>
                            <a:srgbClr val="FFFFFF"/>
                          </a:solidFill>
                          <a:effectLst/>
                          <a:latin typeface="Calibri" charset="0"/>
                        </a:rPr>
                        <a:t>Drama Strand</a:t>
                      </a:r>
                      <a:endParaRPr lang="en-US" sz="1200">
                        <a:effectLst/>
                        <a:latin typeface="Calibri" charset="0"/>
                      </a:endParaRPr>
                    </a:p>
                  </a:txBody>
                  <a:tcPr marL="46104" marR="46104"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r>
              <a:tr h="426588">
                <a:tc vMerge="1">
                  <a:txBody>
                    <a:bodyPr/>
                    <a:lstStyle/>
                    <a:p>
                      <a:endParaRPr lang="en-US"/>
                    </a:p>
                  </a:txBody>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Creating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Performing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Reflecting</a:t>
                      </a:r>
                      <a:endParaRPr lang="en-US" sz="1200">
                        <a:effectLst/>
                        <a:latin typeface="Calibri" charset="0"/>
                      </a:endParaRPr>
                    </a:p>
                  </a:txBody>
                  <a:tcPr marL="46104" marR="46104"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426588">
                <a:tc>
                  <a:txBody>
                    <a:bodyPr/>
                    <a:lstStyle/>
                    <a:p>
                      <a:pPr algn="ctr">
                        <a:spcAft>
                          <a:spcPts val="0"/>
                        </a:spcAft>
                      </a:pPr>
                      <a:r>
                        <a:rPr lang="en-GB" sz="1200" b="1">
                          <a:solidFill>
                            <a:srgbClr val="FFFFFF"/>
                          </a:solidFill>
                          <a:effectLst/>
                          <a:latin typeface="Calibri" charset="0"/>
                        </a:rPr>
                        <a:t>Entry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drama activity</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participate in part of a group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identify positive and negative aspects within my work</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1279765">
                <a:tc>
                  <a:txBody>
                    <a:bodyPr/>
                    <a:lstStyle/>
                    <a:p>
                      <a:pPr algn="ctr">
                        <a:spcAft>
                          <a:spcPts val="0"/>
                        </a:spcAft>
                      </a:pPr>
                      <a:r>
                        <a:rPr lang="en-GB" sz="1200" b="1">
                          <a:solidFill>
                            <a:srgbClr val="FFFFFF"/>
                          </a:solidFill>
                          <a:effectLst/>
                          <a:latin typeface="Calibri" charset="0"/>
                        </a:rPr>
                        <a:t>1</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take part in a range of drama activities</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explore problems in an imagined world and make up plays from stories or other stimuli</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participate in a short group performance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show some consideration of movement and voice in performance</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a:effectLst/>
                          <a:latin typeface="Calibri" charset="0"/>
                        </a:rPr>
                        <a:t>I can make simple connections between the dramas I experience and my own life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recognise when my own work and the work of others’, could be improved</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r h="1279765">
                <a:tc>
                  <a:txBody>
                    <a:bodyPr/>
                    <a:lstStyle/>
                    <a:p>
                      <a:pPr algn="ctr">
                        <a:spcAft>
                          <a:spcPts val="0"/>
                        </a:spcAft>
                      </a:pPr>
                      <a:r>
                        <a:rPr lang="en-GB" sz="1200" b="1">
                          <a:solidFill>
                            <a:srgbClr val="FFFFFF"/>
                          </a:solidFill>
                          <a:effectLst/>
                          <a:latin typeface="Calibri" charset="0"/>
                        </a:rPr>
                        <a:t>2</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perform my own simple scenes, demonstrating an understanding of drama techniques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use my voice and body to create a simple character</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act out improvised dramas</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c>
                  <a:txBody>
                    <a:bodyPr/>
                    <a:lstStyle/>
                    <a:p>
                      <a:pPr algn="ctr">
                        <a:spcAft>
                          <a:spcPts val="0"/>
                        </a:spcAft>
                      </a:pPr>
                      <a:r>
                        <a:rPr lang="en-GB" sz="1200">
                          <a:effectLst/>
                          <a:latin typeface="Calibri" charset="0"/>
                        </a:rPr>
                        <a:t>I can talk about why I made certain decisions in my play</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show a basic understanding of how meaning can be shown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2EFD9"/>
                    </a:solidFill>
                  </a:tcPr>
                </a:tc>
              </a:tr>
              <a:tr h="3199413">
                <a:tc>
                  <a:txBody>
                    <a:bodyPr/>
                    <a:lstStyle/>
                    <a:p>
                      <a:pPr algn="ctr">
                        <a:spcAft>
                          <a:spcPts val="0"/>
                        </a:spcAft>
                      </a:pPr>
                      <a:r>
                        <a:rPr lang="en-GB" sz="1200" b="1">
                          <a:solidFill>
                            <a:srgbClr val="FFFFFF"/>
                          </a:solidFill>
                          <a:effectLst/>
                          <a:latin typeface="Calibri" charset="0"/>
                        </a:rPr>
                        <a:t>3</a:t>
                      </a:r>
                      <a:endParaRPr lang="en-US" sz="1200">
                        <a:effectLst/>
                        <a:latin typeface="Calibri" charset="0"/>
                      </a:endParaRPr>
                    </a:p>
                    <a:p>
                      <a:pPr algn="ctr">
                        <a:spcAft>
                          <a:spcPts val="0"/>
                        </a:spcAft>
                      </a:pPr>
                      <a:r>
                        <a:rPr lang="en-GB" sz="1200" b="1">
                          <a:solidFill>
                            <a:srgbClr val="FFFFFF"/>
                          </a:solidFill>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0AD47"/>
                    </a:solidFill>
                  </a:tcPr>
                </a:tc>
                <a:tc>
                  <a:txBody>
                    <a:bodyPr/>
                    <a:lstStyle/>
                    <a:p>
                      <a:pPr algn="ctr">
                        <a:spcAft>
                          <a:spcPts val="0"/>
                        </a:spcAft>
                      </a:pPr>
                      <a:r>
                        <a:rPr lang="en-GB" sz="1200">
                          <a:effectLst/>
                          <a:latin typeface="Calibri" charset="0"/>
                        </a:rPr>
                        <a:t>I can establish a character with control over movement and voice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use the dialogue in existing texts as well as creating my own</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devise plays from a range of stimuli</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respond to the use of drama techniques to deepen the role or understanding of the situation e.g. hot seating</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p>
                      <a:pPr algn="ctr">
                        <a:spcAft>
                          <a:spcPts val="0"/>
                        </a:spcAft>
                      </a:pPr>
                      <a:r>
                        <a:rPr lang="en-GB" sz="1200">
                          <a:effectLst/>
                          <a:latin typeface="Calibri" charset="0"/>
                        </a:rPr>
                        <a:t>I can sustain a defined character for a reasonable amount of time</a:t>
                      </a:r>
                      <a:endParaRPr lang="en-US" sz="1200">
                        <a:effectLst/>
                        <a:latin typeface="Calibri" charset="0"/>
                      </a:endParaRPr>
                    </a:p>
                    <a:p>
                      <a:pPr algn="ctr">
                        <a:spcAft>
                          <a:spcPts val="0"/>
                        </a:spcAft>
                      </a:pPr>
                      <a:r>
                        <a:rPr lang="en-GB" sz="1200">
                          <a:effectLst/>
                          <a:latin typeface="Calibri" charset="0"/>
                        </a:rPr>
                        <a:t> </a:t>
                      </a:r>
                      <a:endParaRPr lang="en-US" sz="120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dirty="0">
                          <a:effectLst/>
                          <a:latin typeface="Calibri" charset="0"/>
                        </a:rPr>
                        <a:t>I can learn lines and organise simple performances</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c>
                  <a:txBody>
                    <a:bodyPr/>
                    <a:lstStyle/>
                    <a:p>
                      <a:pPr algn="ctr">
                        <a:spcAft>
                          <a:spcPts val="0"/>
                        </a:spcAft>
                      </a:pPr>
                      <a:r>
                        <a:rPr lang="en-GB" sz="1200" dirty="0">
                          <a:effectLst/>
                          <a:latin typeface="Calibri" charset="0"/>
                        </a:rPr>
                        <a:t>I can give suggestions on how work could be improved</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talk about my work using some technical drama terminology</a:t>
                      </a:r>
                      <a:endParaRPr lang="en-US" sz="1200" dirty="0">
                        <a:effectLst/>
                        <a:latin typeface="Calibri" charset="0"/>
                      </a:endParaRPr>
                    </a:p>
                    <a:p>
                      <a:pPr algn="ctr">
                        <a:spcAft>
                          <a:spcPts val="0"/>
                        </a:spcAft>
                      </a:pPr>
                      <a:r>
                        <a:rPr lang="en-GB" sz="1200" dirty="0">
                          <a:effectLst/>
                          <a:latin typeface="Calibri" charset="0"/>
                        </a:rPr>
                        <a:t> </a:t>
                      </a:r>
                      <a:endParaRPr lang="en-US" sz="1200" dirty="0">
                        <a:effectLst/>
                        <a:latin typeface="Calibri" charset="0"/>
                      </a:endParaRPr>
                    </a:p>
                    <a:p>
                      <a:pPr algn="ctr">
                        <a:spcAft>
                          <a:spcPts val="0"/>
                        </a:spcAft>
                      </a:pPr>
                      <a:r>
                        <a:rPr lang="en-GB" sz="1200" dirty="0">
                          <a:effectLst/>
                          <a:latin typeface="Calibri" charset="0"/>
                        </a:rPr>
                        <a:t>I can discuss and give reasons for my preferences in the drama I have seen</a:t>
                      </a:r>
                      <a:endParaRPr lang="en-US" sz="1200" dirty="0">
                        <a:effectLst/>
                        <a:latin typeface="Calibri" charset="0"/>
                      </a:endParaRPr>
                    </a:p>
                  </a:txBody>
                  <a:tcPr marL="46104" marR="46104"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E0B3"/>
                    </a:solidFill>
                  </a:tcPr>
                </a:tc>
              </a:tr>
            </a:tbl>
          </a:graphicData>
        </a:graphic>
      </p:graphicFrame>
    </p:spTree>
    <p:extLst>
      <p:ext uri="{BB962C8B-B14F-4D97-AF65-F5344CB8AC3E}">
        <p14:creationId xmlns:p14="http://schemas.microsoft.com/office/powerpoint/2010/main" val="63779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8" y="16409"/>
            <a:ext cx="8667538" cy="738664"/>
          </a:xfrm>
          <a:prstGeom prst="rect">
            <a:avLst/>
          </a:prstGeom>
          <a:ln>
            <a:solidFill>
              <a:schemeClr val="tx1"/>
            </a:solidFill>
          </a:ln>
        </p:spPr>
        <p:txBody>
          <a:bodyPr wrap="square">
            <a:spAutoFit/>
          </a:bodyPr>
          <a:lstStyle/>
          <a:p>
            <a:r>
              <a:rPr lang="en-GB" sz="1400" b="1" u="sng" dirty="0">
                <a:solidFill>
                  <a:srgbClr val="00B050"/>
                </a:solidFill>
                <a:latin typeface="Cambria"/>
                <a:cs typeface="Cambria"/>
              </a:rPr>
              <a:t>Lesson Objective: </a:t>
            </a:r>
          </a:p>
          <a:p>
            <a:pPr marL="457200" indent="-457200">
              <a:buFontTx/>
              <a:buChar char="-"/>
            </a:pPr>
            <a:r>
              <a:rPr lang="en-GB" sz="1400" b="1" i="1" dirty="0">
                <a:solidFill>
                  <a:srgbClr val="0070C0"/>
                </a:solidFill>
                <a:latin typeface="Cambria"/>
                <a:cs typeface="Cambria"/>
              </a:rPr>
              <a:t>To understand the importance of drama as a discrete subject.</a:t>
            </a:r>
          </a:p>
          <a:p>
            <a:pPr marL="457200" indent="-457200">
              <a:buFontTx/>
              <a:buChar char="-"/>
            </a:pPr>
            <a:r>
              <a:rPr lang="en-GB" sz="1400" b="1" i="1" dirty="0">
                <a:solidFill>
                  <a:srgbClr val="0070C0"/>
                </a:solidFill>
                <a:latin typeface="Cambria"/>
                <a:cs typeface="Cambria"/>
              </a:rPr>
              <a:t>To understand the importance of team work. </a:t>
            </a:r>
          </a:p>
        </p:txBody>
      </p:sp>
      <p:sp>
        <p:nvSpPr>
          <p:cNvPr id="4" name="TextBox 3"/>
          <p:cNvSpPr txBox="1"/>
          <p:nvPr/>
        </p:nvSpPr>
        <p:spPr>
          <a:xfrm>
            <a:off x="26222" y="987444"/>
            <a:ext cx="9117778" cy="5386090"/>
          </a:xfrm>
          <a:prstGeom prst="rect">
            <a:avLst/>
          </a:prstGeom>
          <a:noFill/>
        </p:spPr>
        <p:txBody>
          <a:bodyPr wrap="square" rtlCol="0">
            <a:spAutoFit/>
          </a:bodyPr>
          <a:lstStyle/>
          <a:p>
            <a:r>
              <a:rPr lang="en-GB" sz="3600" b="1" u="sng" dirty="0">
                <a:latin typeface="Monotype Corsiva" pitchFamily="66" charset="0"/>
              </a:rPr>
              <a:t>RULES AND </a:t>
            </a:r>
            <a:r>
              <a:rPr lang="en-GB" sz="3600" b="1" u="sng" dirty="0" smtClean="0">
                <a:latin typeface="Monotype Corsiva" pitchFamily="66" charset="0"/>
              </a:rPr>
              <a:t>EXPECTATIONS</a:t>
            </a:r>
            <a:endParaRPr lang="en-GB" sz="3600" b="1" u="sng" dirty="0">
              <a:latin typeface="Monotype Corsiva" pitchFamily="66" charset="0"/>
            </a:endParaRPr>
          </a:p>
          <a:p>
            <a:r>
              <a:rPr lang="en-GB" sz="3200" dirty="0">
                <a:solidFill>
                  <a:srgbClr val="7030A0"/>
                </a:solidFill>
                <a:latin typeface="Cambria" pitchFamily="18" charset="0"/>
              </a:rPr>
              <a:t>-   </a:t>
            </a:r>
            <a:r>
              <a:rPr lang="en-GB" sz="3000" dirty="0">
                <a:solidFill>
                  <a:srgbClr val="7030A0"/>
                </a:solidFill>
                <a:latin typeface="Cambria" pitchFamily="18" charset="0"/>
              </a:rPr>
              <a:t>Always line up in silence outside the </a:t>
            </a:r>
            <a:r>
              <a:rPr lang="en-GB" sz="3000" dirty="0" smtClean="0">
                <a:solidFill>
                  <a:srgbClr val="7030A0"/>
                </a:solidFill>
                <a:latin typeface="Cambria" pitchFamily="18" charset="0"/>
              </a:rPr>
              <a:t>class room.</a:t>
            </a:r>
            <a:endParaRPr lang="en-GB" sz="3000" dirty="0">
              <a:solidFill>
                <a:srgbClr val="7030A0"/>
              </a:solidFill>
              <a:latin typeface="Cambria" pitchFamily="18" charset="0"/>
            </a:endParaRPr>
          </a:p>
          <a:p>
            <a:pPr marL="285750" indent="-285750">
              <a:buFontTx/>
              <a:buChar char="-"/>
            </a:pPr>
            <a:r>
              <a:rPr lang="en-GB" sz="3000" dirty="0">
                <a:solidFill>
                  <a:srgbClr val="7030A0"/>
                </a:solidFill>
                <a:latin typeface="Cambria" pitchFamily="18" charset="0"/>
              </a:rPr>
              <a:t>Enter the room  quietly and </a:t>
            </a:r>
            <a:r>
              <a:rPr lang="en-GB" sz="3000" dirty="0" smtClean="0">
                <a:solidFill>
                  <a:srgbClr val="7030A0"/>
                </a:solidFill>
                <a:latin typeface="Cambria" pitchFamily="18" charset="0"/>
              </a:rPr>
              <a:t>stand it a circle waiting to be told you can sit </a:t>
            </a:r>
            <a:r>
              <a:rPr lang="en-GB" sz="3000" dirty="0">
                <a:solidFill>
                  <a:srgbClr val="7030A0"/>
                </a:solidFill>
                <a:latin typeface="Cambria" pitchFamily="18" charset="0"/>
              </a:rPr>
              <a:t>on the floor in a circle.</a:t>
            </a:r>
          </a:p>
          <a:p>
            <a:pPr marL="285750" indent="-285750">
              <a:buFontTx/>
              <a:buChar char="-"/>
            </a:pPr>
            <a:r>
              <a:rPr lang="en-GB" sz="3000" dirty="0">
                <a:solidFill>
                  <a:srgbClr val="7030A0"/>
                </a:solidFill>
                <a:latin typeface="Cambria" pitchFamily="18" charset="0"/>
              </a:rPr>
              <a:t>NO chewing or eating</a:t>
            </a:r>
          </a:p>
          <a:p>
            <a:pPr marL="285750" indent="-285750">
              <a:buFontTx/>
              <a:buChar char="-"/>
            </a:pPr>
            <a:r>
              <a:rPr lang="en-GB" sz="3000" dirty="0">
                <a:solidFill>
                  <a:srgbClr val="7030A0"/>
                </a:solidFill>
                <a:latin typeface="Cambria" pitchFamily="18" charset="0"/>
              </a:rPr>
              <a:t>NEVER touch any props or classroom equipment without permission. </a:t>
            </a:r>
          </a:p>
          <a:p>
            <a:pPr marL="285750" indent="-285750">
              <a:buFontTx/>
              <a:buChar char="-"/>
            </a:pPr>
            <a:r>
              <a:rPr lang="en-GB" sz="3000" dirty="0">
                <a:solidFill>
                  <a:srgbClr val="7030A0"/>
                </a:solidFill>
                <a:latin typeface="Cambria" pitchFamily="18" charset="0"/>
              </a:rPr>
              <a:t>Support and encourage others </a:t>
            </a:r>
            <a:endParaRPr lang="en-GB" sz="3000" dirty="0" smtClean="0">
              <a:solidFill>
                <a:srgbClr val="7030A0"/>
              </a:solidFill>
              <a:latin typeface="Cambria" pitchFamily="18" charset="0"/>
            </a:endParaRPr>
          </a:p>
          <a:p>
            <a:pPr marL="285750" indent="-285750">
              <a:buFontTx/>
              <a:buChar char="-"/>
            </a:pPr>
            <a:r>
              <a:rPr lang="en-GB" sz="3000" dirty="0" smtClean="0">
                <a:solidFill>
                  <a:srgbClr val="7030A0"/>
                </a:solidFill>
                <a:latin typeface="Cambria" pitchFamily="18" charset="0"/>
              </a:rPr>
              <a:t>Always bring your planner, a pen and your laptop if you have one. </a:t>
            </a:r>
            <a:br>
              <a:rPr lang="en-GB" sz="3000" dirty="0" smtClean="0">
                <a:solidFill>
                  <a:srgbClr val="7030A0"/>
                </a:solidFill>
                <a:latin typeface="Cambria" pitchFamily="18" charset="0"/>
              </a:rPr>
            </a:br>
            <a:endParaRPr lang="en-GB" dirty="0" smtClean="0">
              <a:solidFill>
                <a:srgbClr val="7030A0"/>
              </a:solidFill>
              <a:latin typeface="Monotype Corsiva" pitchFamily="66" charset="0"/>
            </a:endParaRPr>
          </a:p>
          <a:p>
            <a:endParaRPr lang="en-GB" dirty="0">
              <a:latin typeface="Cambria" pitchFamily="18" charset="0"/>
            </a:endParaRPr>
          </a:p>
        </p:txBody>
      </p:sp>
    </p:spTree>
    <p:extLst>
      <p:ext uri="{BB962C8B-B14F-4D97-AF65-F5344CB8AC3E}">
        <p14:creationId xmlns:p14="http://schemas.microsoft.com/office/powerpoint/2010/main" val="3754861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8" y="16409"/>
            <a:ext cx="8379506" cy="738664"/>
          </a:xfrm>
          <a:prstGeom prst="rect">
            <a:avLst/>
          </a:prstGeom>
          <a:ln>
            <a:solidFill>
              <a:schemeClr val="tx1"/>
            </a:solidFill>
          </a:ln>
        </p:spPr>
        <p:txBody>
          <a:bodyPr wrap="square">
            <a:spAutoFit/>
          </a:bodyPr>
          <a:lstStyle/>
          <a:p>
            <a:r>
              <a:rPr lang="en-GB" sz="1400" b="1" u="sng" dirty="0">
                <a:solidFill>
                  <a:srgbClr val="00B050"/>
                </a:solidFill>
                <a:latin typeface="Cambria"/>
                <a:cs typeface="Cambria"/>
              </a:rPr>
              <a:t>Lesson Objective: </a:t>
            </a:r>
          </a:p>
          <a:p>
            <a:pPr marL="457200" indent="-457200">
              <a:buFontTx/>
              <a:buChar char="-"/>
            </a:pPr>
            <a:r>
              <a:rPr lang="en-GB" sz="1400" b="1" i="1" dirty="0">
                <a:solidFill>
                  <a:srgbClr val="0070C0"/>
                </a:solidFill>
                <a:latin typeface="Cambria"/>
                <a:cs typeface="Cambria"/>
              </a:rPr>
              <a:t>To understand the importance of drama as a discrete subject.</a:t>
            </a:r>
          </a:p>
          <a:p>
            <a:pPr marL="457200" indent="-457200">
              <a:buFontTx/>
              <a:buChar char="-"/>
            </a:pPr>
            <a:r>
              <a:rPr lang="en-GB" sz="1400" b="1" i="1" dirty="0">
                <a:solidFill>
                  <a:srgbClr val="0070C0"/>
                </a:solidFill>
                <a:latin typeface="Cambria"/>
                <a:cs typeface="Cambria"/>
              </a:rPr>
              <a:t>To understand the importance of team work. </a:t>
            </a:r>
          </a:p>
        </p:txBody>
      </p:sp>
      <p:sp>
        <p:nvSpPr>
          <p:cNvPr id="4" name="TextBox 3"/>
          <p:cNvSpPr txBox="1"/>
          <p:nvPr/>
        </p:nvSpPr>
        <p:spPr>
          <a:xfrm>
            <a:off x="26222" y="987444"/>
            <a:ext cx="9117778" cy="4616648"/>
          </a:xfrm>
          <a:prstGeom prst="rect">
            <a:avLst/>
          </a:prstGeom>
          <a:noFill/>
        </p:spPr>
        <p:txBody>
          <a:bodyPr wrap="square" rtlCol="0">
            <a:spAutoFit/>
          </a:bodyPr>
          <a:lstStyle/>
          <a:p>
            <a:r>
              <a:rPr lang="en-GB" sz="3000" b="1" u="sng" dirty="0" smtClean="0">
                <a:solidFill>
                  <a:srgbClr val="7030A0"/>
                </a:solidFill>
                <a:latin typeface="Cambria" pitchFamily="18" charset="0"/>
              </a:rPr>
              <a:t>Warm-up</a:t>
            </a:r>
          </a:p>
          <a:p>
            <a:r>
              <a:rPr lang="en-GB" sz="3000" u="sng" dirty="0" smtClean="0">
                <a:solidFill>
                  <a:srgbClr val="7030A0"/>
                </a:solidFill>
                <a:latin typeface="Cambria" pitchFamily="18" charset="0"/>
              </a:rPr>
              <a:t>The human calculator </a:t>
            </a:r>
          </a:p>
          <a:p>
            <a:r>
              <a:rPr lang="en-GB" sz="3000" u="sng" dirty="0">
                <a:solidFill>
                  <a:srgbClr val="7030A0"/>
                </a:solidFill>
                <a:latin typeface="Cambria" pitchFamily="18" charset="0"/>
              </a:rPr>
              <a:t>Counting body shake</a:t>
            </a:r>
            <a:endParaRPr lang="en-GB" sz="3000" u="sng" dirty="0" smtClean="0">
              <a:solidFill>
                <a:srgbClr val="7030A0"/>
              </a:solidFill>
              <a:latin typeface="Cambria" pitchFamily="18" charset="0"/>
            </a:endParaRPr>
          </a:p>
          <a:p>
            <a:endParaRPr lang="en-GB" sz="3000" u="sng" dirty="0" smtClean="0">
              <a:solidFill>
                <a:srgbClr val="7030A0"/>
              </a:solidFill>
              <a:latin typeface="Cambria" pitchFamily="18" charset="0"/>
            </a:endParaRPr>
          </a:p>
          <a:p>
            <a:r>
              <a:rPr lang="en-GB" sz="3000" dirty="0" smtClean="0">
                <a:solidFill>
                  <a:srgbClr val="7030A0"/>
                </a:solidFill>
                <a:latin typeface="Cambria" pitchFamily="18" charset="0"/>
              </a:rPr>
              <a:t>What skills are you developing here? Why are these important? </a:t>
            </a:r>
          </a:p>
          <a:p>
            <a:r>
              <a:rPr lang="en-GB" sz="3000" dirty="0" smtClean="0">
                <a:solidFill>
                  <a:srgbClr val="7030A0"/>
                </a:solidFill>
                <a:latin typeface="Cambria" pitchFamily="18" charset="0"/>
              </a:rPr>
              <a:t/>
            </a:r>
            <a:br>
              <a:rPr lang="en-GB" sz="3000" dirty="0" smtClean="0">
                <a:solidFill>
                  <a:srgbClr val="7030A0"/>
                </a:solidFill>
                <a:latin typeface="Cambria" pitchFamily="18" charset="0"/>
              </a:rPr>
            </a:br>
            <a:endParaRPr lang="en-GB" dirty="0" smtClean="0">
              <a:solidFill>
                <a:srgbClr val="7030A0"/>
              </a:solidFill>
              <a:latin typeface="Monotype Corsiva" pitchFamily="66" charset="0"/>
            </a:endParaRPr>
          </a:p>
          <a:p>
            <a:r>
              <a:rPr lang="en-GB" sz="2400" b="1" u="sng" dirty="0" smtClean="0">
                <a:latin typeface="Monotype Corsiva" pitchFamily="66" charset="0"/>
              </a:rPr>
              <a:t>Class discussion</a:t>
            </a:r>
          </a:p>
          <a:p>
            <a:r>
              <a:rPr lang="en-GB" sz="2400" b="1" u="sng" dirty="0" smtClean="0">
                <a:latin typeface="Monotype Corsiva" pitchFamily="66" charset="0"/>
              </a:rPr>
              <a:t>-What are your past experiences with Drama.?</a:t>
            </a:r>
            <a:endParaRPr lang="en-GB" sz="2400" b="1" u="sng" dirty="0">
              <a:latin typeface="Monotype Corsiva" pitchFamily="66" charset="0"/>
            </a:endParaRPr>
          </a:p>
          <a:p>
            <a:endParaRPr lang="en-GB" dirty="0">
              <a:latin typeface="Cambria" pitchFamily="18" charset="0"/>
            </a:endParaRPr>
          </a:p>
        </p:txBody>
      </p:sp>
      <p:pic>
        <p:nvPicPr>
          <p:cNvPr id="5" name="Picture 2" descr="C:\Program Files\Microsoft Office\MEDIA\CAGCAT10\j0302953.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4000" b="99167" l="27804" r="81075"/>
                    </a14:imgEffect>
                  </a14:imgLayer>
                </a14:imgProps>
              </a:ext>
              <a:ext uri="{28A0092B-C50C-407E-A947-70E740481C1C}">
                <a14:useLocalDpi xmlns:a14="http://schemas.microsoft.com/office/drawing/2010/main" val="0"/>
              </a:ext>
            </a:extLst>
          </a:blip>
          <a:srcRect l="22566" t="7790" r="20842"/>
          <a:stretch/>
        </p:blipFill>
        <p:spPr bwMode="auto">
          <a:xfrm>
            <a:off x="3851920" y="1246522"/>
            <a:ext cx="816307" cy="186458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Oval Callout 5"/>
          <p:cNvSpPr/>
          <p:nvPr/>
        </p:nvSpPr>
        <p:spPr>
          <a:xfrm>
            <a:off x="5292080" y="630133"/>
            <a:ext cx="3287983" cy="1616901"/>
          </a:xfrm>
          <a:prstGeom prst="wedgeEllipseCallout">
            <a:avLst>
              <a:gd name="adj1" fmla="val -79447"/>
              <a:gd name="adj2" fmla="val 1133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latin typeface="Cambria" pitchFamily="18" charset="0"/>
              </a:rPr>
              <a:t>Why is it important for us to warm-up our bodies before taking part in physical activities?</a:t>
            </a:r>
            <a:endParaRPr lang="en-GB" dirty="0">
              <a:latin typeface="Cambria" pitchFamily="18" charset="0"/>
            </a:endParaRPr>
          </a:p>
        </p:txBody>
      </p:sp>
    </p:spTree>
    <p:extLst>
      <p:ext uri="{BB962C8B-B14F-4D97-AF65-F5344CB8AC3E}">
        <p14:creationId xmlns:p14="http://schemas.microsoft.com/office/powerpoint/2010/main" val="2068483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descr="D:\MYSCHOOL\SCHL080.WMF"/>
          <p:cNvPicPr>
            <a:picLocks noChangeAspect="1" noChangeArrowheads="1"/>
          </p:cNvPicPr>
          <p:nvPr/>
        </p:nvPicPr>
        <p:blipFill>
          <a:blip r:embed="rId3"/>
          <a:srcRect/>
          <a:stretch>
            <a:fillRect/>
          </a:stretch>
        </p:blipFill>
        <p:spPr bwMode="auto">
          <a:xfrm>
            <a:off x="7715272" y="0"/>
            <a:ext cx="1428728" cy="6654778"/>
          </a:xfrm>
          <a:prstGeom prst="rect">
            <a:avLst/>
          </a:prstGeom>
          <a:noFill/>
        </p:spPr>
      </p:pic>
      <p:sp>
        <p:nvSpPr>
          <p:cNvPr id="2" name="Title 1"/>
          <p:cNvSpPr>
            <a:spLocks noGrp="1"/>
          </p:cNvSpPr>
          <p:nvPr>
            <p:ph type="title"/>
          </p:nvPr>
        </p:nvSpPr>
        <p:spPr>
          <a:xfrm>
            <a:off x="457200" y="772684"/>
            <a:ext cx="8229600" cy="1000132"/>
          </a:xfrm>
        </p:spPr>
        <p:txBody>
          <a:bodyPr>
            <a:noAutofit/>
          </a:bodyPr>
          <a:lstStyle/>
          <a:p>
            <a:r>
              <a:rPr lang="en-GB" sz="6000" b="1" dirty="0" smtClean="0"/>
              <a:t>I WANT MY NAME BACK</a:t>
            </a:r>
            <a:endParaRPr lang="en-GB" sz="6000" b="1" dirty="0"/>
          </a:p>
        </p:txBody>
      </p:sp>
      <p:sp>
        <p:nvSpPr>
          <p:cNvPr id="3" name="Content Placeholder 2"/>
          <p:cNvSpPr>
            <a:spLocks noGrp="1"/>
          </p:cNvSpPr>
          <p:nvPr>
            <p:ph idx="1"/>
          </p:nvPr>
        </p:nvSpPr>
        <p:spPr>
          <a:xfrm>
            <a:off x="0" y="1886434"/>
            <a:ext cx="7715272" cy="5214974"/>
          </a:xfrm>
        </p:spPr>
        <p:txBody>
          <a:bodyPr>
            <a:normAutofit fontScale="77500" lnSpcReduction="20000"/>
          </a:bodyPr>
          <a:lstStyle/>
          <a:p>
            <a:r>
              <a:rPr lang="en-GB" dirty="0" smtClean="0"/>
              <a:t>The rules...</a:t>
            </a:r>
          </a:p>
          <a:p>
            <a:r>
              <a:rPr lang="en-GB" dirty="0" smtClean="0"/>
              <a:t>Students must always be jogging, even when they stop moving around the space, they must jog on the spot.</a:t>
            </a:r>
          </a:p>
          <a:p>
            <a:r>
              <a:rPr lang="en-GB" dirty="0" smtClean="0"/>
              <a:t>When a student meets another student they must stop, shake hands and swap names.</a:t>
            </a:r>
          </a:p>
          <a:p>
            <a:r>
              <a:rPr lang="en-GB" dirty="0" smtClean="0"/>
              <a:t>Example - if Sarah and John stop and meet each other, they shake hands and then say </a:t>
            </a:r>
          </a:p>
          <a:p>
            <a:r>
              <a:rPr lang="en-GB" dirty="0" smtClean="0"/>
              <a:t>“Hi I’m Sarah”</a:t>
            </a:r>
          </a:p>
          <a:p>
            <a:r>
              <a:rPr lang="en-GB" dirty="0" smtClean="0"/>
              <a:t>“Hi I’m John, do you want to swap names?”</a:t>
            </a:r>
          </a:p>
          <a:p>
            <a:r>
              <a:rPr lang="en-GB" dirty="0" smtClean="0"/>
              <a:t>“Yes”</a:t>
            </a:r>
          </a:p>
          <a:p>
            <a:r>
              <a:rPr lang="en-GB" dirty="0" smtClean="0"/>
              <a:t>John now becomes Sarah and Sarah becomes John.</a:t>
            </a:r>
          </a:p>
          <a:p>
            <a:r>
              <a:rPr lang="en-GB" dirty="0" smtClean="0"/>
              <a:t>This continues until a student gets there own name back.</a:t>
            </a:r>
            <a:endParaRPr lang="en-GB" dirty="0"/>
          </a:p>
        </p:txBody>
      </p:sp>
      <p:sp>
        <p:nvSpPr>
          <p:cNvPr id="5" name="Rectangle 4"/>
          <p:cNvSpPr/>
          <p:nvPr/>
        </p:nvSpPr>
        <p:spPr>
          <a:xfrm>
            <a:off x="8918" y="16409"/>
            <a:ext cx="8379506" cy="738664"/>
          </a:xfrm>
          <a:prstGeom prst="rect">
            <a:avLst/>
          </a:prstGeom>
          <a:ln>
            <a:solidFill>
              <a:schemeClr val="tx1"/>
            </a:solidFill>
          </a:ln>
        </p:spPr>
        <p:txBody>
          <a:bodyPr wrap="square">
            <a:spAutoFit/>
          </a:bodyPr>
          <a:lstStyle/>
          <a:p>
            <a:r>
              <a:rPr lang="en-GB" sz="1400" b="1" u="sng" dirty="0">
                <a:solidFill>
                  <a:srgbClr val="00B050"/>
                </a:solidFill>
                <a:latin typeface="Cambria"/>
                <a:cs typeface="Cambria"/>
              </a:rPr>
              <a:t>Lesson Objective: </a:t>
            </a:r>
          </a:p>
          <a:p>
            <a:pPr marL="457200" indent="-457200">
              <a:buFontTx/>
              <a:buChar char="-"/>
            </a:pPr>
            <a:r>
              <a:rPr lang="en-GB" sz="1400" b="1" i="1" dirty="0">
                <a:solidFill>
                  <a:srgbClr val="0070C0"/>
                </a:solidFill>
                <a:latin typeface="Cambria"/>
                <a:cs typeface="Cambria"/>
              </a:rPr>
              <a:t>To understand the importance of drama as a discrete subject.</a:t>
            </a:r>
          </a:p>
          <a:p>
            <a:pPr marL="457200" indent="-457200">
              <a:buFontTx/>
              <a:buChar char="-"/>
            </a:pPr>
            <a:r>
              <a:rPr lang="en-GB" sz="1400" b="1" i="1" dirty="0">
                <a:solidFill>
                  <a:srgbClr val="0070C0"/>
                </a:solidFill>
                <a:latin typeface="Cambria"/>
                <a:cs typeface="Cambria"/>
              </a:rPr>
              <a:t>To understand the importance of team work. </a:t>
            </a:r>
          </a:p>
        </p:txBody>
      </p:sp>
    </p:spTree>
    <p:extLst>
      <p:ext uri="{BB962C8B-B14F-4D97-AF65-F5344CB8AC3E}">
        <p14:creationId xmlns:p14="http://schemas.microsoft.com/office/powerpoint/2010/main" val="404923807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7200" b="1" dirty="0" smtClean="0"/>
              <a:t>GESTURE NAMES</a:t>
            </a:r>
            <a:endParaRPr lang="en-GB" sz="7200" b="1" dirty="0"/>
          </a:p>
        </p:txBody>
      </p:sp>
      <p:sp>
        <p:nvSpPr>
          <p:cNvPr id="3" name="Content Placeholder 2"/>
          <p:cNvSpPr>
            <a:spLocks noGrp="1"/>
          </p:cNvSpPr>
          <p:nvPr>
            <p:ph idx="1"/>
          </p:nvPr>
        </p:nvSpPr>
        <p:spPr/>
        <p:txBody>
          <a:bodyPr/>
          <a:lstStyle/>
          <a:p>
            <a:r>
              <a:rPr lang="en-GB" dirty="0" smtClean="0"/>
              <a:t>All students stand in a circle.</a:t>
            </a:r>
          </a:p>
          <a:p>
            <a:r>
              <a:rPr lang="en-GB" dirty="0" smtClean="0"/>
              <a:t>One by one each student steps forward and says their name and performs a gesture.</a:t>
            </a:r>
          </a:p>
          <a:p>
            <a:r>
              <a:rPr lang="en-GB" dirty="0" smtClean="0"/>
              <a:t>All students in the circle then repeat                            the students name and gesture.</a:t>
            </a:r>
          </a:p>
          <a:p>
            <a:r>
              <a:rPr lang="en-GB" dirty="0" smtClean="0"/>
              <a:t>This continues until all students                                  have completed the exercise.</a:t>
            </a:r>
            <a:endParaRPr lang="en-GB" dirty="0"/>
          </a:p>
        </p:txBody>
      </p:sp>
      <p:pic>
        <p:nvPicPr>
          <p:cNvPr id="19458" name="Picture 2" descr="http://www.red-october.net/wp-content/uploads/2008/12/gestures.jpg"/>
          <p:cNvPicPr>
            <a:picLocks noChangeAspect="1" noChangeArrowheads="1"/>
          </p:cNvPicPr>
          <p:nvPr/>
        </p:nvPicPr>
        <p:blipFill>
          <a:blip r:embed="rId3"/>
          <a:srcRect/>
          <a:stretch>
            <a:fillRect/>
          </a:stretch>
        </p:blipFill>
        <p:spPr bwMode="auto">
          <a:xfrm>
            <a:off x="6660232" y="3681072"/>
            <a:ext cx="2483768" cy="3176927"/>
          </a:xfrm>
          <a:prstGeom prst="rect">
            <a:avLst/>
          </a:prstGeom>
          <a:noFill/>
        </p:spPr>
      </p:pic>
    </p:spTree>
    <p:extLst>
      <p:ext uri="{BB962C8B-B14F-4D97-AF65-F5344CB8AC3E}">
        <p14:creationId xmlns:p14="http://schemas.microsoft.com/office/powerpoint/2010/main" val="192963031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262382"/>
          </a:xfrm>
        </p:spPr>
        <p:txBody>
          <a:bodyPr>
            <a:noAutofit/>
          </a:bodyPr>
          <a:lstStyle/>
          <a:p>
            <a:r>
              <a:rPr lang="en-GB" sz="8000" b="1" dirty="0" smtClean="0"/>
              <a:t>               </a:t>
            </a:r>
            <a:r>
              <a:rPr lang="en-GB" sz="1800" b="1" dirty="0" smtClean="0"/>
              <a:t>MR FREEZE</a:t>
            </a:r>
            <a:endParaRPr lang="en-GB" sz="1800" b="1" dirty="0"/>
          </a:p>
        </p:txBody>
      </p:sp>
      <p:sp>
        <p:nvSpPr>
          <p:cNvPr id="3" name="Content Placeholder 2"/>
          <p:cNvSpPr>
            <a:spLocks noGrp="1"/>
          </p:cNvSpPr>
          <p:nvPr>
            <p:ph idx="1"/>
          </p:nvPr>
        </p:nvSpPr>
        <p:spPr>
          <a:xfrm>
            <a:off x="107504" y="702496"/>
            <a:ext cx="8229600" cy="6038872"/>
          </a:xfrm>
        </p:spPr>
        <p:txBody>
          <a:bodyPr>
            <a:noAutofit/>
          </a:bodyPr>
          <a:lstStyle/>
          <a:p>
            <a:r>
              <a:rPr lang="en-GB" sz="2400" dirty="0" smtClean="0"/>
              <a:t>Clap = Stamp</a:t>
            </a:r>
          </a:p>
          <a:p>
            <a:r>
              <a:rPr lang="en-GB" sz="2400" dirty="0" smtClean="0"/>
              <a:t>Stamp = Clap</a:t>
            </a:r>
          </a:p>
          <a:p>
            <a:r>
              <a:rPr lang="en-GB" sz="2400" dirty="0" smtClean="0"/>
              <a:t>Jump = Spin</a:t>
            </a:r>
          </a:p>
          <a:p>
            <a:r>
              <a:rPr lang="en-GB" sz="2400" dirty="0" smtClean="0"/>
              <a:t>Spin = Jump</a:t>
            </a:r>
          </a:p>
          <a:p>
            <a:r>
              <a:rPr lang="en-GB" sz="2400" dirty="0" smtClean="0"/>
              <a:t>Stand Up = Sit Down</a:t>
            </a:r>
          </a:p>
          <a:p>
            <a:r>
              <a:rPr lang="en-GB" sz="2400" dirty="0" smtClean="0"/>
              <a:t>Sit Down = Stand Up</a:t>
            </a:r>
          </a:p>
          <a:p>
            <a:r>
              <a:rPr lang="en-GB" sz="2400" dirty="0" smtClean="0"/>
              <a:t>Go = Stop</a:t>
            </a:r>
          </a:p>
          <a:p>
            <a:r>
              <a:rPr lang="en-GB" sz="2400" dirty="0" smtClean="0"/>
              <a:t>Stop = Go</a:t>
            </a:r>
          </a:p>
          <a:p>
            <a:r>
              <a:rPr lang="en-GB" sz="2400" dirty="0" smtClean="0"/>
              <a:t>Walk = Jog</a:t>
            </a:r>
          </a:p>
          <a:p>
            <a:r>
              <a:rPr lang="en-GB" sz="2400" dirty="0" smtClean="0"/>
              <a:t>Jog = Walk</a:t>
            </a:r>
          </a:p>
          <a:p>
            <a:r>
              <a:rPr lang="en-GB" sz="2400" dirty="0" smtClean="0"/>
              <a:t>Star = Cross</a:t>
            </a:r>
          </a:p>
          <a:p>
            <a:r>
              <a:rPr lang="en-GB" sz="2400" dirty="0" smtClean="0"/>
              <a:t>Cross = Star</a:t>
            </a:r>
          </a:p>
          <a:p>
            <a:r>
              <a:rPr lang="en-GB" sz="2400" dirty="0" smtClean="0"/>
              <a:t>Mr Freeze is coming = stand perfectly still whilst Mr Freeze tries to make you move.</a:t>
            </a:r>
          </a:p>
          <a:p>
            <a:endParaRPr lang="en-GB" sz="2400" dirty="0"/>
          </a:p>
        </p:txBody>
      </p:sp>
      <p:pic>
        <p:nvPicPr>
          <p:cNvPr id="20482" name="Picture 2" descr="http://foodcourtlunch.com/wp-content/uploads/2010/01/mr-freeze.jpg"/>
          <p:cNvPicPr>
            <a:picLocks noChangeAspect="1" noChangeArrowheads="1"/>
          </p:cNvPicPr>
          <p:nvPr/>
        </p:nvPicPr>
        <p:blipFill>
          <a:blip r:embed="rId3"/>
          <a:srcRect/>
          <a:stretch>
            <a:fillRect/>
          </a:stretch>
        </p:blipFill>
        <p:spPr bwMode="auto">
          <a:xfrm>
            <a:off x="3707904" y="908720"/>
            <a:ext cx="5214974" cy="4429156"/>
          </a:xfrm>
          <a:prstGeom prst="rect">
            <a:avLst/>
          </a:prstGeom>
          <a:noFill/>
        </p:spPr>
      </p:pic>
    </p:spTree>
    <p:extLst>
      <p:ext uri="{BB962C8B-B14F-4D97-AF65-F5344CB8AC3E}">
        <p14:creationId xmlns:p14="http://schemas.microsoft.com/office/powerpoint/2010/main" val="21685763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8" y="16409"/>
            <a:ext cx="8379506" cy="738664"/>
          </a:xfrm>
          <a:prstGeom prst="rect">
            <a:avLst/>
          </a:prstGeom>
          <a:ln>
            <a:solidFill>
              <a:schemeClr val="tx1"/>
            </a:solidFill>
          </a:ln>
        </p:spPr>
        <p:txBody>
          <a:bodyPr wrap="square">
            <a:spAutoFit/>
          </a:bodyPr>
          <a:lstStyle/>
          <a:p>
            <a:r>
              <a:rPr lang="en-GB" sz="1400" b="1" u="sng" dirty="0">
                <a:solidFill>
                  <a:srgbClr val="00B050"/>
                </a:solidFill>
                <a:latin typeface="Cambria"/>
                <a:cs typeface="Cambria"/>
              </a:rPr>
              <a:t>Lesson Objective: </a:t>
            </a:r>
          </a:p>
          <a:p>
            <a:pPr marL="457200" indent="-457200">
              <a:buFontTx/>
              <a:buChar char="-"/>
            </a:pPr>
            <a:r>
              <a:rPr lang="en-GB" sz="1400" b="1" i="1" dirty="0">
                <a:solidFill>
                  <a:srgbClr val="0070C0"/>
                </a:solidFill>
                <a:latin typeface="Cambria"/>
                <a:cs typeface="Cambria"/>
              </a:rPr>
              <a:t>To understand the importance of drama as a discrete subject.</a:t>
            </a:r>
          </a:p>
          <a:p>
            <a:pPr marL="457200" indent="-457200">
              <a:buFontTx/>
              <a:buChar char="-"/>
            </a:pPr>
            <a:r>
              <a:rPr lang="en-GB" sz="1400" b="1" i="1" dirty="0">
                <a:solidFill>
                  <a:srgbClr val="0070C0"/>
                </a:solidFill>
                <a:latin typeface="Cambria"/>
                <a:cs typeface="Cambria"/>
              </a:rPr>
              <a:t>To understand the importance of team work. </a:t>
            </a:r>
          </a:p>
        </p:txBody>
      </p:sp>
      <p:sp>
        <p:nvSpPr>
          <p:cNvPr id="4" name="TextBox 3"/>
          <p:cNvSpPr txBox="1"/>
          <p:nvPr/>
        </p:nvSpPr>
        <p:spPr>
          <a:xfrm>
            <a:off x="26222" y="692696"/>
            <a:ext cx="9117778" cy="6032421"/>
          </a:xfrm>
          <a:prstGeom prst="rect">
            <a:avLst/>
          </a:prstGeom>
          <a:noFill/>
        </p:spPr>
        <p:txBody>
          <a:bodyPr wrap="square" rtlCol="0">
            <a:spAutoFit/>
          </a:bodyPr>
          <a:lstStyle/>
          <a:p>
            <a:r>
              <a:rPr lang="en-GB" sz="2800" dirty="0" smtClean="0">
                <a:solidFill>
                  <a:srgbClr val="7030A0"/>
                </a:solidFill>
                <a:latin typeface="Cambria" pitchFamily="18" charset="0"/>
              </a:rPr>
              <a:t>Three Changes</a:t>
            </a:r>
          </a:p>
          <a:p>
            <a:endParaRPr lang="en-GB" sz="2800" dirty="0">
              <a:solidFill>
                <a:srgbClr val="7030A0"/>
              </a:solidFill>
              <a:latin typeface="Cambria" pitchFamily="18" charset="0"/>
            </a:endParaRPr>
          </a:p>
          <a:p>
            <a:pPr marL="457200" indent="-457200">
              <a:buFontTx/>
              <a:buChar char="-"/>
            </a:pPr>
            <a:r>
              <a:rPr lang="en-GB" sz="2800" dirty="0" smtClean="0">
                <a:solidFill>
                  <a:srgbClr val="7030A0"/>
                </a:solidFill>
                <a:latin typeface="Cambria" pitchFamily="18" charset="0"/>
              </a:rPr>
              <a:t>Students get into pairs and label themselves A and B.</a:t>
            </a:r>
          </a:p>
          <a:p>
            <a:pPr marL="457200" indent="-457200">
              <a:buFontTx/>
              <a:buChar char="-"/>
            </a:pPr>
            <a:r>
              <a:rPr lang="en-GB" sz="2800" dirty="0" smtClean="0">
                <a:solidFill>
                  <a:srgbClr val="7030A0"/>
                </a:solidFill>
                <a:latin typeface="Cambria" pitchFamily="18" charset="0"/>
              </a:rPr>
              <a:t>Get A to study B for 30 seconds. Thinking about how they look, how their clothes are positioned, how they are sitting etc..</a:t>
            </a:r>
          </a:p>
          <a:p>
            <a:pPr marL="457200" indent="-457200">
              <a:buFontTx/>
              <a:buChar char="-"/>
            </a:pPr>
            <a:r>
              <a:rPr lang="en-US" sz="2800" dirty="0" smtClean="0">
                <a:solidFill>
                  <a:srgbClr val="7030A0"/>
                </a:solidFill>
                <a:latin typeface="Cambria" pitchFamily="18" charset="0"/>
              </a:rPr>
              <a:t>S</a:t>
            </a:r>
            <a:r>
              <a:rPr lang="en-GB" sz="2800" dirty="0" smtClean="0">
                <a:solidFill>
                  <a:srgbClr val="7030A0"/>
                </a:solidFill>
                <a:latin typeface="Cambria" pitchFamily="18" charset="0"/>
              </a:rPr>
              <a:t>ay NOW and get them to sit back to back. B then needs to change things about themselves.  When you think all students are ready get them to turn back around and A needs to guess what three changes B has made. </a:t>
            </a:r>
          </a:p>
          <a:p>
            <a:pPr marL="457200" indent="-457200">
              <a:buFontTx/>
              <a:buChar char="-"/>
            </a:pPr>
            <a:r>
              <a:rPr lang="en-GB" sz="2800" dirty="0" smtClean="0">
                <a:solidFill>
                  <a:srgbClr val="7030A0"/>
                </a:solidFill>
                <a:latin typeface="Cambria" pitchFamily="18" charset="0"/>
              </a:rPr>
              <a:t>Repeat with B studying A.</a:t>
            </a:r>
          </a:p>
          <a:p>
            <a:pPr marL="457200" indent="-457200">
              <a:buFontTx/>
              <a:buChar char="-"/>
            </a:pPr>
            <a:r>
              <a:rPr lang="en-GB" sz="2800" dirty="0" smtClean="0">
                <a:solidFill>
                  <a:srgbClr val="7030A0"/>
                </a:solidFill>
                <a:latin typeface="Cambria" pitchFamily="18" charset="0"/>
              </a:rPr>
              <a:t>Repeat with both studying each other at the same time. </a:t>
            </a:r>
            <a:endParaRPr lang="en-GB" sz="2800" dirty="0">
              <a:solidFill>
                <a:srgbClr val="7030A0"/>
              </a:solidFill>
              <a:latin typeface="Cambria" pitchFamily="18" charset="0"/>
            </a:endParaRPr>
          </a:p>
          <a:p>
            <a:endParaRPr lang="en-GB" dirty="0">
              <a:latin typeface="Cambria" pitchFamily="18" charset="0"/>
            </a:endParaRPr>
          </a:p>
          <a:p>
            <a:r>
              <a:rPr lang="en-GB" sz="3200" dirty="0" smtClean="0">
                <a:solidFill>
                  <a:srgbClr val="7030A0"/>
                </a:solidFill>
                <a:latin typeface="Cambria" pitchFamily="18" charset="0"/>
              </a:rPr>
              <a:t>Catch my name</a:t>
            </a:r>
            <a:endParaRPr lang="en-GB" sz="3200" dirty="0" smtClean="0">
              <a:solidFill>
                <a:srgbClr val="7030A0"/>
              </a:solidFill>
              <a:latin typeface="Monotype Corsiva" pitchFamily="66" charset="0"/>
            </a:endParaRPr>
          </a:p>
        </p:txBody>
      </p:sp>
      <p:sp>
        <p:nvSpPr>
          <p:cNvPr id="6" name="Rectangle 5"/>
          <p:cNvSpPr/>
          <p:nvPr/>
        </p:nvSpPr>
        <p:spPr>
          <a:xfrm>
            <a:off x="7740352" y="476672"/>
            <a:ext cx="1008112" cy="923330"/>
          </a:xfrm>
          <a:prstGeom prst="rect">
            <a:avLst/>
          </a:prstGeom>
          <a:solidFill>
            <a:srgbClr val="7030A0"/>
          </a:solidFill>
        </p:spPr>
        <p:style>
          <a:lnRef idx="2">
            <a:schemeClr val="accent4"/>
          </a:lnRef>
          <a:fillRef idx="1">
            <a:schemeClr val="lt1"/>
          </a:fillRef>
          <a:effectRef idx="0">
            <a:schemeClr val="accent4"/>
          </a:effectRef>
          <a:fontRef idx="minor">
            <a:schemeClr val="dk1"/>
          </a:fontRef>
        </p:style>
        <p:txBody>
          <a:bodyPr wrap="square" lIns="91440" tIns="45720" rIns="91440" bIns="45720">
            <a:spAutoFit/>
          </a:bodyPr>
          <a:lstStyle/>
          <a:p>
            <a:pPr algn="ctr"/>
            <a:r>
              <a:rPr lang="en-US" sz="5400" b="1" dirty="0">
                <a:ln w="18000">
                  <a:solidFill>
                    <a:schemeClr val="accent4">
                      <a:lumMod val="40000"/>
                      <a:lumOff val="60000"/>
                    </a:schemeClr>
                  </a:solidFill>
                  <a:prstDash val="solid"/>
                  <a:miter lim="800000"/>
                </a:ln>
                <a:solidFill>
                  <a:schemeClr val="accent4">
                    <a:lumMod val="75000"/>
                  </a:schemeClr>
                </a:solidFill>
                <a:effectLst>
                  <a:outerShdw blurRad="25500" dist="23000" dir="7020000" algn="tl">
                    <a:srgbClr val="000000">
                      <a:alpha val="50000"/>
                    </a:srgbClr>
                  </a:outerShdw>
                </a:effectLst>
              </a:rPr>
              <a:t>?</a:t>
            </a:r>
          </a:p>
        </p:txBody>
      </p:sp>
    </p:spTree>
    <p:extLst>
      <p:ext uri="{BB962C8B-B14F-4D97-AF65-F5344CB8AC3E}">
        <p14:creationId xmlns:p14="http://schemas.microsoft.com/office/powerpoint/2010/main" val="129882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9" y="2417"/>
            <a:ext cx="7731433" cy="738664"/>
          </a:xfrm>
          <a:prstGeom prst="rect">
            <a:avLst/>
          </a:prstGeom>
          <a:ln>
            <a:solidFill>
              <a:schemeClr val="tx1"/>
            </a:solidFill>
          </a:ln>
        </p:spPr>
        <p:txBody>
          <a:bodyPr wrap="square">
            <a:spAutoFit/>
          </a:bodyPr>
          <a:lstStyle/>
          <a:p>
            <a:r>
              <a:rPr lang="en-GB" sz="1400" b="1" u="sng" dirty="0">
                <a:solidFill>
                  <a:srgbClr val="00B050"/>
                </a:solidFill>
                <a:latin typeface="Cambria"/>
                <a:cs typeface="Cambria"/>
              </a:rPr>
              <a:t>Lesson Objective: </a:t>
            </a:r>
          </a:p>
          <a:p>
            <a:pPr marL="457200" indent="-457200">
              <a:buFontTx/>
              <a:buChar char="-"/>
            </a:pPr>
            <a:r>
              <a:rPr lang="en-GB" sz="1400" b="1" i="1" dirty="0">
                <a:solidFill>
                  <a:srgbClr val="0070C0"/>
                </a:solidFill>
                <a:latin typeface="Cambria"/>
                <a:cs typeface="Cambria"/>
              </a:rPr>
              <a:t>To understand the importance of drama as a discrete subject.</a:t>
            </a:r>
          </a:p>
          <a:p>
            <a:pPr marL="457200" indent="-457200">
              <a:buFontTx/>
              <a:buChar char="-"/>
            </a:pPr>
            <a:r>
              <a:rPr lang="en-GB" sz="1400" b="1" i="1" dirty="0">
                <a:solidFill>
                  <a:srgbClr val="0070C0"/>
                </a:solidFill>
                <a:latin typeface="Cambria"/>
                <a:cs typeface="Cambria"/>
              </a:rPr>
              <a:t>To understand the importance of team work. </a:t>
            </a:r>
          </a:p>
        </p:txBody>
      </p:sp>
      <p:sp>
        <p:nvSpPr>
          <p:cNvPr id="4" name="TextBox 3"/>
          <p:cNvSpPr txBox="1"/>
          <p:nvPr/>
        </p:nvSpPr>
        <p:spPr>
          <a:xfrm>
            <a:off x="26222" y="2464435"/>
            <a:ext cx="9117778" cy="4708981"/>
          </a:xfrm>
          <a:prstGeom prst="rect">
            <a:avLst/>
          </a:prstGeom>
          <a:noFill/>
        </p:spPr>
        <p:txBody>
          <a:bodyPr wrap="square" rtlCol="0">
            <a:spAutoFit/>
          </a:bodyPr>
          <a:lstStyle/>
          <a:p>
            <a:r>
              <a:rPr lang="en-GB" sz="4000" b="1" u="sng" dirty="0" smtClean="0">
                <a:latin typeface="Monotype Corsiva" pitchFamily="66" charset="0"/>
              </a:rPr>
              <a:t>REFLECTION AND FEEDBACK</a:t>
            </a:r>
          </a:p>
          <a:p>
            <a:pPr marL="342900" indent="-342900">
              <a:buFontTx/>
              <a:buChar char="-"/>
            </a:pPr>
            <a:r>
              <a:rPr lang="en-GB" sz="3200" dirty="0" smtClean="0">
                <a:solidFill>
                  <a:srgbClr val="7030A0"/>
                </a:solidFill>
                <a:latin typeface="Cambria" pitchFamily="18" charset="0"/>
              </a:rPr>
              <a:t>Why </a:t>
            </a:r>
            <a:r>
              <a:rPr lang="en-GB" sz="3200" dirty="0">
                <a:solidFill>
                  <a:srgbClr val="7030A0"/>
                </a:solidFill>
                <a:latin typeface="Cambria" pitchFamily="18" charset="0"/>
              </a:rPr>
              <a:t>is it important to work well as a group in Drama</a:t>
            </a:r>
            <a:r>
              <a:rPr lang="en-GB" sz="3200" dirty="0" smtClean="0">
                <a:solidFill>
                  <a:srgbClr val="7030A0"/>
                </a:solidFill>
                <a:latin typeface="Cambria" pitchFamily="18" charset="0"/>
              </a:rPr>
              <a:t>?</a:t>
            </a:r>
          </a:p>
          <a:p>
            <a:pPr marL="342900" indent="-342900">
              <a:buFontTx/>
              <a:buChar char="-"/>
            </a:pPr>
            <a:endParaRPr lang="en-GB" sz="3200" dirty="0">
              <a:solidFill>
                <a:srgbClr val="7030A0"/>
              </a:solidFill>
              <a:latin typeface="Cambria" pitchFamily="18" charset="0"/>
            </a:endParaRPr>
          </a:p>
          <a:p>
            <a:pPr marL="342900" indent="-342900">
              <a:buFontTx/>
              <a:buChar char="-"/>
            </a:pPr>
            <a:r>
              <a:rPr lang="en-GB" sz="3200" dirty="0">
                <a:solidFill>
                  <a:srgbClr val="7030A0"/>
                </a:solidFill>
                <a:latin typeface="Cambria" pitchFamily="18" charset="0"/>
              </a:rPr>
              <a:t>What have you learnt </a:t>
            </a:r>
            <a:r>
              <a:rPr lang="en-GB" sz="3200" dirty="0" smtClean="0">
                <a:solidFill>
                  <a:srgbClr val="7030A0"/>
                </a:solidFill>
                <a:latin typeface="Cambria" pitchFamily="18" charset="0"/>
              </a:rPr>
              <a:t>today about drama as a discrete subject?</a:t>
            </a:r>
            <a:endParaRPr lang="en-GB" sz="3200" dirty="0">
              <a:solidFill>
                <a:srgbClr val="7030A0"/>
              </a:solidFill>
              <a:latin typeface="Cambria" pitchFamily="18" charset="0"/>
            </a:endParaRPr>
          </a:p>
          <a:p>
            <a:endParaRPr lang="en-GB" sz="3200" dirty="0">
              <a:solidFill>
                <a:srgbClr val="7030A0"/>
              </a:solidFill>
              <a:latin typeface="Cambria" pitchFamily="18" charset="0"/>
            </a:endParaRPr>
          </a:p>
          <a:p>
            <a:r>
              <a:rPr lang="en-GB" sz="3200" dirty="0">
                <a:solidFill>
                  <a:srgbClr val="7030A0"/>
                </a:solidFill>
                <a:latin typeface="Cambria" pitchFamily="18" charset="0"/>
              </a:rPr>
              <a:t>- What is your current level?  </a:t>
            </a:r>
          </a:p>
          <a:p>
            <a:pPr marL="342900" indent="-342900">
              <a:buAutoNum type="arabicParenBoth"/>
            </a:pPr>
            <a:endParaRPr lang="en-GB" dirty="0" smtClean="0">
              <a:solidFill>
                <a:srgbClr val="7030A0"/>
              </a:solidFill>
              <a:latin typeface="Monotype Corsiva" pitchFamily="66" charset="0"/>
            </a:endParaRPr>
          </a:p>
          <a:p>
            <a:endParaRPr lang="en-GB" dirty="0">
              <a:latin typeface="Cambria" pitchFamily="18" charset="0"/>
            </a:endParaRPr>
          </a:p>
        </p:txBody>
      </p:sp>
      <p:sp>
        <p:nvSpPr>
          <p:cNvPr id="5" name="Cloud Callout 4"/>
          <p:cNvSpPr/>
          <p:nvPr/>
        </p:nvSpPr>
        <p:spPr>
          <a:xfrm>
            <a:off x="4283968" y="0"/>
            <a:ext cx="5049479" cy="2780928"/>
          </a:xfrm>
          <a:prstGeom prst="cloudCallout">
            <a:avLst>
              <a:gd name="adj1" fmla="val -118244"/>
              <a:gd name="adj2" fmla="val -8865"/>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2400" dirty="0" smtClean="0">
                <a:latin typeface="Cambria" pitchFamily="18" charset="0"/>
              </a:rPr>
              <a:t>How  and why can the different skills needed for the tasks you have done today help you  within the world of work?</a:t>
            </a:r>
            <a:endParaRPr lang="en-GB" sz="2400" dirty="0">
              <a:latin typeface="Cambria" pitchFamily="18" charset="0"/>
            </a:endParaRPr>
          </a:p>
        </p:txBody>
      </p:sp>
    </p:spTree>
    <p:extLst>
      <p:ext uri="{BB962C8B-B14F-4D97-AF65-F5344CB8AC3E}">
        <p14:creationId xmlns:p14="http://schemas.microsoft.com/office/powerpoint/2010/main" val="49705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1571</TotalTime>
  <Words>930</Words>
  <Application>Microsoft Macintosh PowerPoint</Application>
  <PresentationFormat>On-screen Show (4:3)</PresentationFormat>
  <Paragraphs>156</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Aldine401 BT</vt:lpstr>
      <vt:lpstr>Calibri</vt:lpstr>
      <vt:lpstr>Cambria</vt:lpstr>
      <vt:lpstr>Monotype Corsiva</vt:lpstr>
      <vt:lpstr>Arial</vt:lpstr>
      <vt:lpstr>Office Theme</vt:lpstr>
      <vt:lpstr>Drama  At Cornwallis Academy</vt:lpstr>
      <vt:lpstr>PowerPoint Presentation</vt:lpstr>
      <vt:lpstr>PowerPoint Presentation</vt:lpstr>
      <vt:lpstr>PowerPoint Presentation</vt:lpstr>
      <vt:lpstr>I WANT MY NAME BACK</vt:lpstr>
      <vt:lpstr>GESTURE NAMES</vt:lpstr>
      <vt:lpstr>               MR FREEZE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Harding</dc:creator>
  <cp:lastModifiedBy>April Watts</cp:lastModifiedBy>
  <cp:revision>34</cp:revision>
  <dcterms:created xsi:type="dcterms:W3CDTF">2012-09-05T08:26:58Z</dcterms:created>
  <dcterms:modified xsi:type="dcterms:W3CDTF">2016-09-06T20:09:22Z</dcterms:modified>
</cp:coreProperties>
</file>