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64" r:id="rId4"/>
    <p:sldId id="258" r:id="rId5"/>
    <p:sldId id="266" r:id="rId6"/>
    <p:sldId id="267" r:id="rId7"/>
    <p:sldId id="268" r:id="rId8"/>
    <p:sldId id="265" r:id="rId9"/>
    <p:sldId id="269" r:id="rId10"/>
    <p:sldId id="270" r:id="rId11"/>
    <p:sldId id="271" r:id="rId12"/>
    <p:sldId id="272" r:id="rId13"/>
    <p:sldId id="273" r:id="rId14"/>
    <p:sldId id="262" r:id="rId15"/>
    <p:sldId id="26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1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2"/>
    <p:restoredTop sz="92987"/>
  </p:normalViewPr>
  <p:slideViewPr>
    <p:cSldViewPr>
      <p:cViewPr varScale="1">
        <p:scale>
          <a:sx n="58" d="100"/>
          <a:sy n="58" d="100"/>
        </p:scale>
        <p:origin x="704" y="2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1F927A2-EF0E-437F-9D13-8CDECD62D8FB}" type="datetimeFigureOut">
              <a:rPr lang="en-GB" smtClean="0"/>
              <a:t>06/09/2016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2195965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1F927A2-EF0E-437F-9D13-8CDECD62D8FB}" type="datetimeFigureOut">
              <a:rPr lang="en-GB" smtClean="0"/>
              <a:t>06/09/2016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3158481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1F927A2-EF0E-437F-9D13-8CDECD62D8FB}" type="datetimeFigureOut">
              <a:rPr lang="en-GB" smtClean="0"/>
              <a:t>06/09/2016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202267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1F927A2-EF0E-437F-9D13-8CDECD62D8FB}" type="datetimeFigureOut">
              <a:rPr lang="en-GB" smtClean="0"/>
              <a:t>06/09/2016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228607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927A2-EF0E-437F-9D13-8CDECD62D8FB}" type="datetimeFigureOut">
              <a:rPr lang="en-GB" smtClean="0"/>
              <a:t>06/09/2016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1966111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1F927A2-EF0E-437F-9D13-8CDECD62D8FB}" type="datetimeFigureOut">
              <a:rPr lang="en-GB" smtClean="0"/>
              <a:t>06/09/2016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513837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1F927A2-EF0E-437F-9D13-8CDECD62D8FB}" type="datetimeFigureOut">
              <a:rPr lang="en-GB" smtClean="0"/>
              <a:t>06/09/2016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1700206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1F927A2-EF0E-437F-9D13-8CDECD62D8FB}" type="datetimeFigureOut">
              <a:rPr lang="en-GB" smtClean="0"/>
              <a:t>06/09/2016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347789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927A2-EF0E-437F-9D13-8CDECD62D8FB}" type="datetimeFigureOut">
              <a:rPr lang="en-GB" smtClean="0"/>
              <a:t>06/09/2016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3984454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927A2-EF0E-437F-9D13-8CDECD62D8FB}" type="datetimeFigureOut">
              <a:rPr lang="en-GB" smtClean="0"/>
              <a:t>06/09/2016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3794933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927A2-EF0E-437F-9D13-8CDECD62D8FB}" type="datetimeFigureOut">
              <a:rPr lang="en-GB" smtClean="0"/>
              <a:t>06/09/2016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6816314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4000"/>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927A2-EF0E-437F-9D13-8CDECD62D8FB}" type="datetimeFigureOut">
              <a:rPr lang="en-GB" smtClean="0"/>
              <a:t>06/09/2016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B5E380-D146-4CE3-A701-918D4244A4B6}" type="slidenum">
              <a:rPr lang="en-GB" smtClean="0"/>
              <a:t>‹#›</a:t>
            </a:fld>
            <a:endParaRPr lang="en-GB"/>
          </a:p>
        </p:txBody>
      </p:sp>
    </p:spTree>
    <p:extLst>
      <p:ext uri="{BB962C8B-B14F-4D97-AF65-F5344CB8AC3E}">
        <p14:creationId xmlns:p14="http://schemas.microsoft.com/office/powerpoint/2010/main" val="2981477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oogle.co.uk/url?sa=i&amp;rct=j&amp;q=123&amp;source=images&amp;cd=&amp;cad=rja&amp;docid=JHuEOQYbT-_otM&amp;tbnid=20yecmH2eNFdGM:&amp;ved=0CAUQjRw&amp;url=http://www.oncalc.com/123-1-2-3/&amp;ei=aYNmUq-pHNPH7Aa8q4HAAg&amp;bvm=bv.55123115,d.ZG4&amp;psig=AFQjCNGrIM5eqBYT97lZ2lf8GcRoU2bixA&amp;ust=1382536417852696" TargetMode="External"/><Relationship Id="rId3"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30062"/>
            <a:ext cx="7772400" cy="1158489"/>
          </a:xfrm>
        </p:spPr>
        <p:txBody>
          <a:bodyPr>
            <a:normAutofit fontScale="90000"/>
          </a:bodyPr>
          <a:lstStyle/>
          <a:p>
            <a:r>
              <a:rPr lang="en-GB" u="sng" dirty="0" smtClean="0">
                <a:latin typeface="Monotype Corsiva" pitchFamily="66" charset="0"/>
              </a:rPr>
              <a:t>Drama </a:t>
            </a:r>
            <a:br>
              <a:rPr lang="en-GB" u="sng" dirty="0" smtClean="0">
                <a:latin typeface="Monotype Corsiva" pitchFamily="66" charset="0"/>
              </a:rPr>
            </a:br>
            <a:r>
              <a:rPr lang="en-GB" u="sng" dirty="0" smtClean="0">
                <a:latin typeface="Monotype Corsiva" pitchFamily="66" charset="0"/>
              </a:rPr>
              <a:t>At Cornwallis Academy</a:t>
            </a:r>
            <a:endParaRPr lang="en-GB" u="sng" dirty="0">
              <a:latin typeface="Monotype Corsiva" pitchFamily="66" charset="0"/>
            </a:endParaRPr>
          </a:p>
        </p:txBody>
      </p:sp>
      <p:sp>
        <p:nvSpPr>
          <p:cNvPr id="3" name="Subtitle 2"/>
          <p:cNvSpPr>
            <a:spLocks noGrp="1"/>
          </p:cNvSpPr>
          <p:nvPr>
            <p:ph type="subTitle" idx="1"/>
          </p:nvPr>
        </p:nvSpPr>
        <p:spPr>
          <a:xfrm>
            <a:off x="15102" y="1340768"/>
            <a:ext cx="9113734" cy="5733256"/>
          </a:xfrm>
        </p:spPr>
        <p:txBody>
          <a:bodyPr>
            <a:normAutofit/>
          </a:bodyPr>
          <a:lstStyle/>
          <a:p>
            <a:pPr algn="r"/>
            <a:r>
              <a:rPr lang="en-GB" sz="2800" b="1" u="sng" dirty="0" smtClean="0">
                <a:solidFill>
                  <a:srgbClr val="FB19BA"/>
                </a:solidFill>
                <a:latin typeface="Monotype Corsiva" pitchFamily="66" charset="0"/>
              </a:rPr>
              <a:t>Year 7 – LESSON 2</a:t>
            </a:r>
          </a:p>
          <a:p>
            <a:pPr algn="l"/>
            <a:r>
              <a:rPr lang="en-GB" b="1" u="sng" dirty="0" smtClean="0">
                <a:solidFill>
                  <a:srgbClr val="00B050"/>
                </a:solidFill>
                <a:latin typeface="Monotype Corsiva" pitchFamily="66" charset="0"/>
              </a:rPr>
              <a:t>Lesson Objective: </a:t>
            </a:r>
            <a:endParaRPr lang="en-GB" b="1" u="sng" dirty="0" smtClean="0">
              <a:solidFill>
                <a:srgbClr val="00B050"/>
              </a:solidFill>
              <a:latin typeface="Cambria" pitchFamily="18" charset="0"/>
            </a:endParaRPr>
          </a:p>
          <a:p>
            <a:pPr marL="342900" lvl="0" indent="-342900" algn="l">
              <a:spcAft>
                <a:spcPts val="0"/>
              </a:spcAft>
              <a:buFont typeface="Wingdings"/>
              <a:buChar char=""/>
              <a:tabLst>
                <a:tab pos="457200" algn="l"/>
              </a:tabLst>
            </a:pPr>
            <a:r>
              <a:rPr lang="en-GB" dirty="0">
                <a:solidFill>
                  <a:srgbClr val="0070C0"/>
                </a:solidFill>
                <a:latin typeface="Monotype Corsiva" pitchFamily="66" charset="0"/>
              </a:rPr>
              <a:t>To learn what still images are and how to create them; </a:t>
            </a:r>
          </a:p>
          <a:p>
            <a:pPr marL="342900" lvl="0" indent="-342900" algn="l">
              <a:spcAft>
                <a:spcPts val="0"/>
              </a:spcAft>
              <a:buFont typeface="Wingdings"/>
              <a:buChar char=""/>
              <a:tabLst>
                <a:tab pos="457200" algn="l"/>
              </a:tabLst>
            </a:pPr>
            <a:r>
              <a:rPr lang="en-GB" dirty="0">
                <a:solidFill>
                  <a:srgbClr val="0070C0"/>
                </a:solidFill>
                <a:latin typeface="Monotype Corsiva" pitchFamily="66" charset="0"/>
              </a:rPr>
              <a:t>To understand how to use exaggerated facial expressions </a:t>
            </a:r>
            <a:r>
              <a:rPr lang="en-GB" dirty="0" smtClean="0">
                <a:solidFill>
                  <a:srgbClr val="0070C0"/>
                </a:solidFill>
                <a:latin typeface="Monotype Corsiva" pitchFamily="66" charset="0"/>
              </a:rPr>
              <a:t> and levels</a:t>
            </a:r>
            <a:endParaRPr lang="en-GB" dirty="0">
              <a:solidFill>
                <a:srgbClr val="0070C0"/>
              </a:solidFill>
              <a:latin typeface="Monotype Corsiva" pitchFamily="66" charset="0"/>
              <a:ea typeface="Times New Roman"/>
            </a:endParaRPr>
          </a:p>
          <a:p>
            <a:pPr marL="457200" indent="-457200" algn="l">
              <a:buFontTx/>
              <a:buChar char="-"/>
            </a:pPr>
            <a:endParaRPr lang="en-GB" sz="5500" b="1" i="1" dirty="0">
              <a:solidFill>
                <a:srgbClr val="0070C0"/>
              </a:solidFill>
              <a:latin typeface="Aldine401 BT" pitchFamily="18" charset="0"/>
            </a:endParaRPr>
          </a:p>
          <a:p>
            <a:pPr algn="l"/>
            <a:r>
              <a:rPr lang="en-GB" b="1" i="1" dirty="0" smtClean="0">
                <a:latin typeface="Aldine401 BT" pitchFamily="18" charset="0"/>
              </a:rPr>
              <a:t/>
            </a:r>
            <a:br>
              <a:rPr lang="en-GB" b="1" i="1" dirty="0" smtClean="0">
                <a:latin typeface="Aldine401 BT" pitchFamily="18" charset="0"/>
              </a:rPr>
            </a:br>
            <a:endParaRPr lang="en-GB" b="1" u="sng" dirty="0">
              <a:latin typeface="Monotype Corsiva" pitchFamily="66" charset="0"/>
            </a:endParaRPr>
          </a:p>
        </p:txBody>
      </p:sp>
      <p:pic>
        <p:nvPicPr>
          <p:cNvPr id="1026" name="Picture 0" descr="newlogo cornwalli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8264" y="85403"/>
            <a:ext cx="2195736" cy="5239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66718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4924"/>
            <a:ext cx="8229600" cy="1285884"/>
          </a:xfrm>
        </p:spPr>
        <p:txBody>
          <a:bodyPr>
            <a:normAutofit fontScale="90000"/>
          </a:bodyPr>
          <a:lstStyle/>
          <a:p>
            <a:r>
              <a:rPr lang="en-GB" sz="6000" b="1" dirty="0" smtClean="0">
                <a:solidFill>
                  <a:srgbClr val="FF0000"/>
                </a:solidFill>
              </a:rPr>
              <a:t>LITTLE RED RIDING HOOD</a:t>
            </a:r>
            <a:endParaRPr lang="en-GB" sz="6000" b="1" dirty="0">
              <a:solidFill>
                <a:srgbClr val="FF0000"/>
              </a:solidFill>
            </a:endParaRPr>
          </a:p>
        </p:txBody>
      </p:sp>
      <p:sp>
        <p:nvSpPr>
          <p:cNvPr id="3" name="Content Placeholder 2"/>
          <p:cNvSpPr>
            <a:spLocks noGrp="1"/>
          </p:cNvSpPr>
          <p:nvPr>
            <p:ph idx="1"/>
          </p:nvPr>
        </p:nvSpPr>
        <p:spPr>
          <a:xfrm>
            <a:off x="457200" y="1643050"/>
            <a:ext cx="8229600" cy="4681550"/>
          </a:xfrm>
        </p:spPr>
        <p:txBody>
          <a:bodyPr/>
          <a:lstStyle/>
          <a:p>
            <a:r>
              <a:rPr lang="en-GB" dirty="0" smtClean="0"/>
              <a:t>In groups you must tell the story of Little Rid Riding Hood using a series of Still Images.</a:t>
            </a:r>
          </a:p>
          <a:p>
            <a:r>
              <a:rPr lang="en-GB" dirty="0" smtClean="0"/>
              <a:t>Discuss the story and then create a series of images to tell the story.</a:t>
            </a:r>
            <a:endParaRPr lang="en-GB" dirty="0"/>
          </a:p>
        </p:txBody>
      </p:sp>
      <p:pic>
        <p:nvPicPr>
          <p:cNvPr id="23554" name="Picture 2" descr="http://students.ou.edu/J/Curtis.N.Johnston-1/red_riding_hood.jpg"/>
          <p:cNvPicPr>
            <a:picLocks noChangeAspect="1" noChangeArrowheads="1"/>
          </p:cNvPicPr>
          <p:nvPr/>
        </p:nvPicPr>
        <p:blipFill>
          <a:blip r:embed="rId2"/>
          <a:srcRect/>
          <a:stretch>
            <a:fillRect/>
          </a:stretch>
        </p:blipFill>
        <p:spPr bwMode="auto">
          <a:xfrm>
            <a:off x="0" y="3429000"/>
            <a:ext cx="8748464" cy="309634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5" name="Rectangle 4"/>
          <p:cNvSpPr/>
          <p:nvPr/>
        </p:nvSpPr>
        <p:spPr>
          <a:xfrm>
            <a:off x="8919" y="16409"/>
            <a:ext cx="5067137" cy="738664"/>
          </a:xfrm>
          <a:prstGeom prst="rect">
            <a:avLst/>
          </a:prstGeom>
          <a:ln>
            <a:solidFill>
              <a:schemeClr val="tx1"/>
            </a:solidFill>
          </a:ln>
        </p:spPr>
        <p:txBody>
          <a:bodyPr wrap="square">
            <a:spAutoFit/>
          </a:bodyPr>
          <a:lstStyle/>
          <a:p>
            <a:r>
              <a:rPr lang="en-GB" sz="1400" b="1" u="sng" dirty="0">
                <a:solidFill>
                  <a:srgbClr val="00B050"/>
                </a:solidFill>
                <a:latin typeface="Monotype Corsiva" pitchFamily="66" charset="0"/>
              </a:rPr>
              <a:t>Lesson Objective: </a:t>
            </a:r>
            <a:endParaRPr lang="en-GB" sz="1400" b="1" u="sng" dirty="0">
              <a:solidFill>
                <a:srgbClr val="00B050"/>
              </a:solidFill>
              <a:latin typeface="Cambria" pitchFamily="18" charset="0"/>
            </a:endParaRPr>
          </a:p>
          <a:p>
            <a:pPr marL="342900" lvl="0" indent="-342900">
              <a:buFont typeface="Wingdings"/>
              <a:buChar char=""/>
              <a:tabLst>
                <a:tab pos="457200" algn="l"/>
              </a:tabLst>
            </a:pPr>
            <a:r>
              <a:rPr lang="en-GB" sz="1400" dirty="0">
                <a:solidFill>
                  <a:srgbClr val="0070C0"/>
                </a:solidFill>
                <a:latin typeface="Monotype Corsiva" pitchFamily="66" charset="0"/>
              </a:rPr>
              <a:t>To learn what still images are and how to create them; </a:t>
            </a:r>
          </a:p>
          <a:p>
            <a:pPr marL="342900" lvl="0" indent="-342900">
              <a:buFont typeface="Wingdings"/>
              <a:buChar char=""/>
              <a:tabLst>
                <a:tab pos="457200" algn="l"/>
              </a:tabLst>
            </a:pPr>
            <a:r>
              <a:rPr lang="en-GB" sz="1400" dirty="0">
                <a:solidFill>
                  <a:srgbClr val="0070C0"/>
                </a:solidFill>
                <a:latin typeface="Monotype Corsiva" pitchFamily="66" charset="0"/>
              </a:rPr>
              <a:t>To understand how to use exaggerated facial expressions  and levels</a:t>
            </a:r>
            <a:endParaRPr lang="en-GB" sz="1400" dirty="0">
              <a:solidFill>
                <a:srgbClr val="0070C0"/>
              </a:solidFill>
              <a:latin typeface="Monotype Corsiva" pitchFamily="66" charset="0"/>
              <a:ea typeface="Times New Roman"/>
            </a:endParaRPr>
          </a:p>
        </p:txBody>
      </p:sp>
    </p:spTree>
    <p:extLst>
      <p:ext uri="{BB962C8B-B14F-4D97-AF65-F5344CB8AC3E}">
        <p14:creationId xmlns:p14="http://schemas.microsoft.com/office/powerpoint/2010/main" val="4343198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7808"/>
            <a:ext cx="8229600" cy="1143000"/>
          </a:xfrm>
        </p:spPr>
        <p:txBody>
          <a:bodyPr>
            <a:noAutofit/>
          </a:bodyPr>
          <a:lstStyle/>
          <a:p>
            <a:r>
              <a:rPr lang="en-GB" sz="8000" b="1" dirty="0" smtClean="0"/>
              <a:t>MODEL</a:t>
            </a:r>
            <a:endParaRPr lang="en-GB" sz="8000" b="1" dirty="0"/>
          </a:p>
        </p:txBody>
      </p:sp>
      <p:sp>
        <p:nvSpPr>
          <p:cNvPr id="3" name="Content Placeholder 2"/>
          <p:cNvSpPr>
            <a:spLocks noGrp="1"/>
          </p:cNvSpPr>
          <p:nvPr>
            <p:ph idx="1"/>
          </p:nvPr>
        </p:nvSpPr>
        <p:spPr/>
        <p:txBody>
          <a:bodyPr>
            <a:noAutofit/>
          </a:bodyPr>
          <a:lstStyle/>
          <a:p>
            <a:r>
              <a:rPr lang="en-GB" sz="7200" dirty="0" smtClean="0"/>
              <a:t>Teacher will model an effective Still Image</a:t>
            </a:r>
            <a:endParaRPr lang="en-GB" sz="7200" dirty="0"/>
          </a:p>
        </p:txBody>
      </p:sp>
      <p:sp>
        <p:nvSpPr>
          <p:cNvPr id="4" name="Rectangle 3"/>
          <p:cNvSpPr/>
          <p:nvPr/>
        </p:nvSpPr>
        <p:spPr>
          <a:xfrm>
            <a:off x="8919" y="16409"/>
            <a:ext cx="5067137" cy="738664"/>
          </a:xfrm>
          <a:prstGeom prst="rect">
            <a:avLst/>
          </a:prstGeom>
          <a:ln>
            <a:solidFill>
              <a:schemeClr val="tx1"/>
            </a:solidFill>
          </a:ln>
        </p:spPr>
        <p:txBody>
          <a:bodyPr wrap="square">
            <a:spAutoFit/>
          </a:bodyPr>
          <a:lstStyle/>
          <a:p>
            <a:r>
              <a:rPr lang="en-GB" sz="1400" b="1" u="sng" dirty="0">
                <a:solidFill>
                  <a:srgbClr val="00B050"/>
                </a:solidFill>
                <a:latin typeface="Monotype Corsiva" pitchFamily="66" charset="0"/>
              </a:rPr>
              <a:t>Lesson Objective: </a:t>
            </a:r>
            <a:endParaRPr lang="en-GB" sz="1400" b="1" u="sng" dirty="0">
              <a:solidFill>
                <a:srgbClr val="00B050"/>
              </a:solidFill>
              <a:latin typeface="Cambria" pitchFamily="18" charset="0"/>
            </a:endParaRPr>
          </a:p>
          <a:p>
            <a:pPr marL="342900" lvl="0" indent="-342900">
              <a:buFont typeface="Wingdings"/>
              <a:buChar char=""/>
              <a:tabLst>
                <a:tab pos="457200" algn="l"/>
              </a:tabLst>
            </a:pPr>
            <a:r>
              <a:rPr lang="en-GB" sz="1400" dirty="0">
                <a:solidFill>
                  <a:srgbClr val="0070C0"/>
                </a:solidFill>
                <a:latin typeface="Monotype Corsiva" pitchFamily="66" charset="0"/>
              </a:rPr>
              <a:t>To learn what still images are and how to create them; </a:t>
            </a:r>
          </a:p>
          <a:p>
            <a:pPr marL="342900" lvl="0" indent="-342900">
              <a:buFont typeface="Wingdings"/>
              <a:buChar char=""/>
              <a:tabLst>
                <a:tab pos="457200" algn="l"/>
              </a:tabLst>
            </a:pPr>
            <a:r>
              <a:rPr lang="en-GB" sz="1400" dirty="0">
                <a:solidFill>
                  <a:srgbClr val="0070C0"/>
                </a:solidFill>
                <a:latin typeface="Monotype Corsiva" pitchFamily="66" charset="0"/>
              </a:rPr>
              <a:t>To understand how to use exaggerated facial expressions  and levels</a:t>
            </a:r>
            <a:endParaRPr lang="en-GB" sz="1400" dirty="0">
              <a:solidFill>
                <a:srgbClr val="0070C0"/>
              </a:solidFill>
              <a:latin typeface="Monotype Corsiva" pitchFamily="66" charset="0"/>
              <a:ea typeface="Times New Roman"/>
            </a:endParaRPr>
          </a:p>
        </p:txBody>
      </p:sp>
    </p:spTree>
    <p:extLst>
      <p:ext uri="{BB962C8B-B14F-4D97-AF65-F5344CB8AC3E}">
        <p14:creationId xmlns:p14="http://schemas.microsoft.com/office/powerpoint/2010/main" val="3854676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1285884"/>
          </a:xfrm>
        </p:spPr>
        <p:txBody>
          <a:bodyPr>
            <a:normAutofit fontScale="90000"/>
          </a:bodyPr>
          <a:lstStyle/>
          <a:p>
            <a:r>
              <a:rPr lang="en-GB" sz="6000" b="1" dirty="0" smtClean="0">
                <a:solidFill>
                  <a:srgbClr val="FF0000"/>
                </a:solidFill>
              </a:rPr>
              <a:t>LITTLE RED RIDING HOOD</a:t>
            </a:r>
            <a:endParaRPr lang="en-GB" sz="6000" b="1" dirty="0">
              <a:solidFill>
                <a:srgbClr val="FF0000"/>
              </a:solidFill>
            </a:endParaRPr>
          </a:p>
        </p:txBody>
      </p:sp>
      <p:sp>
        <p:nvSpPr>
          <p:cNvPr id="3" name="Content Placeholder 2"/>
          <p:cNvSpPr>
            <a:spLocks noGrp="1"/>
          </p:cNvSpPr>
          <p:nvPr>
            <p:ph idx="1"/>
          </p:nvPr>
        </p:nvSpPr>
        <p:spPr>
          <a:xfrm>
            <a:off x="457200" y="1643050"/>
            <a:ext cx="8229600" cy="4681550"/>
          </a:xfrm>
        </p:spPr>
        <p:txBody>
          <a:bodyPr/>
          <a:lstStyle/>
          <a:p>
            <a:r>
              <a:rPr lang="en-GB" dirty="0" smtClean="0"/>
              <a:t>Create 5-7 Still Images</a:t>
            </a:r>
          </a:p>
          <a:p>
            <a:r>
              <a:rPr lang="en-GB" dirty="0" smtClean="0"/>
              <a:t>Everyone must be in every Still Image</a:t>
            </a:r>
          </a:p>
          <a:p>
            <a:r>
              <a:rPr lang="en-GB" dirty="0" smtClean="0"/>
              <a:t>Face the audience</a:t>
            </a:r>
          </a:p>
          <a:p>
            <a:r>
              <a:rPr lang="en-GB" dirty="0" smtClean="0"/>
              <a:t>Remember the 5 things that make an effective image!</a:t>
            </a:r>
            <a:endParaRPr lang="en-GB" dirty="0"/>
          </a:p>
        </p:txBody>
      </p:sp>
      <p:pic>
        <p:nvPicPr>
          <p:cNvPr id="23554" name="Picture 2" descr="http://students.ou.edu/J/Curtis.N.Johnston-1/red_riding_hood.jpg"/>
          <p:cNvPicPr>
            <a:picLocks noChangeAspect="1" noChangeArrowheads="1"/>
          </p:cNvPicPr>
          <p:nvPr/>
        </p:nvPicPr>
        <p:blipFill>
          <a:blip r:embed="rId2"/>
          <a:srcRect/>
          <a:stretch>
            <a:fillRect/>
          </a:stretch>
        </p:blipFill>
        <p:spPr bwMode="auto">
          <a:xfrm>
            <a:off x="0" y="3429000"/>
            <a:ext cx="8748464" cy="309634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5" name="Rectangle 4"/>
          <p:cNvSpPr/>
          <p:nvPr/>
        </p:nvSpPr>
        <p:spPr>
          <a:xfrm>
            <a:off x="8919" y="-27384"/>
            <a:ext cx="5067137" cy="738664"/>
          </a:xfrm>
          <a:prstGeom prst="rect">
            <a:avLst/>
          </a:prstGeom>
          <a:ln>
            <a:solidFill>
              <a:schemeClr val="tx1"/>
            </a:solidFill>
          </a:ln>
        </p:spPr>
        <p:txBody>
          <a:bodyPr wrap="square">
            <a:spAutoFit/>
          </a:bodyPr>
          <a:lstStyle/>
          <a:p>
            <a:r>
              <a:rPr lang="en-GB" sz="1400" b="1" u="sng" dirty="0">
                <a:solidFill>
                  <a:srgbClr val="00B050"/>
                </a:solidFill>
                <a:latin typeface="Monotype Corsiva" pitchFamily="66" charset="0"/>
              </a:rPr>
              <a:t>Lesson Objective: </a:t>
            </a:r>
            <a:endParaRPr lang="en-GB" sz="1400" b="1" u="sng" dirty="0">
              <a:solidFill>
                <a:srgbClr val="00B050"/>
              </a:solidFill>
              <a:latin typeface="Cambria" pitchFamily="18" charset="0"/>
            </a:endParaRPr>
          </a:p>
          <a:p>
            <a:pPr marL="342900" lvl="0" indent="-342900">
              <a:buFont typeface="Wingdings"/>
              <a:buChar char=""/>
              <a:tabLst>
                <a:tab pos="457200" algn="l"/>
              </a:tabLst>
            </a:pPr>
            <a:r>
              <a:rPr lang="en-GB" sz="1400" dirty="0">
                <a:solidFill>
                  <a:srgbClr val="0070C0"/>
                </a:solidFill>
                <a:latin typeface="Monotype Corsiva" pitchFamily="66" charset="0"/>
              </a:rPr>
              <a:t>To learn what still images are and how to create them; </a:t>
            </a:r>
          </a:p>
          <a:p>
            <a:pPr marL="342900" lvl="0" indent="-342900">
              <a:buFont typeface="Wingdings"/>
              <a:buChar char=""/>
              <a:tabLst>
                <a:tab pos="457200" algn="l"/>
              </a:tabLst>
            </a:pPr>
            <a:r>
              <a:rPr lang="en-GB" sz="1400" dirty="0">
                <a:solidFill>
                  <a:srgbClr val="0070C0"/>
                </a:solidFill>
                <a:latin typeface="Monotype Corsiva" pitchFamily="66" charset="0"/>
              </a:rPr>
              <a:t>To understand how to use exaggerated facial expressions  and levels</a:t>
            </a:r>
            <a:endParaRPr lang="en-GB" sz="1400" dirty="0">
              <a:solidFill>
                <a:srgbClr val="0070C0"/>
              </a:solidFill>
              <a:latin typeface="Monotype Corsiva" pitchFamily="66" charset="0"/>
              <a:ea typeface="Times New Roman"/>
            </a:endParaRPr>
          </a:p>
        </p:txBody>
      </p:sp>
    </p:spTree>
    <p:extLst>
      <p:ext uri="{BB962C8B-B14F-4D97-AF65-F5344CB8AC3E}">
        <p14:creationId xmlns:p14="http://schemas.microsoft.com/office/powerpoint/2010/main" val="37797402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5800"/>
            <a:ext cx="8229600" cy="1143000"/>
          </a:xfrm>
        </p:spPr>
        <p:txBody>
          <a:bodyPr>
            <a:normAutofit fontScale="90000"/>
          </a:bodyPr>
          <a:lstStyle/>
          <a:p>
            <a:r>
              <a:rPr lang="en-GB" sz="7200" b="1" dirty="0" smtClean="0"/>
              <a:t>STOP AND SHOW</a:t>
            </a:r>
            <a:endParaRPr lang="en-GB" sz="7200" b="1" dirty="0"/>
          </a:p>
        </p:txBody>
      </p:sp>
      <p:sp>
        <p:nvSpPr>
          <p:cNvPr id="3" name="Content Placeholder 2"/>
          <p:cNvSpPr>
            <a:spLocks noGrp="1"/>
          </p:cNvSpPr>
          <p:nvPr>
            <p:ph idx="1"/>
          </p:nvPr>
        </p:nvSpPr>
        <p:spPr/>
        <p:txBody>
          <a:bodyPr>
            <a:normAutofit/>
          </a:bodyPr>
          <a:lstStyle/>
          <a:p>
            <a:r>
              <a:rPr lang="en-GB" sz="3600" dirty="0" smtClean="0"/>
              <a:t>Teacher will stop you at a random moment and check progress…</a:t>
            </a:r>
          </a:p>
          <a:p>
            <a:endParaRPr lang="en-GB" sz="3600" dirty="0" smtClean="0"/>
          </a:p>
          <a:p>
            <a:r>
              <a:rPr lang="en-GB" sz="3600" dirty="0" smtClean="0"/>
              <a:t>Teacher may spotlight a group…</a:t>
            </a:r>
          </a:p>
          <a:p>
            <a:endParaRPr lang="en-GB" sz="3600" dirty="0" smtClean="0"/>
          </a:p>
          <a:p>
            <a:r>
              <a:rPr lang="en-GB" sz="3600" dirty="0" smtClean="0"/>
              <a:t>So stay on a task!</a:t>
            </a:r>
            <a:endParaRPr lang="en-GB" sz="3600" dirty="0"/>
          </a:p>
        </p:txBody>
      </p:sp>
      <p:sp>
        <p:nvSpPr>
          <p:cNvPr id="4" name="Rectangle 3"/>
          <p:cNvSpPr/>
          <p:nvPr/>
        </p:nvSpPr>
        <p:spPr>
          <a:xfrm>
            <a:off x="8919" y="-27384"/>
            <a:ext cx="5067137" cy="738664"/>
          </a:xfrm>
          <a:prstGeom prst="rect">
            <a:avLst/>
          </a:prstGeom>
          <a:ln>
            <a:solidFill>
              <a:schemeClr val="tx1"/>
            </a:solidFill>
          </a:ln>
        </p:spPr>
        <p:txBody>
          <a:bodyPr wrap="square">
            <a:spAutoFit/>
          </a:bodyPr>
          <a:lstStyle/>
          <a:p>
            <a:r>
              <a:rPr lang="en-GB" sz="1400" b="1" u="sng" dirty="0">
                <a:solidFill>
                  <a:srgbClr val="00B050"/>
                </a:solidFill>
                <a:latin typeface="Monotype Corsiva" pitchFamily="66" charset="0"/>
              </a:rPr>
              <a:t>Lesson Objective: </a:t>
            </a:r>
            <a:endParaRPr lang="en-GB" sz="1400" b="1" u="sng" dirty="0">
              <a:solidFill>
                <a:srgbClr val="00B050"/>
              </a:solidFill>
              <a:latin typeface="Cambria" pitchFamily="18" charset="0"/>
            </a:endParaRPr>
          </a:p>
          <a:p>
            <a:pPr marL="342900" lvl="0" indent="-342900">
              <a:buFont typeface="Wingdings"/>
              <a:buChar char=""/>
              <a:tabLst>
                <a:tab pos="457200" algn="l"/>
              </a:tabLst>
            </a:pPr>
            <a:r>
              <a:rPr lang="en-GB" sz="1400" dirty="0">
                <a:solidFill>
                  <a:srgbClr val="0070C0"/>
                </a:solidFill>
                <a:latin typeface="Monotype Corsiva" pitchFamily="66" charset="0"/>
              </a:rPr>
              <a:t>To learn what still images are and how to create them; </a:t>
            </a:r>
          </a:p>
          <a:p>
            <a:pPr marL="342900" lvl="0" indent="-342900">
              <a:buFont typeface="Wingdings"/>
              <a:buChar char=""/>
              <a:tabLst>
                <a:tab pos="457200" algn="l"/>
              </a:tabLst>
            </a:pPr>
            <a:r>
              <a:rPr lang="en-GB" sz="1400" dirty="0">
                <a:solidFill>
                  <a:srgbClr val="0070C0"/>
                </a:solidFill>
                <a:latin typeface="Monotype Corsiva" pitchFamily="66" charset="0"/>
              </a:rPr>
              <a:t>To understand how to use exaggerated facial expressions  and levels</a:t>
            </a:r>
            <a:endParaRPr lang="en-GB" sz="1400" dirty="0">
              <a:solidFill>
                <a:srgbClr val="0070C0"/>
              </a:solidFill>
              <a:latin typeface="Monotype Corsiva" pitchFamily="66" charset="0"/>
              <a:ea typeface="Times New Roman"/>
            </a:endParaRPr>
          </a:p>
        </p:txBody>
      </p:sp>
    </p:spTree>
    <p:extLst>
      <p:ext uri="{BB962C8B-B14F-4D97-AF65-F5344CB8AC3E}">
        <p14:creationId xmlns:p14="http://schemas.microsoft.com/office/powerpoint/2010/main" val="2025534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22" y="1014605"/>
            <a:ext cx="9117778" cy="646331"/>
          </a:xfrm>
          <a:prstGeom prst="rect">
            <a:avLst/>
          </a:prstGeom>
          <a:noFill/>
        </p:spPr>
        <p:txBody>
          <a:bodyPr wrap="square" rtlCol="0">
            <a:spAutoFit/>
          </a:bodyPr>
          <a:lstStyle/>
          <a:p>
            <a:pPr marL="342900" indent="-342900">
              <a:buAutoNum type="arabicParenBoth"/>
            </a:pPr>
            <a:endParaRPr lang="en-GB" dirty="0" smtClean="0">
              <a:solidFill>
                <a:srgbClr val="7030A0"/>
              </a:solidFill>
              <a:latin typeface="Monotype Corsiva" pitchFamily="66" charset="0"/>
            </a:endParaRPr>
          </a:p>
          <a:p>
            <a:endParaRPr lang="en-GB" dirty="0">
              <a:latin typeface="Cambria" pitchFamily="18" charset="0"/>
            </a:endParaRPr>
          </a:p>
        </p:txBody>
      </p:sp>
      <p:sp>
        <p:nvSpPr>
          <p:cNvPr id="5" name="Rectangle 4"/>
          <p:cNvSpPr/>
          <p:nvPr/>
        </p:nvSpPr>
        <p:spPr>
          <a:xfrm>
            <a:off x="26222" y="878183"/>
            <a:ext cx="9010274" cy="3600986"/>
          </a:xfrm>
          <a:prstGeom prst="rect">
            <a:avLst/>
          </a:prstGeom>
        </p:spPr>
        <p:txBody>
          <a:bodyPr wrap="square">
            <a:spAutoFit/>
          </a:bodyPr>
          <a:lstStyle/>
          <a:p>
            <a:r>
              <a:rPr lang="en-GB" sz="2400" b="1" dirty="0">
                <a:latin typeface="Monotype Corsiva" pitchFamily="66" charset="0"/>
              </a:rPr>
              <a:t>Presenting work and Giving positive feedback:</a:t>
            </a:r>
          </a:p>
          <a:p>
            <a:r>
              <a:rPr lang="en-GB" dirty="0" smtClean="0">
                <a:solidFill>
                  <a:srgbClr val="7030A0"/>
                </a:solidFill>
                <a:latin typeface="Cambria" pitchFamily="18" charset="0"/>
              </a:rPr>
              <a:t>You will now present your still images to the rest of the class and give feedback on how successful these where. This </a:t>
            </a:r>
            <a:r>
              <a:rPr lang="en-GB" dirty="0">
                <a:solidFill>
                  <a:srgbClr val="7030A0"/>
                </a:solidFill>
                <a:latin typeface="Cambria" pitchFamily="18" charset="0"/>
              </a:rPr>
              <a:t>is a vital aspect of drama and something you will be expected to do throughout your time here a Cornwallis</a:t>
            </a:r>
            <a:r>
              <a:rPr lang="en-GB" dirty="0" smtClean="0">
                <a:solidFill>
                  <a:srgbClr val="7030A0"/>
                </a:solidFill>
                <a:latin typeface="Cambria" pitchFamily="18" charset="0"/>
              </a:rPr>
              <a:t>.</a:t>
            </a:r>
            <a:endParaRPr lang="en-GB" dirty="0">
              <a:solidFill>
                <a:srgbClr val="7030A0"/>
              </a:solidFill>
              <a:latin typeface="Cambria" pitchFamily="18" charset="0"/>
            </a:endParaRPr>
          </a:p>
          <a:p>
            <a:r>
              <a:rPr lang="en-GB" sz="2400" b="1" dirty="0" smtClean="0">
                <a:latin typeface="Monotype Corsiva" pitchFamily="66" charset="0"/>
              </a:rPr>
              <a:t>What we will be looking for:</a:t>
            </a:r>
            <a:endParaRPr lang="en-GB" sz="2400" b="1" dirty="0">
              <a:latin typeface="Monotype Corsiva" pitchFamily="66" charset="0"/>
            </a:endParaRPr>
          </a:p>
          <a:p>
            <a:r>
              <a:rPr lang="en-GB" dirty="0" smtClean="0">
                <a:solidFill>
                  <a:srgbClr val="7030A0"/>
                </a:solidFill>
                <a:latin typeface="Cambria" pitchFamily="18" charset="0"/>
              </a:rPr>
              <a:t>(1)Still image – Do you know what the image is of? Did they remain still? Did they face the audience and not block each other.</a:t>
            </a:r>
          </a:p>
          <a:p>
            <a:endParaRPr lang="en-GB" dirty="0">
              <a:solidFill>
                <a:srgbClr val="7030A0"/>
              </a:solidFill>
              <a:latin typeface="Cambria" pitchFamily="18" charset="0"/>
            </a:endParaRPr>
          </a:p>
          <a:p>
            <a:r>
              <a:rPr lang="en-GB" dirty="0" smtClean="0">
                <a:solidFill>
                  <a:srgbClr val="7030A0"/>
                </a:solidFill>
                <a:latin typeface="Cambria" pitchFamily="18" charset="0"/>
              </a:rPr>
              <a:t>(2) Facial expressions – Could you understand how the characters were feeling? How/why? Where these clear and to the audience?</a:t>
            </a:r>
          </a:p>
          <a:p>
            <a:endParaRPr lang="en-GB" dirty="0">
              <a:solidFill>
                <a:srgbClr val="7030A0"/>
              </a:solidFill>
              <a:latin typeface="Cambria" pitchFamily="18" charset="0"/>
            </a:endParaRPr>
          </a:p>
          <a:p>
            <a:r>
              <a:rPr lang="en-GB" dirty="0" smtClean="0">
                <a:solidFill>
                  <a:srgbClr val="7030A0"/>
                </a:solidFill>
                <a:latin typeface="Cambria" pitchFamily="18" charset="0"/>
              </a:rPr>
              <a:t>(3) Levels – Were levels used? How were they used? </a:t>
            </a:r>
            <a:r>
              <a:rPr lang="en-GB" smtClean="0">
                <a:solidFill>
                  <a:srgbClr val="7030A0"/>
                </a:solidFill>
                <a:latin typeface="Cambria" pitchFamily="18" charset="0"/>
              </a:rPr>
              <a:t>Were </a:t>
            </a:r>
            <a:r>
              <a:rPr lang="en-GB" dirty="0" smtClean="0">
                <a:solidFill>
                  <a:srgbClr val="7030A0"/>
                </a:solidFill>
                <a:latin typeface="Cambria" pitchFamily="18" charset="0"/>
              </a:rPr>
              <a:t>the relationships clear? </a:t>
            </a:r>
            <a:endParaRPr lang="en-GB" dirty="0">
              <a:solidFill>
                <a:srgbClr val="7030A0"/>
              </a:solidFill>
              <a:latin typeface="Cambria" pitchFamily="18" charset="0"/>
            </a:endParaRPr>
          </a:p>
        </p:txBody>
      </p:sp>
      <p:sp>
        <p:nvSpPr>
          <p:cNvPr id="6" name="Rectangle 5"/>
          <p:cNvSpPr/>
          <p:nvPr/>
        </p:nvSpPr>
        <p:spPr>
          <a:xfrm>
            <a:off x="8919" y="-27384"/>
            <a:ext cx="5067137" cy="738664"/>
          </a:xfrm>
          <a:prstGeom prst="rect">
            <a:avLst/>
          </a:prstGeom>
          <a:ln>
            <a:solidFill>
              <a:schemeClr val="tx1"/>
            </a:solidFill>
          </a:ln>
        </p:spPr>
        <p:txBody>
          <a:bodyPr wrap="square">
            <a:spAutoFit/>
          </a:bodyPr>
          <a:lstStyle/>
          <a:p>
            <a:r>
              <a:rPr lang="en-GB" sz="1400" b="1" u="sng" dirty="0">
                <a:solidFill>
                  <a:srgbClr val="00B050"/>
                </a:solidFill>
                <a:latin typeface="Monotype Corsiva" pitchFamily="66" charset="0"/>
              </a:rPr>
              <a:t>Lesson Objective: </a:t>
            </a:r>
            <a:endParaRPr lang="en-GB" sz="1400" b="1" u="sng" dirty="0">
              <a:solidFill>
                <a:srgbClr val="00B050"/>
              </a:solidFill>
              <a:latin typeface="Cambria" pitchFamily="18" charset="0"/>
            </a:endParaRPr>
          </a:p>
          <a:p>
            <a:pPr marL="342900" lvl="0" indent="-342900">
              <a:buFont typeface="Wingdings"/>
              <a:buChar char=""/>
              <a:tabLst>
                <a:tab pos="457200" algn="l"/>
              </a:tabLst>
            </a:pPr>
            <a:r>
              <a:rPr lang="en-GB" sz="1400" dirty="0">
                <a:solidFill>
                  <a:srgbClr val="0070C0"/>
                </a:solidFill>
                <a:latin typeface="Monotype Corsiva" pitchFamily="66" charset="0"/>
              </a:rPr>
              <a:t>To learn what still images are and how to create them; </a:t>
            </a:r>
          </a:p>
          <a:p>
            <a:pPr marL="342900" lvl="0" indent="-342900">
              <a:buFont typeface="Wingdings"/>
              <a:buChar char=""/>
              <a:tabLst>
                <a:tab pos="457200" algn="l"/>
              </a:tabLst>
            </a:pPr>
            <a:r>
              <a:rPr lang="en-GB" sz="1400" dirty="0">
                <a:solidFill>
                  <a:srgbClr val="0070C0"/>
                </a:solidFill>
                <a:latin typeface="Monotype Corsiva" pitchFamily="66" charset="0"/>
              </a:rPr>
              <a:t>To understand how to use exaggerated facial expressions  and levels</a:t>
            </a:r>
            <a:endParaRPr lang="en-GB" sz="1400" dirty="0">
              <a:solidFill>
                <a:srgbClr val="0070C0"/>
              </a:solidFill>
              <a:latin typeface="Monotype Corsiva" pitchFamily="66" charset="0"/>
              <a:ea typeface="Times New Roman"/>
            </a:endParaRPr>
          </a:p>
        </p:txBody>
      </p:sp>
    </p:spTree>
    <p:extLst>
      <p:ext uri="{BB962C8B-B14F-4D97-AF65-F5344CB8AC3E}">
        <p14:creationId xmlns:p14="http://schemas.microsoft.com/office/powerpoint/2010/main" val="8700443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14605"/>
            <a:ext cx="9117778" cy="646331"/>
          </a:xfrm>
          <a:prstGeom prst="rect">
            <a:avLst/>
          </a:prstGeom>
          <a:noFill/>
        </p:spPr>
        <p:txBody>
          <a:bodyPr wrap="square" rtlCol="0">
            <a:spAutoFit/>
          </a:bodyPr>
          <a:lstStyle/>
          <a:p>
            <a:pPr marL="342900" indent="-342900">
              <a:buAutoNum type="arabicParenBoth"/>
            </a:pPr>
            <a:endParaRPr lang="en-GB" dirty="0" smtClean="0">
              <a:solidFill>
                <a:srgbClr val="7030A0"/>
              </a:solidFill>
              <a:latin typeface="Monotype Corsiva" pitchFamily="66" charset="0"/>
            </a:endParaRPr>
          </a:p>
          <a:p>
            <a:endParaRPr lang="en-GB" dirty="0">
              <a:latin typeface="Cambria" pitchFamily="18" charset="0"/>
            </a:endParaRPr>
          </a:p>
        </p:txBody>
      </p:sp>
      <p:sp>
        <p:nvSpPr>
          <p:cNvPr id="5" name="Rectangle 4"/>
          <p:cNvSpPr/>
          <p:nvPr/>
        </p:nvSpPr>
        <p:spPr>
          <a:xfrm>
            <a:off x="19085" y="620688"/>
            <a:ext cx="8280920" cy="4093428"/>
          </a:xfrm>
          <a:prstGeom prst="rect">
            <a:avLst/>
          </a:prstGeom>
        </p:spPr>
        <p:txBody>
          <a:bodyPr wrap="square">
            <a:spAutoFit/>
          </a:bodyPr>
          <a:lstStyle/>
          <a:p>
            <a:r>
              <a:rPr lang="en-GB" sz="4400" b="1" u="sng" dirty="0" smtClean="0">
                <a:latin typeface="Monotype Corsiva" pitchFamily="66" charset="0"/>
              </a:rPr>
              <a:t>Summing up:</a:t>
            </a:r>
          </a:p>
          <a:p>
            <a:endParaRPr lang="en-GB" sz="2400" b="1" dirty="0">
              <a:latin typeface="Monotype Corsiva" pitchFamily="66" charset="0"/>
            </a:endParaRPr>
          </a:p>
          <a:p>
            <a:r>
              <a:rPr lang="en-GB" sz="3200" b="1" dirty="0" smtClean="0">
                <a:solidFill>
                  <a:srgbClr val="7030A0"/>
                </a:solidFill>
                <a:latin typeface="Monotype Corsiva" pitchFamily="66" charset="0"/>
              </a:rPr>
              <a:t>What have you learnt today?</a:t>
            </a:r>
            <a:endParaRPr lang="en-GB" sz="3200" b="1" dirty="0">
              <a:solidFill>
                <a:srgbClr val="7030A0"/>
              </a:solidFill>
              <a:latin typeface="Monotype Corsiva" pitchFamily="66" charset="0"/>
            </a:endParaRPr>
          </a:p>
          <a:p>
            <a:r>
              <a:rPr lang="en-GB" sz="3200" b="1" dirty="0" smtClean="0">
                <a:solidFill>
                  <a:srgbClr val="7030A0"/>
                </a:solidFill>
                <a:latin typeface="Monotype Corsiva" pitchFamily="66" charset="0"/>
              </a:rPr>
              <a:t>What level have you achieve and how/ why? </a:t>
            </a:r>
            <a:endParaRPr lang="en-GB" sz="3200" b="1" dirty="0">
              <a:solidFill>
                <a:srgbClr val="7030A0"/>
              </a:solidFill>
              <a:latin typeface="Monotype Corsiva" pitchFamily="66" charset="0"/>
            </a:endParaRPr>
          </a:p>
          <a:p>
            <a:r>
              <a:rPr lang="en-GB" sz="3200" b="1" dirty="0" smtClean="0">
                <a:solidFill>
                  <a:srgbClr val="7030A0"/>
                </a:solidFill>
                <a:latin typeface="Monotype Corsiva" pitchFamily="66" charset="0"/>
              </a:rPr>
              <a:t>What do you need to do to meet your target grade?</a:t>
            </a:r>
          </a:p>
          <a:p>
            <a:r>
              <a:rPr lang="en-GB" sz="3200" dirty="0">
                <a:solidFill>
                  <a:schemeClr val="accent4">
                    <a:lumMod val="75000"/>
                  </a:schemeClr>
                </a:solidFill>
                <a:latin typeface="Monotype Corsiva"/>
                <a:cs typeface="Monotype Corsiva"/>
              </a:rPr>
              <a:t>Get into a pair.</a:t>
            </a:r>
          </a:p>
          <a:p>
            <a:r>
              <a:rPr lang="en-GB" sz="3200" dirty="0">
                <a:solidFill>
                  <a:schemeClr val="accent4">
                    <a:lumMod val="75000"/>
                  </a:schemeClr>
                </a:solidFill>
                <a:latin typeface="Monotype Corsiva"/>
                <a:cs typeface="Monotype Corsiva"/>
              </a:rPr>
              <a:t>Share your knowledge and ideas with your partner</a:t>
            </a:r>
          </a:p>
          <a:p>
            <a:r>
              <a:rPr lang="en-GB" sz="3200" b="1" dirty="0" smtClean="0">
                <a:solidFill>
                  <a:srgbClr val="7030A0"/>
                </a:solidFill>
                <a:latin typeface="Monotype Corsiva" pitchFamily="66" charset="0"/>
              </a:rPr>
              <a:t> </a:t>
            </a:r>
          </a:p>
        </p:txBody>
      </p:sp>
      <p:sp>
        <p:nvSpPr>
          <p:cNvPr id="7" name="Rectangle 6"/>
          <p:cNvSpPr/>
          <p:nvPr/>
        </p:nvSpPr>
        <p:spPr>
          <a:xfrm>
            <a:off x="8919" y="-27384"/>
            <a:ext cx="5067137" cy="738664"/>
          </a:xfrm>
          <a:prstGeom prst="rect">
            <a:avLst/>
          </a:prstGeom>
          <a:ln>
            <a:solidFill>
              <a:schemeClr val="tx1"/>
            </a:solidFill>
          </a:ln>
        </p:spPr>
        <p:txBody>
          <a:bodyPr wrap="square">
            <a:spAutoFit/>
          </a:bodyPr>
          <a:lstStyle/>
          <a:p>
            <a:r>
              <a:rPr lang="en-GB" sz="1400" b="1" u="sng" dirty="0">
                <a:solidFill>
                  <a:srgbClr val="00B050"/>
                </a:solidFill>
                <a:latin typeface="Monotype Corsiva" pitchFamily="66" charset="0"/>
              </a:rPr>
              <a:t>Lesson Objective: </a:t>
            </a:r>
            <a:endParaRPr lang="en-GB" sz="1400" b="1" u="sng" dirty="0">
              <a:solidFill>
                <a:srgbClr val="00B050"/>
              </a:solidFill>
              <a:latin typeface="Cambria" pitchFamily="18" charset="0"/>
            </a:endParaRPr>
          </a:p>
          <a:p>
            <a:pPr marL="342900" lvl="0" indent="-342900">
              <a:buFont typeface="Wingdings"/>
              <a:buChar char=""/>
              <a:tabLst>
                <a:tab pos="457200" algn="l"/>
              </a:tabLst>
            </a:pPr>
            <a:r>
              <a:rPr lang="en-GB" sz="1400" dirty="0">
                <a:solidFill>
                  <a:srgbClr val="0070C0"/>
                </a:solidFill>
                <a:latin typeface="Monotype Corsiva" pitchFamily="66" charset="0"/>
              </a:rPr>
              <a:t>To learn what still images are and how to create them; </a:t>
            </a:r>
          </a:p>
          <a:p>
            <a:pPr marL="342900" lvl="0" indent="-342900">
              <a:buFont typeface="Wingdings"/>
              <a:buChar char=""/>
              <a:tabLst>
                <a:tab pos="457200" algn="l"/>
              </a:tabLst>
            </a:pPr>
            <a:r>
              <a:rPr lang="en-GB" sz="1400" dirty="0">
                <a:solidFill>
                  <a:srgbClr val="0070C0"/>
                </a:solidFill>
                <a:latin typeface="Monotype Corsiva" pitchFamily="66" charset="0"/>
              </a:rPr>
              <a:t>To understand how to use exaggerated facial expressions  and levels</a:t>
            </a:r>
            <a:endParaRPr lang="en-GB" sz="1400" dirty="0">
              <a:solidFill>
                <a:srgbClr val="0070C0"/>
              </a:solidFill>
              <a:latin typeface="Monotype Corsiva" pitchFamily="66" charset="0"/>
              <a:ea typeface="Times New Roman"/>
            </a:endParaRPr>
          </a:p>
        </p:txBody>
      </p:sp>
    </p:spTree>
    <p:extLst>
      <p:ext uri="{BB962C8B-B14F-4D97-AF65-F5344CB8AC3E}">
        <p14:creationId xmlns:p14="http://schemas.microsoft.com/office/powerpoint/2010/main" val="20292821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37686401"/>
              </p:ext>
            </p:extLst>
          </p:nvPr>
        </p:nvGraphicFramePr>
        <p:xfrm>
          <a:off x="0" y="0"/>
          <a:ext cx="9144000" cy="7041275"/>
        </p:xfrm>
        <a:graphic>
          <a:graphicData uri="http://schemas.openxmlformats.org/drawingml/2006/table">
            <a:tbl>
              <a:tblPr firstRow="1" firstCol="1" bandRow="1"/>
              <a:tblGrid>
                <a:gridCol w="2285763"/>
                <a:gridCol w="2285763"/>
                <a:gridCol w="2286237"/>
                <a:gridCol w="2286237"/>
              </a:tblGrid>
              <a:tr h="245881">
                <a:tc rowSpan="2">
                  <a:txBody>
                    <a:bodyPr/>
                    <a:lstStyle/>
                    <a:p>
                      <a:pPr algn="ctr">
                        <a:spcAft>
                          <a:spcPts val="0"/>
                        </a:spcAft>
                      </a:pPr>
                      <a:r>
                        <a:rPr lang="en-GB" sz="1200" b="1">
                          <a:solidFill>
                            <a:srgbClr val="FFFFFF"/>
                          </a:solidFill>
                          <a:effectLst/>
                          <a:latin typeface="Calibri" charset="0"/>
                        </a:rPr>
                        <a:t>Level</a:t>
                      </a:r>
                      <a:endParaRPr lang="en-US" sz="1200">
                        <a:effectLst/>
                        <a:latin typeface="Calibri" charset="0"/>
                      </a:endParaRPr>
                    </a:p>
                  </a:txBody>
                  <a:tcPr marL="46104" marR="46104"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0AD47"/>
                    </a:solidFill>
                  </a:tcPr>
                </a:tc>
                <a:tc gridSpan="3">
                  <a:txBody>
                    <a:bodyPr/>
                    <a:lstStyle/>
                    <a:p>
                      <a:pPr algn="ctr">
                        <a:spcAft>
                          <a:spcPts val="0"/>
                        </a:spcAft>
                      </a:pPr>
                      <a:r>
                        <a:rPr lang="en-GB" sz="1200" b="1">
                          <a:solidFill>
                            <a:srgbClr val="FFFFFF"/>
                          </a:solidFill>
                          <a:effectLst/>
                          <a:latin typeface="Calibri" charset="0"/>
                        </a:rPr>
                        <a:t>Drama Strand</a:t>
                      </a:r>
                      <a:endParaRPr lang="en-US" sz="1200">
                        <a:effectLst/>
                        <a:latin typeface="Calibri" charset="0"/>
                      </a:endParaRPr>
                    </a:p>
                  </a:txBody>
                  <a:tcPr marL="46104" marR="46104"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0AD47"/>
                    </a:solidFill>
                  </a:tcPr>
                </a:tc>
                <a:tc hMerge="1">
                  <a:txBody>
                    <a:bodyPr/>
                    <a:lstStyle/>
                    <a:p>
                      <a:endParaRPr lang="en-US"/>
                    </a:p>
                  </a:txBody>
                  <a:tcPr/>
                </a:tc>
                <a:tc hMerge="1">
                  <a:txBody>
                    <a:bodyPr/>
                    <a:lstStyle/>
                    <a:p>
                      <a:endParaRPr lang="en-US"/>
                    </a:p>
                  </a:txBody>
                  <a:tcPr/>
                </a:tc>
              </a:tr>
              <a:tr h="426588">
                <a:tc vMerge="1">
                  <a:txBody>
                    <a:bodyPr/>
                    <a:lstStyle/>
                    <a:p>
                      <a:endParaRPr lang="en-US"/>
                    </a:p>
                  </a:txBody>
                  <a:tcPr/>
                </a:tc>
                <a:tc>
                  <a:txBody>
                    <a:bodyPr/>
                    <a:lstStyle/>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Creating</a:t>
                      </a:r>
                      <a:endParaRPr lang="en-US" sz="1200">
                        <a:effectLst/>
                        <a:latin typeface="Calibri" charset="0"/>
                      </a:endParaRPr>
                    </a:p>
                  </a:txBody>
                  <a:tcPr marL="46104" marR="46104"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5E0B3"/>
                    </a:solidFill>
                  </a:tcPr>
                </a:tc>
                <a:tc>
                  <a:txBody>
                    <a:bodyPr/>
                    <a:lstStyle/>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Performing</a:t>
                      </a:r>
                      <a:endParaRPr lang="en-US" sz="1200">
                        <a:effectLst/>
                        <a:latin typeface="Calibri" charset="0"/>
                      </a:endParaRPr>
                    </a:p>
                  </a:txBody>
                  <a:tcPr marL="46104" marR="46104"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5E0B3"/>
                    </a:solidFill>
                  </a:tcPr>
                </a:tc>
                <a:tc>
                  <a:txBody>
                    <a:bodyPr/>
                    <a:lstStyle/>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Reflecting</a:t>
                      </a:r>
                      <a:endParaRPr lang="en-US" sz="1200">
                        <a:effectLst/>
                        <a:latin typeface="Calibri" charset="0"/>
                      </a:endParaRPr>
                    </a:p>
                  </a:txBody>
                  <a:tcPr marL="46104" marR="46104"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5E0B3"/>
                    </a:solidFill>
                  </a:tcPr>
                </a:tc>
              </a:tr>
              <a:tr h="426588">
                <a:tc>
                  <a:txBody>
                    <a:bodyPr/>
                    <a:lstStyle/>
                    <a:p>
                      <a:pPr algn="ctr">
                        <a:spcAft>
                          <a:spcPts val="0"/>
                        </a:spcAft>
                      </a:pPr>
                      <a:r>
                        <a:rPr lang="en-GB" sz="1200" b="1">
                          <a:solidFill>
                            <a:srgbClr val="FFFFFF"/>
                          </a:solidFill>
                          <a:effectLst/>
                          <a:latin typeface="Calibri" charset="0"/>
                        </a:rPr>
                        <a:t>Entry</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0AD47"/>
                    </a:solidFill>
                  </a:tcPr>
                </a:tc>
                <a:tc>
                  <a:txBody>
                    <a:bodyPr/>
                    <a:lstStyle/>
                    <a:p>
                      <a:pPr algn="ctr">
                        <a:spcAft>
                          <a:spcPts val="0"/>
                        </a:spcAft>
                      </a:pPr>
                      <a:r>
                        <a:rPr lang="en-GB" sz="1200">
                          <a:effectLst/>
                          <a:latin typeface="Calibri" charset="0"/>
                        </a:rPr>
                        <a:t>I can take part in a drama activity</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2EFD9"/>
                    </a:solidFill>
                  </a:tcPr>
                </a:tc>
                <a:tc>
                  <a:txBody>
                    <a:bodyPr/>
                    <a:lstStyle/>
                    <a:p>
                      <a:pPr algn="ctr">
                        <a:spcAft>
                          <a:spcPts val="0"/>
                        </a:spcAft>
                      </a:pPr>
                      <a:r>
                        <a:rPr lang="en-GB" sz="1200">
                          <a:effectLst/>
                          <a:latin typeface="Calibri" charset="0"/>
                        </a:rPr>
                        <a:t>I can participate in part of a group performance</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2EFD9"/>
                    </a:solidFill>
                  </a:tcPr>
                </a:tc>
                <a:tc>
                  <a:txBody>
                    <a:bodyPr/>
                    <a:lstStyle/>
                    <a:p>
                      <a:pPr algn="ctr">
                        <a:spcAft>
                          <a:spcPts val="0"/>
                        </a:spcAft>
                      </a:pPr>
                      <a:r>
                        <a:rPr lang="en-GB" sz="1200">
                          <a:effectLst/>
                          <a:latin typeface="Calibri" charset="0"/>
                        </a:rPr>
                        <a:t>I can identify positive and negative aspects within my work</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2EFD9"/>
                    </a:solidFill>
                  </a:tcPr>
                </a:tc>
              </a:tr>
              <a:tr h="1279765">
                <a:tc>
                  <a:txBody>
                    <a:bodyPr/>
                    <a:lstStyle/>
                    <a:p>
                      <a:pPr algn="ctr">
                        <a:spcAft>
                          <a:spcPts val="0"/>
                        </a:spcAft>
                      </a:pPr>
                      <a:r>
                        <a:rPr lang="en-GB" sz="1200" b="1">
                          <a:solidFill>
                            <a:srgbClr val="FFFFFF"/>
                          </a:solidFill>
                          <a:effectLst/>
                          <a:latin typeface="Calibri" charset="0"/>
                        </a:rPr>
                        <a:t>1</a:t>
                      </a:r>
                      <a:endParaRPr lang="en-US" sz="1200">
                        <a:effectLst/>
                        <a:latin typeface="Calibri" charset="0"/>
                      </a:endParaRPr>
                    </a:p>
                    <a:p>
                      <a:pPr algn="ctr">
                        <a:spcAft>
                          <a:spcPts val="0"/>
                        </a:spcAft>
                      </a:pPr>
                      <a:r>
                        <a:rPr lang="en-GB" sz="1200" b="1">
                          <a:solidFill>
                            <a:srgbClr val="FFFFFF"/>
                          </a:solidFill>
                          <a:effectLst/>
                          <a:latin typeface="Calibri" charset="0"/>
                        </a:rPr>
                        <a:t> </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0AD47"/>
                    </a:solidFill>
                  </a:tcPr>
                </a:tc>
                <a:tc>
                  <a:txBody>
                    <a:bodyPr/>
                    <a:lstStyle/>
                    <a:p>
                      <a:pPr algn="ctr">
                        <a:spcAft>
                          <a:spcPts val="0"/>
                        </a:spcAft>
                      </a:pPr>
                      <a:r>
                        <a:rPr lang="en-GB" sz="1200">
                          <a:effectLst/>
                          <a:latin typeface="Calibri" charset="0"/>
                        </a:rPr>
                        <a:t>I can take part in a range of drama activities</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I can explore problems in an imagined world and make up plays from stories or other stimuli</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5E0B3"/>
                    </a:solidFill>
                  </a:tcPr>
                </a:tc>
                <a:tc>
                  <a:txBody>
                    <a:bodyPr/>
                    <a:lstStyle/>
                    <a:p>
                      <a:pPr algn="ctr">
                        <a:spcAft>
                          <a:spcPts val="0"/>
                        </a:spcAft>
                      </a:pPr>
                      <a:r>
                        <a:rPr lang="en-GB" sz="1200">
                          <a:effectLst/>
                          <a:latin typeface="Calibri" charset="0"/>
                        </a:rPr>
                        <a:t>I can participate in a short group performance</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I show some consideration of movement and voice in performance</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5E0B3"/>
                    </a:solidFill>
                  </a:tcPr>
                </a:tc>
                <a:tc>
                  <a:txBody>
                    <a:bodyPr/>
                    <a:lstStyle/>
                    <a:p>
                      <a:pPr algn="ctr">
                        <a:spcAft>
                          <a:spcPts val="0"/>
                        </a:spcAft>
                      </a:pPr>
                      <a:r>
                        <a:rPr lang="en-GB" sz="1200">
                          <a:effectLst/>
                          <a:latin typeface="Calibri" charset="0"/>
                        </a:rPr>
                        <a:t>I can make simple connections between the dramas I experience and my own life</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I can recognise when my own work and the work of others’, could be improved</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5E0B3"/>
                    </a:solidFill>
                  </a:tcPr>
                </a:tc>
              </a:tr>
              <a:tr h="1279765">
                <a:tc>
                  <a:txBody>
                    <a:bodyPr/>
                    <a:lstStyle/>
                    <a:p>
                      <a:pPr algn="ctr">
                        <a:spcAft>
                          <a:spcPts val="0"/>
                        </a:spcAft>
                      </a:pPr>
                      <a:r>
                        <a:rPr lang="en-GB" sz="1200" b="1">
                          <a:solidFill>
                            <a:srgbClr val="FFFFFF"/>
                          </a:solidFill>
                          <a:effectLst/>
                          <a:latin typeface="Calibri" charset="0"/>
                        </a:rPr>
                        <a:t>2</a:t>
                      </a:r>
                      <a:endParaRPr lang="en-US" sz="1200">
                        <a:effectLst/>
                        <a:latin typeface="Calibri" charset="0"/>
                      </a:endParaRPr>
                    </a:p>
                    <a:p>
                      <a:pPr algn="ctr">
                        <a:spcAft>
                          <a:spcPts val="0"/>
                        </a:spcAft>
                      </a:pPr>
                      <a:r>
                        <a:rPr lang="en-GB" sz="1200" b="1">
                          <a:solidFill>
                            <a:srgbClr val="FFFFFF"/>
                          </a:solidFill>
                          <a:effectLst/>
                          <a:latin typeface="Calibri" charset="0"/>
                        </a:rPr>
                        <a:t> </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0AD47"/>
                    </a:solidFill>
                  </a:tcPr>
                </a:tc>
                <a:tc>
                  <a:txBody>
                    <a:bodyPr/>
                    <a:lstStyle/>
                    <a:p>
                      <a:pPr algn="ctr">
                        <a:spcAft>
                          <a:spcPts val="0"/>
                        </a:spcAft>
                      </a:pPr>
                      <a:r>
                        <a:rPr lang="en-GB" sz="1200">
                          <a:effectLst/>
                          <a:latin typeface="Calibri" charset="0"/>
                        </a:rPr>
                        <a:t>I can perform my own simple scenes, demonstrating an understanding of drama techniques</a:t>
                      </a:r>
                      <a:endParaRPr lang="en-US" sz="1200" dirty="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2EFD9"/>
                    </a:solidFill>
                  </a:tcPr>
                </a:tc>
                <a:tc>
                  <a:txBody>
                    <a:bodyPr/>
                    <a:lstStyle/>
                    <a:p>
                      <a:pPr algn="ctr">
                        <a:spcAft>
                          <a:spcPts val="0"/>
                        </a:spcAft>
                      </a:pPr>
                      <a:r>
                        <a:rPr lang="en-GB" sz="1200">
                          <a:effectLst/>
                          <a:latin typeface="Calibri" charset="0"/>
                        </a:rPr>
                        <a:t>I can use my voice and body to create a simple character</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I can act out improvised dramas</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2EFD9"/>
                    </a:solidFill>
                  </a:tcPr>
                </a:tc>
                <a:tc>
                  <a:txBody>
                    <a:bodyPr/>
                    <a:lstStyle/>
                    <a:p>
                      <a:pPr algn="ctr">
                        <a:spcAft>
                          <a:spcPts val="0"/>
                        </a:spcAft>
                      </a:pPr>
                      <a:r>
                        <a:rPr lang="en-GB" sz="1200">
                          <a:effectLst/>
                          <a:latin typeface="Calibri" charset="0"/>
                        </a:rPr>
                        <a:t>I can talk about why I made certain decisions in my play</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I can show a basic understanding of how meaning can be shown</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2EFD9"/>
                    </a:solidFill>
                  </a:tcPr>
                </a:tc>
              </a:tr>
              <a:tr h="3199413">
                <a:tc>
                  <a:txBody>
                    <a:bodyPr/>
                    <a:lstStyle/>
                    <a:p>
                      <a:pPr algn="ctr">
                        <a:spcAft>
                          <a:spcPts val="0"/>
                        </a:spcAft>
                      </a:pPr>
                      <a:r>
                        <a:rPr lang="en-GB" sz="1200" b="1">
                          <a:solidFill>
                            <a:srgbClr val="FFFFFF"/>
                          </a:solidFill>
                          <a:effectLst/>
                          <a:latin typeface="Calibri" charset="0"/>
                        </a:rPr>
                        <a:t>3</a:t>
                      </a:r>
                      <a:endParaRPr lang="en-US" sz="1200">
                        <a:effectLst/>
                        <a:latin typeface="Calibri" charset="0"/>
                      </a:endParaRPr>
                    </a:p>
                    <a:p>
                      <a:pPr algn="ctr">
                        <a:spcAft>
                          <a:spcPts val="0"/>
                        </a:spcAft>
                      </a:pPr>
                      <a:r>
                        <a:rPr lang="en-GB" sz="1200" b="1">
                          <a:solidFill>
                            <a:srgbClr val="FFFFFF"/>
                          </a:solidFill>
                          <a:effectLst/>
                          <a:latin typeface="Calibri" charset="0"/>
                        </a:rPr>
                        <a:t> </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0AD47"/>
                    </a:solidFill>
                  </a:tcPr>
                </a:tc>
                <a:tc>
                  <a:txBody>
                    <a:bodyPr/>
                    <a:lstStyle/>
                    <a:p>
                      <a:pPr algn="ctr">
                        <a:spcAft>
                          <a:spcPts val="0"/>
                        </a:spcAft>
                      </a:pPr>
                      <a:r>
                        <a:rPr lang="en-GB" sz="1200">
                          <a:effectLst/>
                          <a:latin typeface="Calibri" charset="0"/>
                        </a:rPr>
                        <a:t>I can establish a character with control over movement and voice</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I can use the dialogue in existing texts as well as creating my own</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I can devise plays from a range of stimuli</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I can respond to the use of drama techniques to deepen the role or understanding of the situation e.g. hot seating</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I can sustain a defined character for a reasonable amount of time</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5E0B3"/>
                    </a:solidFill>
                  </a:tcPr>
                </a:tc>
                <a:tc>
                  <a:txBody>
                    <a:bodyPr/>
                    <a:lstStyle/>
                    <a:p>
                      <a:pPr algn="ctr">
                        <a:spcAft>
                          <a:spcPts val="0"/>
                        </a:spcAft>
                      </a:pPr>
                      <a:r>
                        <a:rPr lang="en-GB" sz="1200">
                          <a:effectLst/>
                          <a:latin typeface="Calibri" charset="0"/>
                        </a:rPr>
                        <a:t>I can learn lines and organise simple performances</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5E0B3"/>
                    </a:solidFill>
                  </a:tcPr>
                </a:tc>
                <a:tc>
                  <a:txBody>
                    <a:bodyPr/>
                    <a:lstStyle/>
                    <a:p>
                      <a:pPr algn="ctr">
                        <a:spcAft>
                          <a:spcPts val="0"/>
                        </a:spcAft>
                      </a:pPr>
                      <a:r>
                        <a:rPr lang="en-GB" sz="1200" dirty="0">
                          <a:effectLst/>
                          <a:latin typeface="Calibri" charset="0"/>
                        </a:rPr>
                        <a:t>I can give suggestions on how work could be improved</a:t>
                      </a:r>
                      <a:endParaRPr lang="en-US" sz="1200" dirty="0">
                        <a:effectLst/>
                        <a:latin typeface="Calibri" charset="0"/>
                      </a:endParaRPr>
                    </a:p>
                    <a:p>
                      <a:pPr algn="ctr">
                        <a:spcAft>
                          <a:spcPts val="0"/>
                        </a:spcAft>
                      </a:pPr>
                      <a:r>
                        <a:rPr lang="en-GB" sz="1200" dirty="0">
                          <a:effectLst/>
                          <a:latin typeface="Calibri" charset="0"/>
                        </a:rPr>
                        <a:t> </a:t>
                      </a:r>
                      <a:endParaRPr lang="en-US" sz="1200" dirty="0">
                        <a:effectLst/>
                        <a:latin typeface="Calibri" charset="0"/>
                      </a:endParaRPr>
                    </a:p>
                    <a:p>
                      <a:pPr algn="ctr">
                        <a:spcAft>
                          <a:spcPts val="0"/>
                        </a:spcAft>
                      </a:pPr>
                      <a:r>
                        <a:rPr lang="en-GB" sz="1200" dirty="0">
                          <a:effectLst/>
                          <a:latin typeface="Calibri" charset="0"/>
                        </a:rPr>
                        <a:t>I can talk about my work using some technical drama terminology</a:t>
                      </a:r>
                      <a:endParaRPr lang="en-US" sz="1200" dirty="0">
                        <a:effectLst/>
                        <a:latin typeface="Calibri" charset="0"/>
                      </a:endParaRPr>
                    </a:p>
                    <a:p>
                      <a:pPr algn="ctr">
                        <a:spcAft>
                          <a:spcPts val="0"/>
                        </a:spcAft>
                      </a:pPr>
                      <a:r>
                        <a:rPr lang="en-GB" sz="1200" dirty="0">
                          <a:effectLst/>
                          <a:latin typeface="Calibri" charset="0"/>
                        </a:rPr>
                        <a:t> </a:t>
                      </a:r>
                      <a:endParaRPr lang="en-US" sz="1200" dirty="0">
                        <a:effectLst/>
                        <a:latin typeface="Calibri" charset="0"/>
                      </a:endParaRPr>
                    </a:p>
                    <a:p>
                      <a:pPr algn="ctr">
                        <a:spcAft>
                          <a:spcPts val="0"/>
                        </a:spcAft>
                      </a:pPr>
                      <a:r>
                        <a:rPr lang="en-GB" sz="1200" dirty="0">
                          <a:effectLst/>
                          <a:latin typeface="Calibri" charset="0"/>
                        </a:rPr>
                        <a:t>I can discuss and give reasons for my preferences in the drama I have seen</a:t>
                      </a:r>
                      <a:endParaRPr lang="en-US" sz="1200" dirty="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5E0B3"/>
                    </a:solidFill>
                  </a:tcPr>
                </a:tc>
              </a:tr>
            </a:tbl>
          </a:graphicData>
        </a:graphic>
      </p:graphicFrame>
    </p:spTree>
    <p:extLst>
      <p:ext uri="{BB962C8B-B14F-4D97-AF65-F5344CB8AC3E}">
        <p14:creationId xmlns:p14="http://schemas.microsoft.com/office/powerpoint/2010/main" val="1114562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7808"/>
            <a:ext cx="8229600" cy="1143000"/>
          </a:xfrm>
        </p:spPr>
        <p:txBody>
          <a:bodyPr>
            <a:normAutofit fontScale="90000"/>
          </a:bodyPr>
          <a:lstStyle/>
          <a:p>
            <a:r>
              <a:rPr lang="en-GB" sz="7200" b="1" dirty="0" smtClean="0"/>
              <a:t>THE CLAP</a:t>
            </a:r>
            <a:endParaRPr lang="en-GB" sz="7200" b="1" dirty="0"/>
          </a:p>
        </p:txBody>
      </p:sp>
      <p:sp>
        <p:nvSpPr>
          <p:cNvPr id="3" name="Content Placeholder 2"/>
          <p:cNvSpPr>
            <a:spLocks noGrp="1"/>
          </p:cNvSpPr>
          <p:nvPr>
            <p:ph idx="1"/>
          </p:nvPr>
        </p:nvSpPr>
        <p:spPr/>
        <p:txBody>
          <a:bodyPr/>
          <a:lstStyle/>
          <a:p>
            <a:r>
              <a:rPr lang="en-GB" dirty="0" smtClean="0"/>
              <a:t>All students stand in a circle.</a:t>
            </a:r>
          </a:p>
          <a:p>
            <a:r>
              <a:rPr lang="en-GB" dirty="0" smtClean="0"/>
              <a:t>As a whole class you must clap when the teacher claps.</a:t>
            </a:r>
            <a:endParaRPr lang="en-GB" dirty="0"/>
          </a:p>
        </p:txBody>
      </p:sp>
      <p:pic>
        <p:nvPicPr>
          <p:cNvPr id="3074" name="Picture 2" descr="http://mtbethel.blogs.com/.a/6a00d8341c9c9253ef0120a5cca128970c-800wi"/>
          <p:cNvPicPr>
            <a:picLocks noChangeAspect="1" noChangeArrowheads="1" noCrop="1"/>
          </p:cNvPicPr>
          <p:nvPr/>
        </p:nvPicPr>
        <p:blipFill>
          <a:blip r:embed="rId2"/>
          <a:srcRect/>
          <a:stretch>
            <a:fillRect/>
          </a:stretch>
        </p:blipFill>
        <p:spPr bwMode="auto">
          <a:xfrm>
            <a:off x="1547664" y="3645024"/>
            <a:ext cx="6490598" cy="2798698"/>
          </a:xfrm>
          <a:prstGeom prst="rect">
            <a:avLst/>
          </a:prstGeom>
          <a:noFill/>
        </p:spPr>
      </p:pic>
      <p:sp>
        <p:nvSpPr>
          <p:cNvPr id="4" name="Oval Callout 3"/>
          <p:cNvSpPr/>
          <p:nvPr/>
        </p:nvSpPr>
        <p:spPr>
          <a:xfrm>
            <a:off x="6228184" y="260648"/>
            <a:ext cx="2592288" cy="1296144"/>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What skills are you developing here?</a:t>
            </a:r>
            <a:endParaRPr lang="en-GB" dirty="0"/>
          </a:p>
        </p:txBody>
      </p:sp>
      <p:sp>
        <p:nvSpPr>
          <p:cNvPr id="6" name="Rectangle 5"/>
          <p:cNvSpPr/>
          <p:nvPr/>
        </p:nvSpPr>
        <p:spPr>
          <a:xfrm>
            <a:off x="8919" y="16409"/>
            <a:ext cx="5067137" cy="738664"/>
          </a:xfrm>
          <a:prstGeom prst="rect">
            <a:avLst/>
          </a:prstGeom>
          <a:ln>
            <a:solidFill>
              <a:schemeClr val="tx1"/>
            </a:solidFill>
          </a:ln>
        </p:spPr>
        <p:txBody>
          <a:bodyPr wrap="square">
            <a:spAutoFit/>
          </a:bodyPr>
          <a:lstStyle/>
          <a:p>
            <a:r>
              <a:rPr lang="en-GB" sz="1400" b="1" u="sng" dirty="0">
                <a:solidFill>
                  <a:srgbClr val="00B050"/>
                </a:solidFill>
                <a:latin typeface="Monotype Corsiva" pitchFamily="66" charset="0"/>
              </a:rPr>
              <a:t>Lesson Objective: </a:t>
            </a:r>
            <a:endParaRPr lang="en-GB" sz="1400" b="1" u="sng" dirty="0">
              <a:solidFill>
                <a:srgbClr val="00B050"/>
              </a:solidFill>
              <a:latin typeface="Cambria" pitchFamily="18" charset="0"/>
            </a:endParaRPr>
          </a:p>
          <a:p>
            <a:pPr marL="342900" lvl="0" indent="-342900">
              <a:buFont typeface="Wingdings"/>
              <a:buChar char=""/>
              <a:tabLst>
                <a:tab pos="457200" algn="l"/>
              </a:tabLst>
            </a:pPr>
            <a:r>
              <a:rPr lang="en-GB" sz="1400" dirty="0">
                <a:solidFill>
                  <a:srgbClr val="0070C0"/>
                </a:solidFill>
                <a:latin typeface="Monotype Corsiva" pitchFamily="66" charset="0"/>
              </a:rPr>
              <a:t>To learn what still images are and how to create them; </a:t>
            </a:r>
          </a:p>
          <a:p>
            <a:pPr marL="342900" lvl="0" indent="-342900">
              <a:buFont typeface="Wingdings"/>
              <a:buChar char=""/>
              <a:tabLst>
                <a:tab pos="457200" algn="l"/>
              </a:tabLst>
            </a:pPr>
            <a:r>
              <a:rPr lang="en-GB" sz="1400" dirty="0">
                <a:solidFill>
                  <a:srgbClr val="0070C0"/>
                </a:solidFill>
                <a:latin typeface="Monotype Corsiva" pitchFamily="66" charset="0"/>
              </a:rPr>
              <a:t>To understand how to use exaggerated facial expressions  and levels</a:t>
            </a:r>
            <a:endParaRPr lang="en-GB" sz="1400" dirty="0">
              <a:solidFill>
                <a:srgbClr val="0070C0"/>
              </a:solidFill>
              <a:latin typeface="Monotype Corsiva" pitchFamily="66" charset="0"/>
              <a:ea typeface="Times New Roman"/>
            </a:endParaRPr>
          </a:p>
        </p:txBody>
      </p:sp>
    </p:spTree>
    <p:extLst>
      <p:ext uri="{BB962C8B-B14F-4D97-AF65-F5344CB8AC3E}">
        <p14:creationId xmlns:p14="http://schemas.microsoft.com/office/powerpoint/2010/main" val="397494586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9" y="16409"/>
            <a:ext cx="5067137" cy="738664"/>
          </a:xfrm>
          <a:prstGeom prst="rect">
            <a:avLst/>
          </a:prstGeom>
          <a:ln>
            <a:solidFill>
              <a:schemeClr val="tx1"/>
            </a:solidFill>
          </a:ln>
        </p:spPr>
        <p:txBody>
          <a:bodyPr wrap="square">
            <a:spAutoFit/>
          </a:bodyPr>
          <a:lstStyle/>
          <a:p>
            <a:r>
              <a:rPr lang="en-GB" sz="1400" b="1" u="sng" dirty="0">
                <a:solidFill>
                  <a:srgbClr val="00B050"/>
                </a:solidFill>
                <a:latin typeface="Monotype Corsiva" pitchFamily="66" charset="0"/>
              </a:rPr>
              <a:t>Lesson Objective: </a:t>
            </a:r>
            <a:endParaRPr lang="en-GB" sz="1400" b="1" u="sng" dirty="0">
              <a:solidFill>
                <a:srgbClr val="00B050"/>
              </a:solidFill>
              <a:latin typeface="Cambria" pitchFamily="18" charset="0"/>
            </a:endParaRPr>
          </a:p>
          <a:p>
            <a:pPr marL="342900" lvl="0" indent="-342900">
              <a:buFont typeface="Wingdings"/>
              <a:buChar char=""/>
              <a:tabLst>
                <a:tab pos="457200" algn="l"/>
              </a:tabLst>
            </a:pPr>
            <a:r>
              <a:rPr lang="en-GB" sz="1400" dirty="0">
                <a:solidFill>
                  <a:srgbClr val="0070C0"/>
                </a:solidFill>
                <a:latin typeface="Monotype Corsiva" pitchFamily="66" charset="0"/>
              </a:rPr>
              <a:t>To learn what still images are and how to create them; </a:t>
            </a:r>
          </a:p>
          <a:p>
            <a:pPr marL="342900" lvl="0" indent="-342900">
              <a:buFont typeface="Wingdings"/>
              <a:buChar char=""/>
              <a:tabLst>
                <a:tab pos="457200" algn="l"/>
              </a:tabLst>
            </a:pPr>
            <a:r>
              <a:rPr lang="en-GB" sz="1400" dirty="0">
                <a:solidFill>
                  <a:srgbClr val="0070C0"/>
                </a:solidFill>
                <a:latin typeface="Monotype Corsiva" pitchFamily="66" charset="0"/>
              </a:rPr>
              <a:t>To understand how to use exaggerated facial expressions  and levels</a:t>
            </a:r>
            <a:endParaRPr lang="en-GB" sz="1400" dirty="0">
              <a:solidFill>
                <a:srgbClr val="0070C0"/>
              </a:solidFill>
              <a:latin typeface="Monotype Corsiva" pitchFamily="66" charset="0"/>
              <a:ea typeface="Times New Roman"/>
            </a:endParaRPr>
          </a:p>
        </p:txBody>
      </p:sp>
      <p:sp>
        <p:nvSpPr>
          <p:cNvPr id="4" name="TextBox 3"/>
          <p:cNvSpPr txBox="1"/>
          <p:nvPr/>
        </p:nvSpPr>
        <p:spPr>
          <a:xfrm>
            <a:off x="26222" y="1014605"/>
            <a:ext cx="9117778" cy="646331"/>
          </a:xfrm>
          <a:prstGeom prst="rect">
            <a:avLst/>
          </a:prstGeom>
          <a:noFill/>
        </p:spPr>
        <p:txBody>
          <a:bodyPr wrap="square" rtlCol="0">
            <a:spAutoFit/>
          </a:bodyPr>
          <a:lstStyle/>
          <a:p>
            <a:pPr marL="342900" indent="-342900">
              <a:buAutoNum type="arabicParenBoth"/>
            </a:pPr>
            <a:endParaRPr lang="en-GB" dirty="0" smtClean="0">
              <a:solidFill>
                <a:srgbClr val="7030A0"/>
              </a:solidFill>
              <a:latin typeface="Monotype Corsiva" pitchFamily="66" charset="0"/>
            </a:endParaRPr>
          </a:p>
          <a:p>
            <a:endParaRPr lang="en-GB" dirty="0">
              <a:latin typeface="Cambria" pitchFamily="18" charset="0"/>
            </a:endParaRPr>
          </a:p>
        </p:txBody>
      </p:sp>
      <p:sp>
        <p:nvSpPr>
          <p:cNvPr id="5" name="Rectangle 4"/>
          <p:cNvSpPr/>
          <p:nvPr/>
        </p:nvSpPr>
        <p:spPr>
          <a:xfrm>
            <a:off x="26222" y="892030"/>
            <a:ext cx="9117778" cy="3754874"/>
          </a:xfrm>
          <a:prstGeom prst="rect">
            <a:avLst/>
          </a:prstGeom>
        </p:spPr>
        <p:txBody>
          <a:bodyPr wrap="square">
            <a:spAutoFit/>
          </a:bodyPr>
          <a:lstStyle/>
          <a:p>
            <a:pPr lvl="0"/>
            <a:r>
              <a:rPr lang="en-US" sz="4000" u="sng" dirty="0">
                <a:solidFill>
                  <a:srgbClr val="000000"/>
                </a:solidFill>
                <a:latin typeface="Monotype Corsiva" pitchFamily="66" charset="0"/>
              </a:rPr>
              <a:t>Key Words</a:t>
            </a:r>
            <a:r>
              <a:rPr lang="en-US" sz="4000" u="sng" dirty="0" smtClean="0">
                <a:solidFill>
                  <a:srgbClr val="000000"/>
                </a:solidFill>
                <a:latin typeface="Monotype Corsiva" pitchFamily="66" charset="0"/>
              </a:rPr>
              <a:t>:</a:t>
            </a:r>
            <a:endParaRPr lang="en-US" sz="2400" b="1" dirty="0">
              <a:solidFill>
                <a:srgbClr val="000000"/>
              </a:solidFill>
              <a:latin typeface="Cambria" pitchFamily="18" charset="0"/>
            </a:endParaRPr>
          </a:p>
          <a:p>
            <a:pPr lvl="0"/>
            <a:r>
              <a:rPr lang="en-US" sz="2200" b="1" dirty="0">
                <a:solidFill>
                  <a:srgbClr val="7030A0"/>
                </a:solidFill>
                <a:latin typeface="Cambria" pitchFamily="18" charset="0"/>
              </a:rPr>
              <a:t>Still image </a:t>
            </a:r>
            <a:r>
              <a:rPr lang="en-US" sz="2200" dirty="0">
                <a:solidFill>
                  <a:srgbClr val="7030A0"/>
                </a:solidFill>
                <a:latin typeface="Cambria" pitchFamily="18" charset="0"/>
              </a:rPr>
              <a:t>– When you make a picture with your bodies that does not move or make any sound, as if a sculptor has shaped you out of stone or wood, or a painter has painted you. </a:t>
            </a:r>
          </a:p>
          <a:p>
            <a:pPr lvl="0"/>
            <a:endParaRPr lang="en-US" sz="2200" dirty="0">
              <a:solidFill>
                <a:srgbClr val="7030A0"/>
              </a:solidFill>
              <a:latin typeface="Cambria" pitchFamily="18" charset="0"/>
            </a:endParaRPr>
          </a:p>
          <a:p>
            <a:pPr lvl="0"/>
            <a:r>
              <a:rPr lang="en-US" sz="2200" b="1" dirty="0">
                <a:solidFill>
                  <a:srgbClr val="7030A0"/>
                </a:solidFill>
                <a:latin typeface="Cambria" pitchFamily="18" charset="0"/>
              </a:rPr>
              <a:t>Facial expression </a:t>
            </a:r>
            <a:r>
              <a:rPr lang="en-US" sz="2200" dirty="0">
                <a:solidFill>
                  <a:srgbClr val="7030A0"/>
                </a:solidFill>
                <a:latin typeface="Cambria" pitchFamily="18" charset="0"/>
              </a:rPr>
              <a:t>– The use of the facial movements or positioning to convey a specific emotion in the face. </a:t>
            </a:r>
          </a:p>
          <a:p>
            <a:pPr lvl="0"/>
            <a:endParaRPr lang="en-US" sz="2200" dirty="0">
              <a:solidFill>
                <a:srgbClr val="7030A0"/>
              </a:solidFill>
              <a:latin typeface="Cambria" pitchFamily="18" charset="0"/>
            </a:endParaRPr>
          </a:p>
          <a:p>
            <a:pPr lvl="0"/>
            <a:r>
              <a:rPr lang="en-US" sz="2200" b="1" dirty="0">
                <a:solidFill>
                  <a:srgbClr val="7030A0"/>
                </a:solidFill>
                <a:latin typeface="Cambria" pitchFamily="18" charset="0"/>
              </a:rPr>
              <a:t>Levels</a:t>
            </a:r>
            <a:r>
              <a:rPr lang="en-US" sz="2200" dirty="0">
                <a:solidFill>
                  <a:srgbClr val="7030A0"/>
                </a:solidFill>
                <a:latin typeface="Cambria" pitchFamily="18" charset="0"/>
              </a:rPr>
              <a:t> – Positioning in relation to another character / object in order to represent status and  relationships.</a:t>
            </a:r>
          </a:p>
        </p:txBody>
      </p:sp>
      <p:sp>
        <p:nvSpPr>
          <p:cNvPr id="6" name="Rectangle 5"/>
          <p:cNvSpPr/>
          <p:nvPr/>
        </p:nvSpPr>
        <p:spPr>
          <a:xfrm>
            <a:off x="0" y="4583016"/>
            <a:ext cx="9036496" cy="2308324"/>
          </a:xfrm>
          <a:prstGeom prst="rect">
            <a:avLst/>
          </a:prstGeom>
          <a:ln>
            <a:solidFill>
              <a:schemeClr val="tx1"/>
            </a:solidFill>
          </a:ln>
        </p:spPr>
        <p:txBody>
          <a:bodyPr wrap="square">
            <a:spAutoFit/>
          </a:bodyPr>
          <a:lstStyle/>
          <a:p>
            <a:r>
              <a:rPr lang="en-GB" sz="1600" b="1" i="1" u="sng" dirty="0">
                <a:solidFill>
                  <a:srgbClr val="00B050"/>
                </a:solidFill>
                <a:latin typeface="Monotype Corsiva" pitchFamily="66" charset="0"/>
              </a:rPr>
              <a:t>WILF: Performing and  Appraising </a:t>
            </a:r>
          </a:p>
          <a:p>
            <a:r>
              <a:rPr lang="en-GB" sz="1600" b="1" dirty="0">
                <a:solidFill>
                  <a:srgbClr val="0070C0"/>
                </a:solidFill>
                <a:latin typeface="Monotype Corsiva" pitchFamily="66" charset="0"/>
              </a:rPr>
              <a:t>LEVEL 3: </a:t>
            </a:r>
            <a:r>
              <a:rPr lang="en-GB" sz="1600" dirty="0">
                <a:solidFill>
                  <a:srgbClr val="0070C0"/>
                </a:solidFill>
                <a:latin typeface="Monotype Corsiva" pitchFamily="66" charset="0"/>
              </a:rPr>
              <a:t>Will perform on state demonstrating what is meant by a still image, exaggerated facial expressions and levels. You will also be able to watch others work and state two things they have done well and one area for improvement. </a:t>
            </a:r>
          </a:p>
          <a:p>
            <a:r>
              <a:rPr lang="en-GB" sz="1600" dirty="0">
                <a:solidFill>
                  <a:srgbClr val="0070C0"/>
                </a:solidFill>
                <a:latin typeface="Monotype Corsiva" pitchFamily="66" charset="0"/>
              </a:rPr>
              <a:t> </a:t>
            </a:r>
            <a:r>
              <a:rPr lang="en-GB" sz="1600" b="1" i="1" u="sng" dirty="0">
                <a:solidFill>
                  <a:srgbClr val="0070C0"/>
                </a:solidFill>
                <a:latin typeface="Monotype Corsiva" pitchFamily="66" charset="0"/>
              </a:rPr>
              <a:t>LEVEL 4:  </a:t>
            </a:r>
            <a:r>
              <a:rPr lang="en-GB" sz="1600" dirty="0">
                <a:solidFill>
                  <a:srgbClr val="0070C0"/>
                </a:solidFill>
                <a:latin typeface="Monotype Corsiva" pitchFamily="66" charset="0"/>
              </a:rPr>
              <a:t>Will perform on stage with some confidence, using still image, exaggerated facial expressions and levels. You will also be able to watch others work and describe at least two things they have done well and at least one area for improvement. </a:t>
            </a:r>
            <a:endParaRPr lang="en-GB" sz="1600" i="1" dirty="0">
              <a:solidFill>
                <a:srgbClr val="0070C0"/>
              </a:solidFill>
              <a:latin typeface="Monotype Corsiva" pitchFamily="66" charset="0"/>
            </a:endParaRPr>
          </a:p>
          <a:p>
            <a:r>
              <a:rPr lang="en-GB" sz="1600" b="1" i="1" u="sng" dirty="0">
                <a:solidFill>
                  <a:srgbClr val="0070C0"/>
                </a:solidFill>
                <a:latin typeface="Monotype Corsiva" pitchFamily="66" charset="0"/>
              </a:rPr>
              <a:t>LEVEL 5: </a:t>
            </a:r>
            <a:r>
              <a:rPr lang="en-GB" sz="1600" dirty="0">
                <a:solidFill>
                  <a:srgbClr val="0070C0"/>
                </a:solidFill>
                <a:latin typeface="Monotype Corsiva" pitchFamily="66" charset="0"/>
              </a:rPr>
              <a:t>Will perform on stage with confidence, using still image, exaggerated facial expressions and levels with some skill. You will also be able to watch others work and explain many things they have done well as well as areas for further development. </a:t>
            </a:r>
            <a:endParaRPr lang="en-GB" sz="1600" i="1" dirty="0">
              <a:solidFill>
                <a:srgbClr val="0070C0"/>
              </a:solidFill>
              <a:latin typeface="Monotype Corsiva" pitchFamily="66" charset="0"/>
            </a:endParaRPr>
          </a:p>
        </p:txBody>
      </p:sp>
    </p:spTree>
    <p:extLst>
      <p:ext uri="{BB962C8B-B14F-4D97-AF65-F5344CB8AC3E}">
        <p14:creationId xmlns:p14="http://schemas.microsoft.com/office/powerpoint/2010/main" val="497054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701824"/>
            <a:ext cx="8229600" cy="1143000"/>
          </a:xfrm>
        </p:spPr>
        <p:txBody>
          <a:bodyPr>
            <a:noAutofit/>
          </a:bodyPr>
          <a:lstStyle/>
          <a:p>
            <a:r>
              <a:rPr lang="en-GB" sz="16600" b="1" dirty="0" smtClean="0"/>
              <a:t>1,2,3,4,5</a:t>
            </a:r>
            <a:endParaRPr lang="en-GB" sz="16600" b="1" dirty="0"/>
          </a:p>
        </p:txBody>
      </p:sp>
      <p:sp>
        <p:nvSpPr>
          <p:cNvPr id="3" name="Content Placeholder 2"/>
          <p:cNvSpPr>
            <a:spLocks noGrp="1"/>
          </p:cNvSpPr>
          <p:nvPr>
            <p:ph idx="1"/>
          </p:nvPr>
        </p:nvSpPr>
        <p:spPr>
          <a:xfrm>
            <a:off x="179512" y="2287413"/>
            <a:ext cx="8784976" cy="4525963"/>
          </a:xfrm>
        </p:spPr>
        <p:txBody>
          <a:bodyPr>
            <a:normAutofit fontScale="92500" lnSpcReduction="20000"/>
          </a:bodyPr>
          <a:lstStyle/>
          <a:p>
            <a:r>
              <a:rPr lang="en-GB" dirty="0" smtClean="0"/>
              <a:t>Students stand opposite each other in pairs and alternate the count 1, 2, 3.</a:t>
            </a:r>
          </a:p>
          <a:p>
            <a:r>
              <a:rPr lang="en-GB" dirty="0" smtClean="0"/>
              <a:t>A: 1</a:t>
            </a:r>
          </a:p>
          <a:p>
            <a:r>
              <a:rPr lang="en-GB" dirty="0" smtClean="0"/>
              <a:t>B: 2</a:t>
            </a:r>
          </a:p>
          <a:p>
            <a:r>
              <a:rPr lang="en-GB" dirty="0" smtClean="0"/>
              <a:t>A: 3</a:t>
            </a:r>
          </a:p>
          <a:p>
            <a:r>
              <a:rPr lang="en-GB" dirty="0" smtClean="0"/>
              <a:t>B:4</a:t>
            </a:r>
          </a:p>
          <a:p>
            <a:r>
              <a:rPr lang="en-GB" dirty="0" smtClean="0"/>
              <a:t>A:5</a:t>
            </a:r>
          </a:p>
          <a:p>
            <a:r>
              <a:rPr lang="en-GB" dirty="0" smtClean="0"/>
              <a:t>B:1</a:t>
            </a:r>
          </a:p>
          <a:p>
            <a:r>
              <a:rPr lang="en-GB" dirty="0" smtClean="0"/>
              <a:t>We will now </a:t>
            </a:r>
            <a:r>
              <a:rPr lang="en-GB" dirty="0" err="1" smtClean="0"/>
              <a:t>ch</a:t>
            </a:r>
            <a:r>
              <a:rPr lang="en-US" dirty="0" err="1" smtClean="0"/>
              <a:t>ange</a:t>
            </a:r>
            <a:r>
              <a:rPr lang="en-US" dirty="0" smtClean="0"/>
              <a:t> it up so that the </a:t>
            </a:r>
            <a:r>
              <a:rPr lang="en-GB" dirty="0" smtClean="0"/>
              <a:t>Numbers are replaced with actions and words</a:t>
            </a:r>
          </a:p>
          <a:p>
            <a:endParaRPr lang="en-GB" dirty="0"/>
          </a:p>
        </p:txBody>
      </p:sp>
      <p:pic>
        <p:nvPicPr>
          <p:cNvPr id="1026" name="Picture 2" descr="http://www.oncalc.com/wp-content/uploads/2010/10/123.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3294856"/>
            <a:ext cx="5138514" cy="2438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5" name="Rectangle 4"/>
          <p:cNvSpPr/>
          <p:nvPr/>
        </p:nvSpPr>
        <p:spPr>
          <a:xfrm>
            <a:off x="8919" y="16409"/>
            <a:ext cx="5067137" cy="738664"/>
          </a:xfrm>
          <a:prstGeom prst="rect">
            <a:avLst/>
          </a:prstGeom>
          <a:ln>
            <a:solidFill>
              <a:schemeClr val="tx1"/>
            </a:solidFill>
          </a:ln>
        </p:spPr>
        <p:txBody>
          <a:bodyPr wrap="square">
            <a:spAutoFit/>
          </a:bodyPr>
          <a:lstStyle/>
          <a:p>
            <a:r>
              <a:rPr lang="en-GB" sz="1400" b="1" u="sng" dirty="0">
                <a:solidFill>
                  <a:srgbClr val="00B050"/>
                </a:solidFill>
                <a:latin typeface="Monotype Corsiva" pitchFamily="66" charset="0"/>
              </a:rPr>
              <a:t>Lesson Objective: </a:t>
            </a:r>
            <a:endParaRPr lang="en-GB" sz="1400" b="1" u="sng" dirty="0">
              <a:solidFill>
                <a:srgbClr val="00B050"/>
              </a:solidFill>
              <a:latin typeface="Cambria" pitchFamily="18" charset="0"/>
            </a:endParaRPr>
          </a:p>
          <a:p>
            <a:pPr marL="342900" lvl="0" indent="-342900">
              <a:buFont typeface="Wingdings"/>
              <a:buChar char=""/>
              <a:tabLst>
                <a:tab pos="457200" algn="l"/>
              </a:tabLst>
            </a:pPr>
            <a:r>
              <a:rPr lang="en-GB" sz="1400" dirty="0">
                <a:solidFill>
                  <a:srgbClr val="0070C0"/>
                </a:solidFill>
                <a:latin typeface="Monotype Corsiva" pitchFamily="66" charset="0"/>
              </a:rPr>
              <a:t>To learn what still images are and how to create them; </a:t>
            </a:r>
          </a:p>
          <a:p>
            <a:pPr marL="342900" lvl="0" indent="-342900">
              <a:buFont typeface="Wingdings"/>
              <a:buChar char=""/>
              <a:tabLst>
                <a:tab pos="457200" algn="l"/>
              </a:tabLst>
            </a:pPr>
            <a:r>
              <a:rPr lang="en-GB" sz="1400" dirty="0">
                <a:solidFill>
                  <a:srgbClr val="0070C0"/>
                </a:solidFill>
                <a:latin typeface="Monotype Corsiva" pitchFamily="66" charset="0"/>
              </a:rPr>
              <a:t>To understand how to use exaggerated facial expressions  and levels</a:t>
            </a:r>
            <a:endParaRPr lang="en-GB" sz="1400" dirty="0">
              <a:solidFill>
                <a:srgbClr val="0070C0"/>
              </a:solidFill>
              <a:latin typeface="Monotype Corsiva" pitchFamily="66" charset="0"/>
              <a:ea typeface="Times New Roman"/>
            </a:endParaRPr>
          </a:p>
        </p:txBody>
      </p:sp>
    </p:spTree>
    <p:extLst>
      <p:ext uri="{BB962C8B-B14F-4D97-AF65-F5344CB8AC3E}">
        <p14:creationId xmlns:p14="http://schemas.microsoft.com/office/powerpoint/2010/main" val="3317182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816"/>
            <a:ext cx="8229600" cy="1143000"/>
          </a:xfrm>
        </p:spPr>
        <p:txBody>
          <a:bodyPr>
            <a:noAutofit/>
          </a:bodyPr>
          <a:lstStyle/>
          <a:p>
            <a:r>
              <a:rPr lang="en-GB" sz="8000" b="1" dirty="0" smtClean="0"/>
              <a:t>ADD IN GESTURES</a:t>
            </a:r>
            <a:endParaRPr lang="en-GB" sz="8000" b="1" dirty="0"/>
          </a:p>
        </p:txBody>
      </p:sp>
      <p:sp>
        <p:nvSpPr>
          <p:cNvPr id="3" name="Content Placeholder 2"/>
          <p:cNvSpPr>
            <a:spLocks noGrp="1"/>
          </p:cNvSpPr>
          <p:nvPr>
            <p:ph idx="1"/>
          </p:nvPr>
        </p:nvSpPr>
        <p:spPr>
          <a:xfrm>
            <a:off x="457200" y="2071389"/>
            <a:ext cx="8229600" cy="4525963"/>
          </a:xfrm>
        </p:spPr>
        <p:txBody>
          <a:bodyPr/>
          <a:lstStyle/>
          <a:p>
            <a:r>
              <a:rPr lang="en-GB" dirty="0" smtClean="0"/>
              <a:t>Replace 1 with a facial expression</a:t>
            </a:r>
          </a:p>
          <a:p>
            <a:r>
              <a:rPr lang="en-GB" dirty="0" smtClean="0"/>
              <a:t>Replace 3 by squatting down</a:t>
            </a:r>
          </a:p>
          <a:p>
            <a:r>
              <a:rPr lang="en-GB" dirty="0" smtClean="0"/>
              <a:t>Replace 5 by doing a silly dance</a:t>
            </a:r>
          </a:p>
          <a:p>
            <a:r>
              <a:rPr lang="en-GB" dirty="0" smtClean="0"/>
              <a:t>Replace 2 by freezing</a:t>
            </a:r>
          </a:p>
          <a:p>
            <a:r>
              <a:rPr lang="en-GB" dirty="0" smtClean="0"/>
              <a:t>Replace 4 by making a different gesture (wave, thumbs up </a:t>
            </a:r>
            <a:r>
              <a:rPr lang="en-GB" dirty="0" err="1" smtClean="0"/>
              <a:t>etc</a:t>
            </a:r>
            <a:r>
              <a:rPr lang="en-GB" dirty="0" smtClean="0"/>
              <a:t>)</a:t>
            </a:r>
            <a:endParaRPr lang="en-GB" dirty="0"/>
          </a:p>
        </p:txBody>
      </p:sp>
      <p:sp>
        <p:nvSpPr>
          <p:cNvPr id="4" name="Rectangle 3"/>
          <p:cNvSpPr/>
          <p:nvPr/>
        </p:nvSpPr>
        <p:spPr>
          <a:xfrm>
            <a:off x="8919" y="16409"/>
            <a:ext cx="5067137" cy="738664"/>
          </a:xfrm>
          <a:prstGeom prst="rect">
            <a:avLst/>
          </a:prstGeom>
          <a:ln>
            <a:solidFill>
              <a:schemeClr val="tx1"/>
            </a:solidFill>
          </a:ln>
        </p:spPr>
        <p:txBody>
          <a:bodyPr wrap="square">
            <a:spAutoFit/>
          </a:bodyPr>
          <a:lstStyle/>
          <a:p>
            <a:r>
              <a:rPr lang="en-GB" sz="1400" b="1" u="sng" dirty="0">
                <a:solidFill>
                  <a:srgbClr val="00B050"/>
                </a:solidFill>
                <a:latin typeface="Monotype Corsiva" pitchFamily="66" charset="0"/>
              </a:rPr>
              <a:t>Lesson Objective: </a:t>
            </a:r>
            <a:endParaRPr lang="en-GB" sz="1400" b="1" u="sng" dirty="0">
              <a:solidFill>
                <a:srgbClr val="00B050"/>
              </a:solidFill>
              <a:latin typeface="Cambria" pitchFamily="18" charset="0"/>
            </a:endParaRPr>
          </a:p>
          <a:p>
            <a:pPr marL="342900" lvl="0" indent="-342900">
              <a:buFont typeface="Wingdings"/>
              <a:buChar char=""/>
              <a:tabLst>
                <a:tab pos="457200" algn="l"/>
              </a:tabLst>
            </a:pPr>
            <a:r>
              <a:rPr lang="en-GB" sz="1400" dirty="0">
                <a:solidFill>
                  <a:srgbClr val="0070C0"/>
                </a:solidFill>
                <a:latin typeface="Monotype Corsiva" pitchFamily="66" charset="0"/>
              </a:rPr>
              <a:t>To learn what still images are and how to create them; </a:t>
            </a:r>
          </a:p>
          <a:p>
            <a:pPr marL="342900" lvl="0" indent="-342900">
              <a:buFont typeface="Wingdings"/>
              <a:buChar char=""/>
              <a:tabLst>
                <a:tab pos="457200" algn="l"/>
              </a:tabLst>
            </a:pPr>
            <a:r>
              <a:rPr lang="en-GB" sz="1400" dirty="0">
                <a:solidFill>
                  <a:srgbClr val="0070C0"/>
                </a:solidFill>
                <a:latin typeface="Monotype Corsiva" pitchFamily="66" charset="0"/>
              </a:rPr>
              <a:t>To understand how to use exaggerated facial expressions  and levels</a:t>
            </a:r>
            <a:endParaRPr lang="en-GB" sz="1400" dirty="0">
              <a:solidFill>
                <a:srgbClr val="0070C0"/>
              </a:solidFill>
              <a:latin typeface="Monotype Corsiva" pitchFamily="66" charset="0"/>
              <a:ea typeface="Times New Roman"/>
            </a:endParaRPr>
          </a:p>
        </p:txBody>
      </p:sp>
    </p:spTree>
    <p:extLst>
      <p:ext uri="{BB962C8B-B14F-4D97-AF65-F5344CB8AC3E}">
        <p14:creationId xmlns:p14="http://schemas.microsoft.com/office/powerpoint/2010/main" val="135778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5800"/>
            <a:ext cx="8229600" cy="1143000"/>
          </a:xfrm>
        </p:spPr>
        <p:txBody>
          <a:bodyPr>
            <a:noAutofit/>
          </a:bodyPr>
          <a:lstStyle/>
          <a:p>
            <a:r>
              <a:rPr lang="en-GB" sz="5400" b="1" dirty="0" smtClean="0"/>
              <a:t>ADD WORDS TO GESTURES</a:t>
            </a:r>
            <a:endParaRPr lang="en-GB" sz="5400" b="1" dirty="0"/>
          </a:p>
        </p:txBody>
      </p:sp>
      <p:sp>
        <p:nvSpPr>
          <p:cNvPr id="3" name="Content Placeholder 2"/>
          <p:cNvSpPr>
            <a:spLocks noGrp="1"/>
          </p:cNvSpPr>
          <p:nvPr>
            <p:ph idx="1"/>
          </p:nvPr>
        </p:nvSpPr>
        <p:spPr/>
        <p:txBody>
          <a:bodyPr/>
          <a:lstStyle/>
          <a:p>
            <a:r>
              <a:rPr lang="en-GB" dirty="0" smtClean="0"/>
              <a:t>Replace 1 with FACIAL EXPRESSIONS and with a facial expression</a:t>
            </a:r>
          </a:p>
          <a:p>
            <a:r>
              <a:rPr lang="en-GB" dirty="0" smtClean="0"/>
              <a:t>Replace 3 with LEVELS and by squatting down</a:t>
            </a:r>
          </a:p>
          <a:p>
            <a:r>
              <a:rPr lang="en-GB" dirty="0" smtClean="0"/>
              <a:t>Replace 5 with USE OF BODY and by doing a silly dance</a:t>
            </a:r>
          </a:p>
          <a:p>
            <a:r>
              <a:rPr lang="en-GB" dirty="0" smtClean="0"/>
              <a:t>Replace 2 with STILLNESS and by freezing</a:t>
            </a:r>
          </a:p>
          <a:p>
            <a:r>
              <a:rPr lang="en-GB" dirty="0" smtClean="0"/>
              <a:t>Replace 4 with GESTURES and  by making a different gesture (wave, thumbs up </a:t>
            </a:r>
            <a:r>
              <a:rPr lang="en-GB" dirty="0" err="1" smtClean="0"/>
              <a:t>etc</a:t>
            </a:r>
            <a:r>
              <a:rPr lang="en-GB" dirty="0" smtClean="0"/>
              <a:t>)</a:t>
            </a:r>
            <a:endParaRPr lang="en-GB" dirty="0"/>
          </a:p>
        </p:txBody>
      </p:sp>
      <p:sp>
        <p:nvSpPr>
          <p:cNvPr id="4" name="Rectangle 3"/>
          <p:cNvSpPr/>
          <p:nvPr/>
        </p:nvSpPr>
        <p:spPr>
          <a:xfrm>
            <a:off x="8919" y="16409"/>
            <a:ext cx="5067137" cy="738664"/>
          </a:xfrm>
          <a:prstGeom prst="rect">
            <a:avLst/>
          </a:prstGeom>
          <a:ln>
            <a:solidFill>
              <a:schemeClr val="tx1"/>
            </a:solidFill>
          </a:ln>
        </p:spPr>
        <p:txBody>
          <a:bodyPr wrap="square">
            <a:spAutoFit/>
          </a:bodyPr>
          <a:lstStyle/>
          <a:p>
            <a:r>
              <a:rPr lang="en-GB" sz="1400" b="1" u="sng" dirty="0">
                <a:solidFill>
                  <a:srgbClr val="00B050"/>
                </a:solidFill>
                <a:latin typeface="Monotype Corsiva" pitchFamily="66" charset="0"/>
              </a:rPr>
              <a:t>Lesson Objective: </a:t>
            </a:r>
            <a:endParaRPr lang="en-GB" sz="1400" b="1" u="sng" dirty="0">
              <a:solidFill>
                <a:srgbClr val="00B050"/>
              </a:solidFill>
              <a:latin typeface="Cambria" pitchFamily="18" charset="0"/>
            </a:endParaRPr>
          </a:p>
          <a:p>
            <a:pPr marL="342900" lvl="0" indent="-342900">
              <a:buFont typeface="Wingdings"/>
              <a:buChar char=""/>
              <a:tabLst>
                <a:tab pos="457200" algn="l"/>
              </a:tabLst>
            </a:pPr>
            <a:r>
              <a:rPr lang="en-GB" sz="1400" dirty="0">
                <a:solidFill>
                  <a:srgbClr val="0070C0"/>
                </a:solidFill>
                <a:latin typeface="Monotype Corsiva" pitchFamily="66" charset="0"/>
              </a:rPr>
              <a:t>To learn what still images are and how to create them; </a:t>
            </a:r>
          </a:p>
          <a:p>
            <a:pPr marL="342900" lvl="0" indent="-342900">
              <a:buFont typeface="Wingdings"/>
              <a:buChar char=""/>
              <a:tabLst>
                <a:tab pos="457200" algn="l"/>
              </a:tabLst>
            </a:pPr>
            <a:r>
              <a:rPr lang="en-GB" sz="1400" dirty="0">
                <a:solidFill>
                  <a:srgbClr val="0070C0"/>
                </a:solidFill>
                <a:latin typeface="Monotype Corsiva" pitchFamily="66" charset="0"/>
              </a:rPr>
              <a:t>To understand how to use exaggerated facial expressions  and levels</a:t>
            </a:r>
            <a:endParaRPr lang="en-GB" sz="1400" dirty="0">
              <a:solidFill>
                <a:srgbClr val="0070C0"/>
              </a:solidFill>
              <a:latin typeface="Monotype Corsiva" pitchFamily="66" charset="0"/>
              <a:ea typeface="Times New Roman"/>
            </a:endParaRPr>
          </a:p>
        </p:txBody>
      </p:sp>
    </p:spTree>
    <p:extLst>
      <p:ext uri="{BB962C8B-B14F-4D97-AF65-F5344CB8AC3E}">
        <p14:creationId xmlns:p14="http://schemas.microsoft.com/office/powerpoint/2010/main" val="2762498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5222"/>
            <a:ext cx="8229600" cy="1071570"/>
          </a:xfrm>
        </p:spPr>
        <p:txBody>
          <a:bodyPr>
            <a:noAutofit/>
          </a:bodyPr>
          <a:lstStyle/>
          <a:p>
            <a:r>
              <a:rPr lang="en-GB" sz="6000" b="1" dirty="0" smtClean="0"/>
              <a:t>WHAT IS A STILL IMAGE?</a:t>
            </a:r>
            <a:endParaRPr lang="en-GB" sz="6000" b="1" dirty="0"/>
          </a:p>
        </p:txBody>
      </p:sp>
      <p:sp>
        <p:nvSpPr>
          <p:cNvPr id="3" name="Content Placeholder 2"/>
          <p:cNvSpPr>
            <a:spLocks noGrp="1"/>
          </p:cNvSpPr>
          <p:nvPr>
            <p:ph idx="1"/>
          </p:nvPr>
        </p:nvSpPr>
        <p:spPr>
          <a:xfrm>
            <a:off x="457200" y="4702454"/>
            <a:ext cx="8229600" cy="1966906"/>
          </a:xfrm>
        </p:spPr>
        <p:txBody>
          <a:bodyPr>
            <a:normAutofit fontScale="92500" lnSpcReduction="20000"/>
          </a:bodyPr>
          <a:lstStyle/>
          <a:p>
            <a:r>
              <a:rPr lang="en-GB" dirty="0" smtClean="0"/>
              <a:t>A Still Image is like a photograph, a still picture which captures an emotion or tells a story. A Still Image is where people create a scene using their bodies. The scene has to be an image made with the groups body but the image has to be still.</a:t>
            </a:r>
            <a:endParaRPr lang="en-GB" dirty="0"/>
          </a:p>
        </p:txBody>
      </p:sp>
      <p:pic>
        <p:nvPicPr>
          <p:cNvPr id="22530" name="Picture 2" descr="http://www.readingonline.org/international/hertzberg/2.jpg"/>
          <p:cNvPicPr>
            <a:picLocks noChangeAspect="1" noChangeArrowheads="1"/>
          </p:cNvPicPr>
          <p:nvPr/>
        </p:nvPicPr>
        <p:blipFill>
          <a:blip r:embed="rId2"/>
          <a:srcRect/>
          <a:stretch>
            <a:fillRect/>
          </a:stretch>
        </p:blipFill>
        <p:spPr bwMode="auto">
          <a:xfrm>
            <a:off x="714348" y="1366418"/>
            <a:ext cx="7358114" cy="32147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le 4"/>
          <p:cNvSpPr/>
          <p:nvPr/>
        </p:nvSpPr>
        <p:spPr>
          <a:xfrm>
            <a:off x="8919" y="16409"/>
            <a:ext cx="5067137" cy="738664"/>
          </a:xfrm>
          <a:prstGeom prst="rect">
            <a:avLst/>
          </a:prstGeom>
          <a:ln>
            <a:solidFill>
              <a:schemeClr val="tx1"/>
            </a:solidFill>
          </a:ln>
        </p:spPr>
        <p:txBody>
          <a:bodyPr wrap="square">
            <a:spAutoFit/>
          </a:bodyPr>
          <a:lstStyle/>
          <a:p>
            <a:r>
              <a:rPr lang="en-GB" sz="1400" b="1" u="sng" dirty="0">
                <a:solidFill>
                  <a:srgbClr val="00B050"/>
                </a:solidFill>
                <a:latin typeface="Monotype Corsiva" pitchFamily="66" charset="0"/>
              </a:rPr>
              <a:t>Lesson Objective: </a:t>
            </a:r>
            <a:endParaRPr lang="en-GB" sz="1400" b="1" u="sng" dirty="0">
              <a:solidFill>
                <a:srgbClr val="00B050"/>
              </a:solidFill>
              <a:latin typeface="Cambria" pitchFamily="18" charset="0"/>
            </a:endParaRPr>
          </a:p>
          <a:p>
            <a:pPr marL="342900" lvl="0" indent="-342900">
              <a:buFont typeface="Wingdings"/>
              <a:buChar char=""/>
              <a:tabLst>
                <a:tab pos="457200" algn="l"/>
              </a:tabLst>
            </a:pPr>
            <a:r>
              <a:rPr lang="en-GB" sz="1400" dirty="0">
                <a:solidFill>
                  <a:srgbClr val="0070C0"/>
                </a:solidFill>
                <a:latin typeface="Monotype Corsiva" pitchFamily="66" charset="0"/>
              </a:rPr>
              <a:t>To learn what still images are and how to create them; </a:t>
            </a:r>
          </a:p>
          <a:p>
            <a:pPr marL="342900" lvl="0" indent="-342900">
              <a:buFont typeface="Wingdings"/>
              <a:buChar char=""/>
              <a:tabLst>
                <a:tab pos="457200" algn="l"/>
              </a:tabLst>
            </a:pPr>
            <a:r>
              <a:rPr lang="en-GB" sz="1400" dirty="0">
                <a:solidFill>
                  <a:srgbClr val="0070C0"/>
                </a:solidFill>
                <a:latin typeface="Monotype Corsiva" pitchFamily="66" charset="0"/>
              </a:rPr>
              <a:t>To understand how to use exaggerated facial expressions  and levels</a:t>
            </a:r>
            <a:endParaRPr lang="en-GB" sz="1400" dirty="0">
              <a:solidFill>
                <a:srgbClr val="0070C0"/>
              </a:solidFill>
              <a:latin typeface="Monotype Corsiva" pitchFamily="66" charset="0"/>
              <a:ea typeface="Times New Roman"/>
            </a:endParaRPr>
          </a:p>
        </p:txBody>
      </p:sp>
    </p:spTree>
    <p:extLst>
      <p:ext uri="{BB962C8B-B14F-4D97-AF65-F5344CB8AC3E}">
        <p14:creationId xmlns:p14="http://schemas.microsoft.com/office/powerpoint/2010/main" val="350725134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9856"/>
            <a:ext cx="8229600" cy="1143000"/>
          </a:xfrm>
        </p:spPr>
        <p:txBody>
          <a:bodyPr>
            <a:noAutofit/>
          </a:bodyPr>
          <a:lstStyle/>
          <a:p>
            <a:r>
              <a:rPr lang="en-GB" sz="5400" b="1" dirty="0" smtClean="0"/>
              <a:t>WHAT MAKES AN EFFECTIVE STILL IMAGE?</a:t>
            </a:r>
            <a:endParaRPr lang="en-GB" sz="5400" b="1" dirty="0"/>
          </a:p>
        </p:txBody>
      </p:sp>
      <p:sp>
        <p:nvSpPr>
          <p:cNvPr id="3" name="Content Placeholder 2"/>
          <p:cNvSpPr>
            <a:spLocks noGrp="1"/>
          </p:cNvSpPr>
          <p:nvPr>
            <p:ph idx="1"/>
          </p:nvPr>
        </p:nvSpPr>
        <p:spPr>
          <a:xfrm>
            <a:off x="457200" y="2503437"/>
            <a:ext cx="8229600" cy="4525963"/>
          </a:xfrm>
        </p:spPr>
        <p:txBody>
          <a:bodyPr>
            <a:normAutofit/>
          </a:bodyPr>
          <a:lstStyle/>
          <a:p>
            <a:r>
              <a:rPr lang="en-GB" sz="4800" b="1" dirty="0" smtClean="0"/>
              <a:t>Facial Expressions</a:t>
            </a:r>
          </a:p>
          <a:p>
            <a:r>
              <a:rPr lang="en-GB" sz="4800" b="1" dirty="0" smtClean="0"/>
              <a:t>Stillness</a:t>
            </a:r>
          </a:p>
          <a:p>
            <a:r>
              <a:rPr lang="en-GB" sz="4800" b="1" dirty="0" smtClean="0"/>
              <a:t>Levels</a:t>
            </a:r>
          </a:p>
          <a:p>
            <a:r>
              <a:rPr lang="en-GB" sz="4800" b="1" dirty="0" smtClean="0"/>
              <a:t>Gestures</a:t>
            </a:r>
          </a:p>
          <a:p>
            <a:r>
              <a:rPr lang="en-GB" sz="4800" b="1" dirty="0" smtClean="0"/>
              <a:t>Use of body</a:t>
            </a:r>
            <a:endParaRPr lang="en-GB" sz="4800" b="1" dirty="0"/>
          </a:p>
        </p:txBody>
      </p:sp>
      <p:pic>
        <p:nvPicPr>
          <p:cNvPr id="1026" name="Picture 2" descr="http://www.ucab.org.ua/sites/default/files/upload/documents/iStock_000005289966X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3451820"/>
            <a:ext cx="3810000" cy="2857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6" name="Rectangle 5"/>
          <p:cNvSpPr/>
          <p:nvPr/>
        </p:nvSpPr>
        <p:spPr>
          <a:xfrm>
            <a:off x="8919" y="16409"/>
            <a:ext cx="5067137" cy="738664"/>
          </a:xfrm>
          <a:prstGeom prst="rect">
            <a:avLst/>
          </a:prstGeom>
          <a:ln>
            <a:solidFill>
              <a:schemeClr val="tx1"/>
            </a:solidFill>
          </a:ln>
        </p:spPr>
        <p:txBody>
          <a:bodyPr wrap="square">
            <a:spAutoFit/>
          </a:bodyPr>
          <a:lstStyle/>
          <a:p>
            <a:r>
              <a:rPr lang="en-GB" sz="1400" b="1" u="sng" dirty="0">
                <a:solidFill>
                  <a:srgbClr val="00B050"/>
                </a:solidFill>
                <a:latin typeface="Monotype Corsiva" pitchFamily="66" charset="0"/>
              </a:rPr>
              <a:t>Lesson Objective: </a:t>
            </a:r>
            <a:endParaRPr lang="en-GB" sz="1400" b="1" u="sng" dirty="0">
              <a:solidFill>
                <a:srgbClr val="00B050"/>
              </a:solidFill>
              <a:latin typeface="Cambria" pitchFamily="18" charset="0"/>
            </a:endParaRPr>
          </a:p>
          <a:p>
            <a:pPr marL="342900" lvl="0" indent="-342900">
              <a:buFont typeface="Wingdings"/>
              <a:buChar char=""/>
              <a:tabLst>
                <a:tab pos="457200" algn="l"/>
              </a:tabLst>
            </a:pPr>
            <a:r>
              <a:rPr lang="en-GB" sz="1400" dirty="0">
                <a:solidFill>
                  <a:srgbClr val="0070C0"/>
                </a:solidFill>
                <a:latin typeface="Monotype Corsiva" pitchFamily="66" charset="0"/>
              </a:rPr>
              <a:t>To learn what still images are and how to create them; </a:t>
            </a:r>
          </a:p>
          <a:p>
            <a:pPr marL="342900" lvl="0" indent="-342900">
              <a:buFont typeface="Wingdings"/>
              <a:buChar char=""/>
              <a:tabLst>
                <a:tab pos="457200" algn="l"/>
              </a:tabLst>
            </a:pPr>
            <a:r>
              <a:rPr lang="en-GB" sz="1400" dirty="0">
                <a:solidFill>
                  <a:srgbClr val="0070C0"/>
                </a:solidFill>
                <a:latin typeface="Monotype Corsiva" pitchFamily="66" charset="0"/>
              </a:rPr>
              <a:t>To understand how to use exaggerated facial expressions  and levels</a:t>
            </a:r>
            <a:endParaRPr lang="en-GB" sz="1400" dirty="0">
              <a:solidFill>
                <a:srgbClr val="0070C0"/>
              </a:solidFill>
              <a:latin typeface="Monotype Corsiva" pitchFamily="66" charset="0"/>
              <a:ea typeface="Times New Roman"/>
            </a:endParaRPr>
          </a:p>
        </p:txBody>
      </p:sp>
    </p:spTree>
    <p:extLst>
      <p:ext uri="{BB962C8B-B14F-4D97-AF65-F5344CB8AC3E}">
        <p14:creationId xmlns:p14="http://schemas.microsoft.com/office/powerpoint/2010/main" val="29376219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1322</TotalTime>
  <Words>1240</Words>
  <Application>Microsoft Macintosh PowerPoint</Application>
  <PresentationFormat>On-screen Show (4:3)</PresentationFormat>
  <Paragraphs>173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Aldine401 BT</vt:lpstr>
      <vt:lpstr>Calibri</vt:lpstr>
      <vt:lpstr>Cambria</vt:lpstr>
      <vt:lpstr>Monotype Corsiva</vt:lpstr>
      <vt:lpstr>Times New Roman</vt:lpstr>
      <vt:lpstr>Wingdings</vt:lpstr>
      <vt:lpstr>Arial</vt:lpstr>
      <vt:lpstr>Office Theme</vt:lpstr>
      <vt:lpstr>Drama  At Cornwallis Academy</vt:lpstr>
      <vt:lpstr>PowerPoint Presentation</vt:lpstr>
      <vt:lpstr>THE CLAP</vt:lpstr>
      <vt:lpstr>PowerPoint Presentation</vt:lpstr>
      <vt:lpstr>1,2,3,4,5</vt:lpstr>
      <vt:lpstr>ADD IN GESTURES</vt:lpstr>
      <vt:lpstr>ADD WORDS TO GESTURES</vt:lpstr>
      <vt:lpstr>WHAT IS A STILL IMAGE?</vt:lpstr>
      <vt:lpstr>WHAT MAKES AN EFFECTIVE STILL IMAGE?</vt:lpstr>
      <vt:lpstr>LITTLE RED RIDING HOOD</vt:lpstr>
      <vt:lpstr>MODEL</vt:lpstr>
      <vt:lpstr>LITTLE RED RIDING HOOD</vt:lpstr>
      <vt:lpstr>STOP AND SHOW</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Bethany Harding</dc:creator>
  <cp:lastModifiedBy>April Watts</cp:lastModifiedBy>
  <cp:revision>31</cp:revision>
  <dcterms:created xsi:type="dcterms:W3CDTF">2012-09-05T08:26:58Z</dcterms:created>
  <dcterms:modified xsi:type="dcterms:W3CDTF">2016-09-06T20:02:20Z</dcterms:modified>
</cp:coreProperties>
</file>