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09" r:id="rId3"/>
    <p:sldId id="300" r:id="rId4"/>
    <p:sldId id="301" r:id="rId5"/>
    <p:sldId id="302" r:id="rId6"/>
    <p:sldId id="303" r:id="rId7"/>
    <p:sldId id="304" r:id="rId8"/>
    <p:sldId id="305" r:id="rId9"/>
    <p:sldId id="306" r:id="rId10"/>
    <p:sldId id="307" r:id="rId11"/>
    <p:sldId id="285" r:id="rId12"/>
    <p:sldId id="263" r:id="rId13"/>
    <p:sldId id="30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1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2"/>
    <p:restoredTop sz="92987"/>
  </p:normalViewPr>
  <p:slideViewPr>
    <p:cSldViewPr>
      <p:cViewPr varScale="1">
        <p:scale>
          <a:sx n="58" d="100"/>
          <a:sy n="58" d="100"/>
        </p:scale>
        <p:origin x="704"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EFA8CE-FDD0-8645-B1EE-EC6F5A3900C2}" type="datetimeFigureOut">
              <a:rPr lang="en-US" smtClean="0"/>
              <a:t>9/6/16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3C149-27B3-9541-BB80-CF1B76C502B7}" type="slidenum">
              <a:rPr lang="en-GB" smtClean="0"/>
              <a:t>‹#›</a:t>
            </a:fld>
            <a:endParaRPr lang="en-GB"/>
          </a:p>
        </p:txBody>
      </p:sp>
    </p:spTree>
    <p:extLst>
      <p:ext uri="{BB962C8B-B14F-4D97-AF65-F5344CB8AC3E}">
        <p14:creationId xmlns:p14="http://schemas.microsoft.com/office/powerpoint/2010/main" val="5453126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an </a:t>
            </a:r>
            <a:r>
              <a:rPr lang="en-GB" smtClean="0"/>
              <a:t>extension task. </a:t>
            </a:r>
            <a:endParaRPr lang="en-GB"/>
          </a:p>
        </p:txBody>
      </p:sp>
      <p:sp>
        <p:nvSpPr>
          <p:cNvPr id="4" name="Slide Number Placeholder 3"/>
          <p:cNvSpPr>
            <a:spLocks noGrp="1"/>
          </p:cNvSpPr>
          <p:nvPr>
            <p:ph type="sldNum" sz="quarter" idx="10"/>
          </p:nvPr>
        </p:nvSpPr>
        <p:spPr/>
        <p:txBody>
          <a:bodyPr/>
          <a:lstStyle/>
          <a:p>
            <a:fld id="{3193C149-27B3-9541-BB80-CF1B76C502B7}" type="slidenum">
              <a:rPr lang="en-GB" smtClean="0"/>
              <a:t>13</a:t>
            </a:fld>
            <a:endParaRPr lang="en-GB"/>
          </a:p>
        </p:txBody>
      </p:sp>
    </p:spTree>
    <p:extLst>
      <p:ext uri="{BB962C8B-B14F-4D97-AF65-F5344CB8AC3E}">
        <p14:creationId xmlns:p14="http://schemas.microsoft.com/office/powerpoint/2010/main" val="395225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06/09/2016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19596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06/09/2016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158481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06/09/2016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02267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06/09/2016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28607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927A2-EF0E-437F-9D13-8CDECD62D8FB}" type="datetimeFigureOut">
              <a:rPr lang="en-GB" smtClean="0"/>
              <a:t>06/09/2016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196611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1F927A2-EF0E-437F-9D13-8CDECD62D8FB}" type="datetimeFigureOut">
              <a:rPr lang="en-GB" smtClean="0"/>
              <a:t>06/09/2016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51383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1F927A2-EF0E-437F-9D13-8CDECD62D8FB}" type="datetimeFigureOut">
              <a:rPr lang="en-GB" smtClean="0"/>
              <a:t>06/09/2016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170020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1F927A2-EF0E-437F-9D13-8CDECD62D8FB}" type="datetimeFigureOut">
              <a:rPr lang="en-GB" smtClean="0"/>
              <a:t>06/09/2016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47789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927A2-EF0E-437F-9D13-8CDECD62D8FB}" type="datetimeFigureOut">
              <a:rPr lang="en-GB" smtClean="0"/>
              <a:t>06/09/2016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98445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927A2-EF0E-437F-9D13-8CDECD62D8FB}" type="datetimeFigureOut">
              <a:rPr lang="en-GB" smtClean="0"/>
              <a:t>06/09/2016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79493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927A2-EF0E-437F-9D13-8CDECD62D8FB}" type="datetimeFigureOut">
              <a:rPr lang="en-GB" smtClean="0"/>
              <a:t>06/09/2016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6816314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4000"/>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927A2-EF0E-437F-9D13-8CDECD62D8FB}" type="datetimeFigureOut">
              <a:rPr lang="en-GB" smtClean="0"/>
              <a:t>06/09/2016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5E380-D146-4CE3-A701-918D4244A4B6}" type="slidenum">
              <a:rPr lang="en-GB" smtClean="0"/>
              <a:t>‹#›</a:t>
            </a:fld>
            <a:endParaRPr lang="en-GB"/>
          </a:p>
        </p:txBody>
      </p:sp>
    </p:spTree>
    <p:extLst>
      <p:ext uri="{BB962C8B-B14F-4D97-AF65-F5344CB8AC3E}">
        <p14:creationId xmlns:p14="http://schemas.microsoft.com/office/powerpoint/2010/main" val="298147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4"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0062"/>
            <a:ext cx="7772400" cy="1158489"/>
          </a:xfrm>
        </p:spPr>
        <p:txBody>
          <a:bodyPr>
            <a:normAutofit fontScale="90000"/>
          </a:bodyPr>
          <a:lstStyle/>
          <a:p>
            <a:r>
              <a:rPr lang="en-GB" u="sng" dirty="0" smtClean="0">
                <a:latin typeface="Monotype Corsiva" pitchFamily="66" charset="0"/>
              </a:rPr>
              <a:t>Drama </a:t>
            </a:r>
            <a:br>
              <a:rPr lang="en-GB" u="sng" dirty="0" smtClean="0">
                <a:latin typeface="Monotype Corsiva" pitchFamily="66" charset="0"/>
              </a:rPr>
            </a:br>
            <a:r>
              <a:rPr lang="en-GB" u="sng" dirty="0" smtClean="0">
                <a:latin typeface="Monotype Corsiva" pitchFamily="66" charset="0"/>
              </a:rPr>
              <a:t>At Cornwallis Academy</a:t>
            </a:r>
            <a:endParaRPr lang="en-GB" u="sng" dirty="0">
              <a:latin typeface="Monotype Corsiva" pitchFamily="66" charset="0"/>
            </a:endParaRPr>
          </a:p>
        </p:txBody>
      </p:sp>
      <p:sp>
        <p:nvSpPr>
          <p:cNvPr id="3" name="Subtitle 2"/>
          <p:cNvSpPr>
            <a:spLocks noGrp="1"/>
          </p:cNvSpPr>
          <p:nvPr>
            <p:ph type="subTitle" idx="1"/>
          </p:nvPr>
        </p:nvSpPr>
        <p:spPr>
          <a:xfrm>
            <a:off x="15102" y="1340768"/>
            <a:ext cx="9113734" cy="5733256"/>
          </a:xfrm>
        </p:spPr>
        <p:txBody>
          <a:bodyPr>
            <a:normAutofit/>
          </a:bodyPr>
          <a:lstStyle/>
          <a:p>
            <a:pPr algn="r"/>
            <a:r>
              <a:rPr lang="en-GB" sz="2800" b="1" u="sng" dirty="0" smtClean="0">
                <a:solidFill>
                  <a:srgbClr val="FB19BA"/>
                </a:solidFill>
                <a:latin typeface="Monotype Corsiva" pitchFamily="66" charset="0"/>
              </a:rPr>
              <a:t>Year 7 – LESSON 5</a:t>
            </a:r>
          </a:p>
          <a:p>
            <a:pPr algn="l"/>
            <a:r>
              <a:rPr lang="en-GB" b="1" u="sng" dirty="0" smtClean="0">
                <a:solidFill>
                  <a:srgbClr val="00B050"/>
                </a:solidFill>
                <a:latin typeface="Monotype Corsiva" pitchFamily="66" charset="0"/>
              </a:rPr>
              <a:t>Lesson Objective: </a:t>
            </a:r>
            <a:endParaRPr lang="en-GB" b="1" u="sng" dirty="0" smtClean="0">
              <a:solidFill>
                <a:srgbClr val="00B050"/>
              </a:solidFill>
              <a:latin typeface="Cambria" pitchFamily="18" charset="0"/>
            </a:endParaRPr>
          </a:p>
          <a:p>
            <a:pPr marL="342900" indent="-342900" algn="l">
              <a:buFont typeface="Wingdings"/>
              <a:buChar char=""/>
              <a:tabLst>
                <a:tab pos="457200" algn="l"/>
              </a:tabLst>
            </a:pPr>
            <a:r>
              <a:rPr lang="en-GB" dirty="0" smtClean="0">
                <a:solidFill>
                  <a:srgbClr val="3366FF"/>
                </a:solidFill>
                <a:latin typeface="Monotype Corsiva"/>
                <a:cs typeface="Monotype Corsiva"/>
              </a:rPr>
              <a:t>To </a:t>
            </a:r>
            <a:r>
              <a:rPr lang="en-GB" dirty="0">
                <a:solidFill>
                  <a:srgbClr val="3366FF"/>
                </a:solidFill>
                <a:latin typeface="Monotype Corsiva"/>
                <a:cs typeface="Monotype Corsiva"/>
              </a:rPr>
              <a:t>investigate the use of  Teamwork through Drama exercises</a:t>
            </a:r>
            <a:r>
              <a:rPr lang="en-GB" dirty="0" smtClean="0">
                <a:solidFill>
                  <a:srgbClr val="3366FF"/>
                </a:solidFill>
                <a:latin typeface="Monotype Corsiva"/>
                <a:cs typeface="Monotype Corsiva"/>
              </a:rPr>
              <a:t>.</a:t>
            </a:r>
            <a:endParaRPr lang="en-GB" dirty="0">
              <a:solidFill>
                <a:srgbClr val="3366FF"/>
              </a:solidFill>
              <a:latin typeface="Monotype Corsiva"/>
              <a:cs typeface="Monotype Corsiva"/>
            </a:endParaRPr>
          </a:p>
          <a:p>
            <a:pPr marL="342900" indent="-342900" algn="l">
              <a:buFont typeface="Wingdings"/>
              <a:buChar char=""/>
              <a:tabLst>
                <a:tab pos="457200" algn="l"/>
              </a:tabLst>
            </a:pPr>
            <a:r>
              <a:rPr lang="en-GB" dirty="0" smtClean="0">
                <a:solidFill>
                  <a:srgbClr val="0070C0"/>
                </a:solidFill>
                <a:latin typeface="Monotype Corsiva" pitchFamily="66" charset="0"/>
              </a:rPr>
              <a:t>To </a:t>
            </a:r>
            <a:r>
              <a:rPr lang="en-GB" dirty="0">
                <a:solidFill>
                  <a:srgbClr val="0070C0"/>
                </a:solidFill>
                <a:latin typeface="Monotype Corsiva" pitchFamily="66" charset="0"/>
              </a:rPr>
              <a:t>understand </a:t>
            </a:r>
            <a:r>
              <a:rPr lang="en-GB" dirty="0" smtClean="0">
                <a:solidFill>
                  <a:srgbClr val="0070C0"/>
                </a:solidFill>
                <a:latin typeface="Monotype Corsiva" pitchFamily="66" charset="0"/>
              </a:rPr>
              <a:t>why team work is so important in drama. </a:t>
            </a:r>
            <a:endParaRPr lang="en-GB" b="1" u="sng" dirty="0">
              <a:latin typeface="Monotype Corsiva" pitchFamily="66" charset="0"/>
            </a:endParaRPr>
          </a:p>
        </p:txBody>
      </p:sp>
      <p:pic>
        <p:nvPicPr>
          <p:cNvPr id="1026" name="Picture 0" descr="newlogo cornwalli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85403"/>
            <a:ext cx="2195736" cy="5239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671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1244"/>
            <a:ext cx="8229600" cy="1571612"/>
          </a:xfrm>
        </p:spPr>
        <p:txBody>
          <a:bodyPr>
            <a:noAutofit/>
          </a:bodyPr>
          <a:lstStyle/>
          <a:p>
            <a:r>
              <a:rPr lang="en-GB" sz="5400" b="1" dirty="0" smtClean="0"/>
              <a:t>LESSON OUTCOMES</a:t>
            </a:r>
            <a:br>
              <a:rPr lang="en-GB" sz="5400" b="1" dirty="0" smtClean="0"/>
            </a:br>
            <a:r>
              <a:rPr lang="en-GB" sz="5400" b="1" dirty="0" smtClean="0"/>
              <a:t>How did you do today?</a:t>
            </a:r>
            <a:endParaRPr lang="en-GB" sz="5400" b="1" dirty="0"/>
          </a:p>
        </p:txBody>
      </p:sp>
      <p:sp>
        <p:nvSpPr>
          <p:cNvPr id="3" name="Content Placeholder 2"/>
          <p:cNvSpPr>
            <a:spLocks noGrp="1"/>
          </p:cNvSpPr>
          <p:nvPr>
            <p:ph idx="1"/>
          </p:nvPr>
        </p:nvSpPr>
        <p:spPr>
          <a:xfrm>
            <a:off x="457200" y="2596254"/>
            <a:ext cx="6115064" cy="3929090"/>
          </a:xfrm>
        </p:spPr>
        <p:txBody>
          <a:bodyPr>
            <a:normAutofit/>
          </a:bodyPr>
          <a:lstStyle/>
          <a:p>
            <a:pPr lvl="0"/>
            <a:r>
              <a:rPr lang="en-US" sz="2800" dirty="0" smtClean="0"/>
              <a:t>LEVEL 3c - All students will know what Teamwork is.</a:t>
            </a:r>
            <a:endParaRPr lang="en-GB" sz="2800" dirty="0" smtClean="0"/>
          </a:p>
          <a:p>
            <a:pPr lvl="0"/>
            <a:r>
              <a:rPr lang="en-US" sz="2800" dirty="0" smtClean="0"/>
              <a:t>LEVEL 3b - Most students will understand why Teamwork  is an essential skill within Drama.</a:t>
            </a:r>
            <a:endParaRPr lang="en-GB" sz="2800" dirty="0" smtClean="0"/>
          </a:p>
          <a:p>
            <a:pPr lvl="0"/>
            <a:r>
              <a:rPr lang="en-US" sz="2800" dirty="0" smtClean="0"/>
              <a:t>LEVEL 3a - Some students will be able to use Teamwork skills effectively within a Drama context.</a:t>
            </a:r>
          </a:p>
          <a:p>
            <a:pPr lvl="0"/>
            <a:endParaRPr lang="en-US" sz="2800" dirty="0" smtClean="0"/>
          </a:p>
          <a:p>
            <a:pPr lvl="0"/>
            <a:endParaRPr lang="en-GB" sz="2800" dirty="0" smtClean="0"/>
          </a:p>
          <a:p>
            <a:endParaRPr lang="en-GB" dirty="0"/>
          </a:p>
        </p:txBody>
      </p:sp>
      <p:pic>
        <p:nvPicPr>
          <p:cNvPr id="3073" name="Picture 1" descr="D:\SCHLKIDS\SCHLK074.WMF"/>
          <p:cNvPicPr>
            <a:picLocks noChangeAspect="1" noChangeArrowheads="1"/>
          </p:cNvPicPr>
          <p:nvPr/>
        </p:nvPicPr>
        <p:blipFill>
          <a:blip r:embed="rId2"/>
          <a:srcRect/>
          <a:stretch>
            <a:fillRect/>
          </a:stretch>
        </p:blipFill>
        <p:spPr bwMode="auto">
          <a:xfrm>
            <a:off x="6252921" y="1571612"/>
            <a:ext cx="2891079" cy="5286388"/>
          </a:xfrm>
          <a:prstGeom prst="rect">
            <a:avLst/>
          </a:prstGeom>
          <a:noFill/>
        </p:spPr>
      </p:pic>
      <p:sp>
        <p:nvSpPr>
          <p:cNvPr id="5" name="Rectangle 4"/>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indent="-342900">
              <a:buFont typeface="Wingdings"/>
              <a:buChar char=""/>
              <a:tabLst>
                <a:tab pos="457200" algn="l"/>
              </a:tabLst>
            </a:pPr>
            <a:r>
              <a:rPr lang="en-GB" sz="1400" dirty="0">
                <a:solidFill>
                  <a:srgbClr val="3366FF"/>
                </a:solidFill>
                <a:latin typeface="Monotype Corsiva"/>
                <a:cs typeface="Monotype Corsiva"/>
              </a:rPr>
              <a:t>To investigate the use of  Teamwork through Drama exercises.</a:t>
            </a:r>
          </a:p>
          <a:p>
            <a:pPr marL="342900" indent="-342900">
              <a:buFont typeface="Wingdings"/>
              <a:buChar char=""/>
              <a:tabLst>
                <a:tab pos="457200" algn="l"/>
              </a:tabLst>
            </a:pPr>
            <a:r>
              <a:rPr lang="en-GB" sz="1400" dirty="0">
                <a:solidFill>
                  <a:srgbClr val="0070C0"/>
                </a:solidFill>
                <a:latin typeface="Monotype Corsiva" pitchFamily="66" charset="0"/>
              </a:rPr>
              <a:t>To understand why team work is so important in drama</a:t>
            </a:r>
            <a:endParaRPr lang="en-GB" sz="3200" b="1" i="1" dirty="0">
              <a:solidFill>
                <a:srgbClr val="0070C0"/>
              </a:solidFill>
              <a:latin typeface="Aldine401 BT" pitchFamily="18" charset="0"/>
            </a:endParaRPr>
          </a:p>
        </p:txBody>
      </p:sp>
    </p:spTree>
    <p:extLst>
      <p:ext uri="{BB962C8B-B14F-4D97-AF65-F5344CB8AC3E}">
        <p14:creationId xmlns:p14="http://schemas.microsoft.com/office/powerpoint/2010/main" val="140176546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808"/>
            <a:ext cx="8229600" cy="1143000"/>
          </a:xfrm>
        </p:spPr>
        <p:txBody>
          <a:bodyPr>
            <a:normAutofit fontScale="90000"/>
          </a:bodyPr>
          <a:lstStyle/>
          <a:p>
            <a:r>
              <a:rPr lang="en-GB" sz="7200" b="1" dirty="0" smtClean="0"/>
              <a:t>SPOTLIGHTING</a:t>
            </a:r>
            <a:endParaRPr lang="en-GB" sz="7200" b="1" dirty="0"/>
          </a:p>
        </p:txBody>
      </p:sp>
      <p:sp>
        <p:nvSpPr>
          <p:cNvPr id="3" name="Content Placeholder 2"/>
          <p:cNvSpPr>
            <a:spLocks noGrp="1"/>
          </p:cNvSpPr>
          <p:nvPr>
            <p:ph idx="1"/>
          </p:nvPr>
        </p:nvSpPr>
        <p:spPr/>
        <p:txBody>
          <a:bodyPr/>
          <a:lstStyle/>
          <a:p>
            <a:r>
              <a:rPr lang="en-GB" dirty="0" smtClean="0"/>
              <a:t>Spotlight all groups and observe their work.</a:t>
            </a:r>
          </a:p>
          <a:p>
            <a:r>
              <a:rPr lang="en-GB" dirty="0" smtClean="0"/>
              <a:t>WWW – What Went Well?</a:t>
            </a:r>
          </a:p>
          <a:p>
            <a:r>
              <a:rPr lang="en-GB" dirty="0" smtClean="0"/>
              <a:t>What worked and why?</a:t>
            </a:r>
          </a:p>
          <a:p>
            <a:r>
              <a:rPr lang="en-GB" dirty="0" smtClean="0"/>
              <a:t>What could be improved? And why?</a:t>
            </a:r>
            <a:endParaRPr lang="en-GB" dirty="0"/>
          </a:p>
        </p:txBody>
      </p:sp>
      <p:pic>
        <p:nvPicPr>
          <p:cNvPr id="24578" name="Picture 2" descr="D:\FILMMAKR\FLMKR100.WMF"/>
          <p:cNvPicPr>
            <a:picLocks noChangeAspect="1" noChangeArrowheads="1"/>
          </p:cNvPicPr>
          <p:nvPr/>
        </p:nvPicPr>
        <p:blipFill>
          <a:blip r:embed="rId2"/>
          <a:srcRect/>
          <a:stretch>
            <a:fillRect/>
          </a:stretch>
        </p:blipFill>
        <p:spPr bwMode="auto">
          <a:xfrm>
            <a:off x="142844" y="3714752"/>
            <a:ext cx="9001156" cy="3143248"/>
          </a:xfrm>
          <a:prstGeom prst="rect">
            <a:avLst/>
          </a:prstGeom>
          <a:noFill/>
        </p:spPr>
      </p:pic>
      <p:sp>
        <p:nvSpPr>
          <p:cNvPr id="6" name="Rectangle 5"/>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indent="-342900">
              <a:buFont typeface="Wingdings"/>
              <a:buChar char=""/>
              <a:tabLst>
                <a:tab pos="457200" algn="l"/>
              </a:tabLst>
            </a:pPr>
            <a:r>
              <a:rPr lang="en-GB" sz="1400" dirty="0">
                <a:solidFill>
                  <a:srgbClr val="3366FF"/>
                </a:solidFill>
                <a:latin typeface="Monotype Corsiva"/>
                <a:cs typeface="Monotype Corsiva"/>
              </a:rPr>
              <a:t>To investigate the use of  Teamwork through Drama exercises.</a:t>
            </a:r>
          </a:p>
          <a:p>
            <a:pPr marL="342900" indent="-342900">
              <a:buFont typeface="Wingdings"/>
              <a:buChar char=""/>
              <a:tabLst>
                <a:tab pos="457200" algn="l"/>
              </a:tabLst>
            </a:pPr>
            <a:r>
              <a:rPr lang="en-GB" sz="1400" dirty="0">
                <a:solidFill>
                  <a:srgbClr val="0070C0"/>
                </a:solidFill>
                <a:latin typeface="Monotype Corsiva" pitchFamily="66" charset="0"/>
              </a:rPr>
              <a:t>To understand why team work is so important in drama</a:t>
            </a:r>
            <a:endParaRPr lang="en-GB" sz="3200" b="1" i="1" dirty="0">
              <a:solidFill>
                <a:srgbClr val="0070C0"/>
              </a:solidFill>
              <a:latin typeface="Aldine401 BT" pitchFamily="18" charset="0"/>
            </a:endParaRPr>
          </a:p>
        </p:txBody>
      </p:sp>
    </p:spTree>
    <p:extLst>
      <p:ext uri="{BB962C8B-B14F-4D97-AF65-F5344CB8AC3E}">
        <p14:creationId xmlns:p14="http://schemas.microsoft.com/office/powerpoint/2010/main" val="18879259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14605"/>
            <a:ext cx="9117778" cy="646331"/>
          </a:xfrm>
          <a:prstGeom prst="rect">
            <a:avLst/>
          </a:prstGeom>
          <a:noFill/>
        </p:spPr>
        <p:txBody>
          <a:bodyPr wrap="square" rtlCol="0">
            <a:spAutoFit/>
          </a:bodyPr>
          <a:lstStyle/>
          <a:p>
            <a:pPr marL="342900" indent="-342900">
              <a:buAutoNum type="arabicParenBoth"/>
            </a:pPr>
            <a:endParaRPr lang="en-GB" dirty="0" smtClean="0">
              <a:solidFill>
                <a:srgbClr val="7030A0"/>
              </a:solidFill>
              <a:latin typeface="Monotype Corsiva" pitchFamily="66" charset="0"/>
            </a:endParaRPr>
          </a:p>
          <a:p>
            <a:endParaRPr lang="en-GB" dirty="0">
              <a:latin typeface="Cambria" pitchFamily="18" charset="0"/>
            </a:endParaRPr>
          </a:p>
        </p:txBody>
      </p:sp>
      <p:sp>
        <p:nvSpPr>
          <p:cNvPr id="5" name="Rectangle 4"/>
          <p:cNvSpPr/>
          <p:nvPr/>
        </p:nvSpPr>
        <p:spPr>
          <a:xfrm>
            <a:off x="19085" y="620688"/>
            <a:ext cx="8280920" cy="6617196"/>
          </a:xfrm>
          <a:prstGeom prst="rect">
            <a:avLst/>
          </a:prstGeom>
        </p:spPr>
        <p:txBody>
          <a:bodyPr wrap="square">
            <a:spAutoFit/>
          </a:bodyPr>
          <a:lstStyle/>
          <a:p>
            <a:r>
              <a:rPr lang="en-GB" sz="4400" b="1" u="sng" dirty="0" smtClean="0">
                <a:latin typeface="Monotype Corsiva" pitchFamily="66" charset="0"/>
              </a:rPr>
              <a:t>Summing up:</a:t>
            </a:r>
          </a:p>
          <a:p>
            <a:endParaRPr lang="en-GB" sz="2400" b="1" dirty="0">
              <a:latin typeface="Monotype Corsiva" pitchFamily="66" charset="0"/>
            </a:endParaRPr>
          </a:p>
          <a:p>
            <a:pPr>
              <a:buNone/>
            </a:pPr>
            <a:r>
              <a:rPr lang="en-GB" sz="3600" b="1" dirty="0"/>
              <a:t>THINK, PAIR, SHARE</a:t>
            </a:r>
          </a:p>
          <a:p>
            <a:r>
              <a:rPr lang="en-GB" sz="3200" dirty="0"/>
              <a:t>What is TEAMWORK? </a:t>
            </a:r>
          </a:p>
          <a:p>
            <a:endParaRPr lang="en-GB" sz="3200" dirty="0"/>
          </a:p>
          <a:p>
            <a:r>
              <a:rPr lang="en-GB" sz="3200" dirty="0"/>
              <a:t>Why is TEAMWORK an important skill in Drama?</a:t>
            </a:r>
          </a:p>
          <a:p>
            <a:endParaRPr lang="en-GB" sz="3200" dirty="0"/>
          </a:p>
          <a:p>
            <a:r>
              <a:rPr lang="en-GB" sz="3200" dirty="0"/>
              <a:t>Did you use TEAMWORK effectively in today's lesson?</a:t>
            </a:r>
          </a:p>
          <a:p>
            <a:endParaRPr lang="en-GB" sz="3200" dirty="0"/>
          </a:p>
          <a:p>
            <a:r>
              <a:rPr lang="en-GB" sz="3200" dirty="0"/>
              <a:t>Get into a pair.</a:t>
            </a:r>
          </a:p>
          <a:p>
            <a:r>
              <a:rPr lang="en-GB" sz="3200" dirty="0"/>
              <a:t>Tell your partner what you have learnt today.</a:t>
            </a:r>
          </a:p>
          <a:p>
            <a:r>
              <a:rPr lang="en-GB" sz="3200" b="1" dirty="0" smtClean="0">
                <a:solidFill>
                  <a:srgbClr val="7030A0"/>
                </a:solidFill>
                <a:latin typeface="Monotype Corsiva" pitchFamily="66" charset="0"/>
              </a:rPr>
              <a:t> </a:t>
            </a:r>
          </a:p>
        </p:txBody>
      </p:sp>
      <p:sp>
        <p:nvSpPr>
          <p:cNvPr id="10" name="Rectangle 9"/>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indent="-342900">
              <a:buFont typeface="Wingdings"/>
              <a:buChar char=""/>
              <a:tabLst>
                <a:tab pos="457200" algn="l"/>
              </a:tabLst>
            </a:pPr>
            <a:r>
              <a:rPr lang="en-GB" sz="1400" dirty="0">
                <a:solidFill>
                  <a:srgbClr val="3366FF"/>
                </a:solidFill>
                <a:latin typeface="Monotype Corsiva"/>
                <a:cs typeface="Monotype Corsiva"/>
              </a:rPr>
              <a:t>To know what Devising from a Stimuli is.</a:t>
            </a:r>
          </a:p>
          <a:p>
            <a:pPr marL="342900" indent="-342900">
              <a:buFont typeface="Wingdings"/>
              <a:buChar char=""/>
              <a:tabLst>
                <a:tab pos="457200" algn="l"/>
              </a:tabLst>
            </a:pPr>
            <a:r>
              <a:rPr lang="en-GB" sz="1400" dirty="0">
                <a:solidFill>
                  <a:srgbClr val="0070C0"/>
                </a:solidFill>
                <a:latin typeface="Monotype Corsiva" pitchFamily="66" charset="0"/>
              </a:rPr>
              <a:t>To understand how to devise a performance using a stimuli.</a:t>
            </a:r>
            <a:endParaRPr lang="en-GB" sz="3200" b="1" i="1" dirty="0">
              <a:solidFill>
                <a:srgbClr val="0070C0"/>
              </a:solidFill>
              <a:latin typeface="Aldine401 BT" pitchFamily="18" charset="0"/>
            </a:endParaRPr>
          </a:p>
        </p:txBody>
      </p:sp>
    </p:spTree>
    <p:extLst>
      <p:ext uri="{BB962C8B-B14F-4D97-AF65-F5344CB8AC3E}">
        <p14:creationId xmlns:p14="http://schemas.microsoft.com/office/powerpoint/2010/main" val="2029282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816"/>
            <a:ext cx="8229600" cy="1143000"/>
          </a:xfrm>
        </p:spPr>
        <p:txBody>
          <a:bodyPr>
            <a:normAutofit fontScale="90000"/>
          </a:bodyPr>
          <a:lstStyle/>
          <a:p>
            <a:r>
              <a:rPr lang="en-GB" sz="7200" b="1" dirty="0" smtClean="0"/>
              <a:t>THE DETECTIVE</a:t>
            </a:r>
            <a:endParaRPr lang="en-GB" sz="7200" b="1" dirty="0"/>
          </a:p>
        </p:txBody>
      </p:sp>
      <p:sp>
        <p:nvSpPr>
          <p:cNvPr id="3" name="Content Placeholder 2"/>
          <p:cNvSpPr>
            <a:spLocks noGrp="1"/>
          </p:cNvSpPr>
          <p:nvPr>
            <p:ph idx="1"/>
          </p:nvPr>
        </p:nvSpPr>
        <p:spPr>
          <a:xfrm>
            <a:off x="457200" y="1935480"/>
            <a:ext cx="6400816" cy="4389120"/>
          </a:xfrm>
        </p:spPr>
        <p:txBody>
          <a:bodyPr>
            <a:normAutofit fontScale="85000" lnSpcReduction="10000"/>
          </a:bodyPr>
          <a:lstStyle/>
          <a:p>
            <a:r>
              <a:rPr lang="en-GB" dirty="0" smtClean="0"/>
              <a:t>All students stand in a circle.</a:t>
            </a:r>
          </a:p>
          <a:p>
            <a:r>
              <a:rPr lang="en-GB" dirty="0" smtClean="0"/>
              <a:t>All students are playing as one person.</a:t>
            </a:r>
          </a:p>
          <a:p>
            <a:r>
              <a:rPr lang="en-GB" dirty="0" smtClean="0"/>
              <a:t>The detective will ask the students where they were at the time of the murder  and other questions.</a:t>
            </a:r>
          </a:p>
          <a:p>
            <a:r>
              <a:rPr lang="en-GB" dirty="0" smtClean="0"/>
              <a:t>Students must listen and remember each others answers in case the detective asks the same question again.</a:t>
            </a:r>
          </a:p>
          <a:p>
            <a:r>
              <a:rPr lang="en-GB" dirty="0" smtClean="0"/>
              <a:t>If the detective catches you lying he will arrest for the murder.</a:t>
            </a:r>
            <a:endParaRPr lang="en-GB" dirty="0"/>
          </a:p>
        </p:txBody>
      </p:sp>
      <p:pic>
        <p:nvPicPr>
          <p:cNvPr id="25602" name="Picture 2" descr="D:\POLICE\A6POL34.WMF"/>
          <p:cNvPicPr>
            <a:picLocks noChangeAspect="1" noChangeArrowheads="1"/>
          </p:cNvPicPr>
          <p:nvPr/>
        </p:nvPicPr>
        <p:blipFill>
          <a:blip r:embed="rId3"/>
          <a:srcRect/>
          <a:stretch>
            <a:fillRect/>
          </a:stretch>
        </p:blipFill>
        <p:spPr bwMode="auto">
          <a:xfrm>
            <a:off x="6357950" y="214290"/>
            <a:ext cx="2786050" cy="6643710"/>
          </a:xfrm>
          <a:prstGeom prst="rect">
            <a:avLst/>
          </a:prstGeom>
          <a:noFill/>
        </p:spPr>
      </p:pic>
      <p:sp>
        <p:nvSpPr>
          <p:cNvPr id="5" name="Rectangle 4"/>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indent="-342900">
              <a:buFont typeface="Wingdings"/>
              <a:buChar char=""/>
              <a:tabLst>
                <a:tab pos="457200" algn="l"/>
              </a:tabLst>
            </a:pPr>
            <a:r>
              <a:rPr lang="en-GB" sz="1400" dirty="0">
                <a:solidFill>
                  <a:srgbClr val="3366FF"/>
                </a:solidFill>
                <a:latin typeface="Monotype Corsiva"/>
                <a:cs typeface="Monotype Corsiva"/>
              </a:rPr>
              <a:t>To know what Devising from a Stimuli is.</a:t>
            </a:r>
          </a:p>
          <a:p>
            <a:pPr marL="342900" indent="-342900">
              <a:buFont typeface="Wingdings"/>
              <a:buChar char=""/>
              <a:tabLst>
                <a:tab pos="457200" algn="l"/>
              </a:tabLst>
            </a:pPr>
            <a:r>
              <a:rPr lang="en-GB" sz="1400" dirty="0">
                <a:solidFill>
                  <a:srgbClr val="0070C0"/>
                </a:solidFill>
                <a:latin typeface="Monotype Corsiva" pitchFamily="66" charset="0"/>
              </a:rPr>
              <a:t>To understand how to devise a performance using a stimuli.</a:t>
            </a:r>
            <a:endParaRPr lang="en-GB" sz="3200" b="1" i="1" dirty="0">
              <a:solidFill>
                <a:srgbClr val="0070C0"/>
              </a:solidFill>
              <a:latin typeface="Aldine401 BT" pitchFamily="18" charset="0"/>
            </a:endParaRPr>
          </a:p>
        </p:txBody>
      </p:sp>
    </p:spTree>
    <p:extLst>
      <p:ext uri="{BB962C8B-B14F-4D97-AF65-F5344CB8AC3E}">
        <p14:creationId xmlns:p14="http://schemas.microsoft.com/office/powerpoint/2010/main" val="31007188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02998348"/>
              </p:ext>
            </p:extLst>
          </p:nvPr>
        </p:nvGraphicFramePr>
        <p:xfrm>
          <a:off x="0" y="-28581"/>
          <a:ext cx="9144000" cy="7064522"/>
        </p:xfrm>
        <a:graphic>
          <a:graphicData uri="http://schemas.openxmlformats.org/drawingml/2006/table">
            <a:tbl>
              <a:tblPr firstRow="1" firstCol="1" bandRow="1"/>
              <a:tblGrid>
                <a:gridCol w="2285763"/>
                <a:gridCol w="2285763"/>
                <a:gridCol w="2286237"/>
                <a:gridCol w="2286237"/>
              </a:tblGrid>
              <a:tr h="246906">
                <a:tc rowSpan="2">
                  <a:txBody>
                    <a:bodyPr/>
                    <a:lstStyle/>
                    <a:p>
                      <a:pPr algn="ctr">
                        <a:spcAft>
                          <a:spcPts val="0"/>
                        </a:spcAft>
                      </a:pPr>
                      <a:r>
                        <a:rPr lang="en-GB" sz="1200" b="1">
                          <a:solidFill>
                            <a:srgbClr val="FFFFFF"/>
                          </a:solidFill>
                          <a:effectLst/>
                          <a:latin typeface="Calibri" charset="0"/>
                        </a:rPr>
                        <a:t>Level</a:t>
                      </a:r>
                      <a:endParaRPr lang="en-US" sz="1200">
                        <a:effectLst/>
                        <a:latin typeface="Calibri" charset="0"/>
                      </a:endParaRPr>
                    </a:p>
                  </a:txBody>
                  <a:tcPr marL="46104" marR="46104"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gridSpan="3">
                  <a:txBody>
                    <a:bodyPr/>
                    <a:lstStyle/>
                    <a:p>
                      <a:pPr algn="ctr">
                        <a:spcAft>
                          <a:spcPts val="0"/>
                        </a:spcAft>
                      </a:pPr>
                      <a:r>
                        <a:rPr lang="en-GB" sz="1200" b="1">
                          <a:solidFill>
                            <a:srgbClr val="FFFFFF"/>
                          </a:solidFill>
                          <a:effectLst/>
                          <a:latin typeface="Calibri" charset="0"/>
                        </a:rPr>
                        <a:t>Drama Strand</a:t>
                      </a:r>
                      <a:endParaRPr lang="en-US" sz="1200">
                        <a:effectLst/>
                        <a:latin typeface="Calibri" charset="0"/>
                      </a:endParaRPr>
                    </a:p>
                  </a:txBody>
                  <a:tcPr marL="46104" marR="46104"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hMerge="1">
                  <a:txBody>
                    <a:bodyPr/>
                    <a:lstStyle/>
                    <a:p>
                      <a:endParaRPr lang="en-US"/>
                    </a:p>
                  </a:txBody>
                  <a:tcPr/>
                </a:tc>
                <a:tc hMerge="1">
                  <a:txBody>
                    <a:bodyPr/>
                    <a:lstStyle/>
                    <a:p>
                      <a:endParaRPr lang="en-US"/>
                    </a:p>
                  </a:txBody>
                  <a:tcPr/>
                </a:tc>
              </a:tr>
              <a:tr h="428366">
                <a:tc vMerge="1">
                  <a:txBody>
                    <a:bodyPr/>
                    <a:lstStyle/>
                    <a:p>
                      <a:endParaRPr lang="en-US"/>
                    </a:p>
                  </a:txBody>
                  <a:tcPr/>
                </a:tc>
                <a:tc>
                  <a:txBody>
                    <a:bodyPr/>
                    <a:lstStyle/>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Creating</a:t>
                      </a:r>
                      <a:endParaRPr lang="en-US" sz="1200">
                        <a:effectLst/>
                        <a:latin typeface="Calibri" charset="0"/>
                      </a:endParaRPr>
                    </a:p>
                  </a:txBody>
                  <a:tcPr marL="46104" marR="46104"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Performing</a:t>
                      </a:r>
                      <a:endParaRPr lang="en-US" sz="1200">
                        <a:effectLst/>
                        <a:latin typeface="Calibri" charset="0"/>
                      </a:endParaRPr>
                    </a:p>
                  </a:txBody>
                  <a:tcPr marL="46104" marR="46104"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Reflecting</a:t>
                      </a:r>
                      <a:endParaRPr lang="en-US" sz="1200">
                        <a:effectLst/>
                        <a:latin typeface="Calibri" charset="0"/>
                      </a:endParaRPr>
                    </a:p>
                  </a:txBody>
                  <a:tcPr marL="46104" marR="46104"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r>
              <a:tr h="428366">
                <a:tc>
                  <a:txBody>
                    <a:bodyPr/>
                    <a:lstStyle/>
                    <a:p>
                      <a:pPr algn="ctr">
                        <a:spcAft>
                          <a:spcPts val="0"/>
                        </a:spcAft>
                      </a:pPr>
                      <a:r>
                        <a:rPr lang="en-GB" sz="1200" b="1">
                          <a:solidFill>
                            <a:srgbClr val="FFFFFF"/>
                          </a:solidFill>
                          <a:effectLst/>
                          <a:latin typeface="Calibri" charset="0"/>
                        </a:rPr>
                        <a:t>Entry</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a:txBody>
                    <a:bodyPr/>
                    <a:lstStyle/>
                    <a:p>
                      <a:pPr algn="ctr">
                        <a:spcAft>
                          <a:spcPts val="0"/>
                        </a:spcAft>
                      </a:pPr>
                      <a:r>
                        <a:rPr lang="en-GB" sz="1200">
                          <a:effectLst/>
                          <a:latin typeface="Calibri" charset="0"/>
                        </a:rPr>
                        <a:t>I can take part in a drama activity</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c>
                  <a:txBody>
                    <a:bodyPr/>
                    <a:lstStyle/>
                    <a:p>
                      <a:pPr algn="ctr">
                        <a:spcAft>
                          <a:spcPts val="0"/>
                        </a:spcAft>
                      </a:pPr>
                      <a:r>
                        <a:rPr lang="en-GB" sz="1200">
                          <a:effectLst/>
                          <a:latin typeface="Calibri" charset="0"/>
                        </a:rPr>
                        <a:t>I can participate in part of a group performance</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c>
                  <a:txBody>
                    <a:bodyPr/>
                    <a:lstStyle/>
                    <a:p>
                      <a:pPr algn="ctr">
                        <a:spcAft>
                          <a:spcPts val="0"/>
                        </a:spcAft>
                      </a:pPr>
                      <a:r>
                        <a:rPr lang="en-GB" sz="1200">
                          <a:effectLst/>
                          <a:latin typeface="Calibri" charset="0"/>
                        </a:rPr>
                        <a:t>I can identify positive and negative aspects within my work</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r>
              <a:tr h="1285098">
                <a:tc>
                  <a:txBody>
                    <a:bodyPr/>
                    <a:lstStyle/>
                    <a:p>
                      <a:pPr algn="ctr">
                        <a:spcAft>
                          <a:spcPts val="0"/>
                        </a:spcAft>
                      </a:pPr>
                      <a:r>
                        <a:rPr lang="en-GB" sz="1200" b="1">
                          <a:solidFill>
                            <a:srgbClr val="FFFFFF"/>
                          </a:solidFill>
                          <a:effectLst/>
                          <a:latin typeface="Calibri" charset="0"/>
                        </a:rPr>
                        <a:t>1</a:t>
                      </a:r>
                      <a:endParaRPr lang="en-US" sz="1200">
                        <a:effectLst/>
                        <a:latin typeface="Calibri" charset="0"/>
                      </a:endParaRPr>
                    </a:p>
                    <a:p>
                      <a:pPr algn="ctr">
                        <a:spcAft>
                          <a:spcPts val="0"/>
                        </a:spcAft>
                      </a:pPr>
                      <a:r>
                        <a:rPr lang="en-GB" sz="1200" b="1">
                          <a:solidFill>
                            <a:srgbClr val="FFFFFF"/>
                          </a:solidFill>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a:txBody>
                    <a:bodyPr/>
                    <a:lstStyle/>
                    <a:p>
                      <a:pPr algn="ctr">
                        <a:spcAft>
                          <a:spcPts val="0"/>
                        </a:spcAft>
                      </a:pPr>
                      <a:r>
                        <a:rPr lang="en-GB" sz="1200">
                          <a:effectLst/>
                          <a:latin typeface="Calibri" charset="0"/>
                        </a:rPr>
                        <a:t>I can take part in a range of drama activities</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explore problems in an imagined world and make up plays from stories or other stimuli</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a:effectLst/>
                          <a:latin typeface="Calibri" charset="0"/>
                        </a:rPr>
                        <a:t>I can participate in a short group performance</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show some consideration of movement and voice in performance</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a:effectLst/>
                          <a:latin typeface="Calibri" charset="0"/>
                        </a:rPr>
                        <a:t>I can make simple connections between the dramas I experience and my own life</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recognise when my own work and the work of others’, could be improved</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r>
              <a:tr h="1285098">
                <a:tc>
                  <a:txBody>
                    <a:bodyPr/>
                    <a:lstStyle/>
                    <a:p>
                      <a:pPr algn="ctr">
                        <a:spcAft>
                          <a:spcPts val="0"/>
                        </a:spcAft>
                      </a:pPr>
                      <a:r>
                        <a:rPr lang="en-GB" sz="1200" b="1">
                          <a:solidFill>
                            <a:srgbClr val="FFFFFF"/>
                          </a:solidFill>
                          <a:effectLst/>
                          <a:latin typeface="Calibri" charset="0"/>
                        </a:rPr>
                        <a:t>2</a:t>
                      </a:r>
                      <a:endParaRPr lang="en-US" sz="1200">
                        <a:effectLst/>
                        <a:latin typeface="Calibri" charset="0"/>
                      </a:endParaRPr>
                    </a:p>
                    <a:p>
                      <a:pPr algn="ctr">
                        <a:spcAft>
                          <a:spcPts val="0"/>
                        </a:spcAft>
                      </a:pPr>
                      <a:r>
                        <a:rPr lang="en-GB" sz="1200" b="1">
                          <a:solidFill>
                            <a:srgbClr val="FFFFFF"/>
                          </a:solidFill>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a:txBody>
                    <a:bodyPr/>
                    <a:lstStyle/>
                    <a:p>
                      <a:pPr algn="ctr">
                        <a:spcAft>
                          <a:spcPts val="0"/>
                        </a:spcAft>
                      </a:pPr>
                      <a:r>
                        <a:rPr lang="en-GB" sz="1200">
                          <a:effectLst/>
                          <a:latin typeface="Calibri" charset="0"/>
                        </a:rPr>
                        <a:t>I can perform my own simple scenes, demonstrating an understanding of drama techniques</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c>
                  <a:txBody>
                    <a:bodyPr/>
                    <a:lstStyle/>
                    <a:p>
                      <a:pPr algn="ctr">
                        <a:spcAft>
                          <a:spcPts val="0"/>
                        </a:spcAft>
                      </a:pPr>
                      <a:r>
                        <a:rPr lang="en-GB" sz="1200">
                          <a:effectLst/>
                          <a:latin typeface="Calibri" charset="0"/>
                        </a:rPr>
                        <a:t>I can use my voice and body to create a simple character</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act out improvised dramas</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c>
                  <a:txBody>
                    <a:bodyPr/>
                    <a:lstStyle/>
                    <a:p>
                      <a:pPr algn="ctr">
                        <a:spcAft>
                          <a:spcPts val="0"/>
                        </a:spcAft>
                      </a:pPr>
                      <a:r>
                        <a:rPr lang="en-GB" sz="1200">
                          <a:effectLst/>
                          <a:latin typeface="Calibri" charset="0"/>
                        </a:rPr>
                        <a:t>I can talk about why I made certain decisions in my play</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show a basic understanding of how meaning can be shown</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r>
              <a:tr h="3212746">
                <a:tc>
                  <a:txBody>
                    <a:bodyPr/>
                    <a:lstStyle/>
                    <a:p>
                      <a:pPr algn="ctr">
                        <a:spcAft>
                          <a:spcPts val="0"/>
                        </a:spcAft>
                      </a:pPr>
                      <a:r>
                        <a:rPr lang="en-GB" sz="1200" b="1">
                          <a:solidFill>
                            <a:srgbClr val="FFFFFF"/>
                          </a:solidFill>
                          <a:effectLst/>
                          <a:latin typeface="Calibri" charset="0"/>
                        </a:rPr>
                        <a:t>3</a:t>
                      </a:r>
                      <a:endParaRPr lang="en-US" sz="1200">
                        <a:effectLst/>
                        <a:latin typeface="Calibri" charset="0"/>
                      </a:endParaRPr>
                    </a:p>
                    <a:p>
                      <a:pPr algn="ctr">
                        <a:spcAft>
                          <a:spcPts val="0"/>
                        </a:spcAft>
                      </a:pPr>
                      <a:r>
                        <a:rPr lang="en-GB" sz="1200" b="1">
                          <a:solidFill>
                            <a:srgbClr val="FFFFFF"/>
                          </a:solidFill>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a:txBody>
                    <a:bodyPr/>
                    <a:lstStyle/>
                    <a:p>
                      <a:pPr algn="ctr">
                        <a:spcAft>
                          <a:spcPts val="0"/>
                        </a:spcAft>
                      </a:pPr>
                      <a:r>
                        <a:rPr lang="en-GB" sz="1200">
                          <a:effectLst/>
                          <a:latin typeface="Calibri" charset="0"/>
                        </a:rPr>
                        <a:t>I can establish a character with control over movement and voice</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use the dialogue in existing texts as well as creating my own</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devise plays from a range of stimuli</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respond to the use of drama techniques to deepen the role or understanding of the situation e.g. hot seating</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sustain a defined character for a reasonable amount of time</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a:effectLst/>
                          <a:latin typeface="Calibri" charset="0"/>
                        </a:rPr>
                        <a:t>I can learn lines and organise simple performances</a:t>
                      </a:r>
                      <a:endParaRPr lang="en-US" sz="1200" dirty="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dirty="0">
                          <a:effectLst/>
                          <a:latin typeface="Calibri" charset="0"/>
                        </a:rPr>
                        <a:t>I can give suggestions on how work could be improved</a:t>
                      </a:r>
                      <a:endParaRPr lang="en-US" sz="1200" dirty="0">
                        <a:effectLst/>
                        <a:latin typeface="Calibri" charset="0"/>
                      </a:endParaRPr>
                    </a:p>
                    <a:p>
                      <a:pPr algn="ctr">
                        <a:spcAft>
                          <a:spcPts val="0"/>
                        </a:spcAft>
                      </a:pPr>
                      <a:r>
                        <a:rPr lang="en-GB" sz="1200" dirty="0">
                          <a:effectLst/>
                          <a:latin typeface="Calibri" charset="0"/>
                        </a:rPr>
                        <a:t> </a:t>
                      </a:r>
                      <a:endParaRPr lang="en-US" sz="1200" dirty="0">
                        <a:effectLst/>
                        <a:latin typeface="Calibri" charset="0"/>
                      </a:endParaRPr>
                    </a:p>
                    <a:p>
                      <a:pPr algn="ctr">
                        <a:spcAft>
                          <a:spcPts val="0"/>
                        </a:spcAft>
                      </a:pPr>
                      <a:r>
                        <a:rPr lang="en-GB" sz="1200" dirty="0">
                          <a:effectLst/>
                          <a:latin typeface="Calibri" charset="0"/>
                        </a:rPr>
                        <a:t>I can talk about my work using some technical drama terminology</a:t>
                      </a:r>
                      <a:endParaRPr lang="en-US" sz="1200" dirty="0">
                        <a:effectLst/>
                        <a:latin typeface="Calibri" charset="0"/>
                      </a:endParaRPr>
                    </a:p>
                    <a:p>
                      <a:pPr algn="ctr">
                        <a:spcAft>
                          <a:spcPts val="0"/>
                        </a:spcAft>
                      </a:pPr>
                      <a:r>
                        <a:rPr lang="en-GB" sz="1200" dirty="0">
                          <a:effectLst/>
                          <a:latin typeface="Calibri" charset="0"/>
                        </a:rPr>
                        <a:t> </a:t>
                      </a:r>
                      <a:endParaRPr lang="en-US" sz="1200" dirty="0">
                        <a:effectLst/>
                        <a:latin typeface="Calibri" charset="0"/>
                      </a:endParaRPr>
                    </a:p>
                    <a:p>
                      <a:pPr algn="ctr">
                        <a:spcAft>
                          <a:spcPts val="0"/>
                        </a:spcAft>
                      </a:pPr>
                      <a:r>
                        <a:rPr lang="en-GB" sz="1200" dirty="0">
                          <a:effectLst/>
                          <a:latin typeface="Calibri" charset="0"/>
                        </a:rPr>
                        <a:t>I can discuss and give reasons for my preferences in the drama I have seen</a:t>
                      </a:r>
                      <a:endParaRPr lang="en-US" sz="1200" dirty="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r>
            </a:tbl>
          </a:graphicData>
        </a:graphic>
      </p:graphicFrame>
    </p:spTree>
    <p:extLst>
      <p:ext uri="{BB962C8B-B14F-4D97-AF65-F5344CB8AC3E}">
        <p14:creationId xmlns:p14="http://schemas.microsoft.com/office/powerpoint/2010/main" val="820734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5544"/>
            <a:ext cx="8229600" cy="857232"/>
          </a:xfrm>
        </p:spPr>
        <p:txBody>
          <a:bodyPr>
            <a:noAutofit/>
          </a:bodyPr>
          <a:lstStyle/>
          <a:p>
            <a:r>
              <a:rPr lang="en-GB" b="1" dirty="0" smtClean="0"/>
              <a:t>   WHAT IS TEAMWORK?</a:t>
            </a:r>
            <a:endParaRPr lang="en-GB" b="1" dirty="0"/>
          </a:p>
        </p:txBody>
      </p:sp>
      <p:sp>
        <p:nvSpPr>
          <p:cNvPr id="3" name="Content Placeholder 2"/>
          <p:cNvSpPr>
            <a:spLocks noGrp="1"/>
          </p:cNvSpPr>
          <p:nvPr>
            <p:ph idx="1"/>
          </p:nvPr>
        </p:nvSpPr>
        <p:spPr>
          <a:xfrm>
            <a:off x="179512" y="4530804"/>
            <a:ext cx="8784976" cy="2714620"/>
          </a:xfrm>
        </p:spPr>
        <p:txBody>
          <a:bodyPr>
            <a:normAutofit/>
          </a:bodyPr>
          <a:lstStyle/>
          <a:p>
            <a:r>
              <a:rPr lang="en-GB" sz="2800" dirty="0" smtClean="0"/>
              <a:t>Teamwork is a joint action by a group of people, in which each person works to the unity and efficiency of the group. The most effective teamwork is produced when all the individuals involved harmonize their contributions and work towards a common goal. </a:t>
            </a:r>
          </a:p>
          <a:p>
            <a:endParaRPr lang="en-GB" dirty="0"/>
          </a:p>
        </p:txBody>
      </p:sp>
      <p:pic>
        <p:nvPicPr>
          <p:cNvPr id="7170" name="Picture 2" descr="http://www.mgcpuzzles.com/mgcpuzzles/images/all_new_core_images/Corporate_Puzzles/teamwork_images/teamwork_teamwork_A.jpg"/>
          <p:cNvPicPr>
            <a:picLocks noChangeAspect="1" noChangeArrowheads="1"/>
          </p:cNvPicPr>
          <p:nvPr/>
        </p:nvPicPr>
        <p:blipFill>
          <a:blip r:embed="rId2"/>
          <a:srcRect/>
          <a:stretch>
            <a:fillRect/>
          </a:stretch>
        </p:blipFill>
        <p:spPr bwMode="auto">
          <a:xfrm>
            <a:off x="857224" y="1384936"/>
            <a:ext cx="7715304" cy="3124184"/>
          </a:xfrm>
          <a:prstGeom prst="rect">
            <a:avLst/>
          </a:prstGeom>
          <a:noFill/>
        </p:spPr>
      </p:pic>
      <p:sp>
        <p:nvSpPr>
          <p:cNvPr id="5" name="Rectangle 4"/>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indent="-342900">
              <a:buFont typeface="Wingdings"/>
              <a:buChar char=""/>
              <a:tabLst>
                <a:tab pos="457200" algn="l"/>
              </a:tabLst>
            </a:pPr>
            <a:r>
              <a:rPr lang="en-GB" sz="1400" dirty="0">
                <a:solidFill>
                  <a:srgbClr val="3366FF"/>
                </a:solidFill>
                <a:latin typeface="Monotype Corsiva"/>
                <a:cs typeface="Monotype Corsiva"/>
              </a:rPr>
              <a:t>To investigate the use of  Teamwork through Drama exercises.</a:t>
            </a:r>
          </a:p>
          <a:p>
            <a:pPr marL="342900" indent="-342900">
              <a:buFont typeface="Wingdings"/>
              <a:buChar char=""/>
              <a:tabLst>
                <a:tab pos="457200" algn="l"/>
              </a:tabLst>
            </a:pPr>
            <a:r>
              <a:rPr lang="en-GB" sz="1400" dirty="0">
                <a:solidFill>
                  <a:srgbClr val="0070C0"/>
                </a:solidFill>
                <a:latin typeface="Monotype Corsiva" pitchFamily="66" charset="0"/>
              </a:rPr>
              <a:t>To understand why team work is so important in drama</a:t>
            </a:r>
            <a:endParaRPr lang="en-GB" sz="3200" b="1" i="1" dirty="0">
              <a:solidFill>
                <a:srgbClr val="0070C0"/>
              </a:solidFill>
              <a:latin typeface="Aldine401 BT" pitchFamily="18" charset="0"/>
            </a:endParaRPr>
          </a:p>
        </p:txBody>
      </p:sp>
    </p:spTree>
    <p:extLst>
      <p:ext uri="{BB962C8B-B14F-4D97-AF65-F5344CB8AC3E}">
        <p14:creationId xmlns:p14="http://schemas.microsoft.com/office/powerpoint/2010/main" val="37326046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85800"/>
            <a:ext cx="8229600" cy="1143000"/>
          </a:xfrm>
        </p:spPr>
        <p:txBody>
          <a:bodyPr>
            <a:normAutofit fontScale="90000"/>
          </a:bodyPr>
          <a:lstStyle/>
          <a:p>
            <a:r>
              <a:rPr lang="en-GB" sz="7200" b="1" dirty="0" smtClean="0"/>
              <a:t>THE CLAP</a:t>
            </a:r>
            <a:endParaRPr lang="en-GB" sz="7200" b="1" dirty="0"/>
          </a:p>
        </p:txBody>
      </p:sp>
      <p:sp>
        <p:nvSpPr>
          <p:cNvPr id="3" name="Content Placeholder 2"/>
          <p:cNvSpPr>
            <a:spLocks noGrp="1"/>
          </p:cNvSpPr>
          <p:nvPr>
            <p:ph idx="1"/>
          </p:nvPr>
        </p:nvSpPr>
        <p:spPr/>
        <p:txBody>
          <a:bodyPr/>
          <a:lstStyle/>
          <a:p>
            <a:r>
              <a:rPr lang="en-GB" dirty="0" smtClean="0"/>
              <a:t>All students stand in a circle.</a:t>
            </a:r>
          </a:p>
          <a:p>
            <a:r>
              <a:rPr lang="en-GB" dirty="0" smtClean="0"/>
              <a:t>As a whole class you must clap when the teacher claps.</a:t>
            </a:r>
            <a:endParaRPr lang="en-GB" dirty="0"/>
          </a:p>
        </p:txBody>
      </p:sp>
      <p:pic>
        <p:nvPicPr>
          <p:cNvPr id="3074" name="Picture 2" descr="http://mtbethel.blogs.com/.a/6a00d8341c9c9253ef0120a5cca128970c-800wi"/>
          <p:cNvPicPr>
            <a:picLocks noChangeAspect="1" noChangeArrowheads="1" noCrop="1"/>
          </p:cNvPicPr>
          <p:nvPr/>
        </p:nvPicPr>
        <p:blipFill>
          <a:blip r:embed="rId2"/>
          <a:srcRect/>
          <a:stretch>
            <a:fillRect/>
          </a:stretch>
        </p:blipFill>
        <p:spPr bwMode="auto">
          <a:xfrm>
            <a:off x="642910" y="3455790"/>
            <a:ext cx="7786742" cy="3357586"/>
          </a:xfrm>
          <a:prstGeom prst="rect">
            <a:avLst/>
          </a:prstGeom>
          <a:noFill/>
        </p:spPr>
      </p:pic>
      <p:sp>
        <p:nvSpPr>
          <p:cNvPr id="5" name="Rectangle 4"/>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indent="-342900">
              <a:buFont typeface="Wingdings"/>
              <a:buChar char=""/>
              <a:tabLst>
                <a:tab pos="457200" algn="l"/>
              </a:tabLst>
            </a:pPr>
            <a:r>
              <a:rPr lang="en-GB" sz="1400" dirty="0">
                <a:solidFill>
                  <a:srgbClr val="3366FF"/>
                </a:solidFill>
                <a:latin typeface="Monotype Corsiva"/>
                <a:cs typeface="Monotype Corsiva"/>
              </a:rPr>
              <a:t>To investigate the use of  Teamwork through Drama exercises.</a:t>
            </a:r>
          </a:p>
          <a:p>
            <a:pPr marL="342900" indent="-342900">
              <a:buFont typeface="Wingdings"/>
              <a:buChar char=""/>
              <a:tabLst>
                <a:tab pos="457200" algn="l"/>
              </a:tabLst>
            </a:pPr>
            <a:r>
              <a:rPr lang="en-GB" sz="1400" dirty="0">
                <a:solidFill>
                  <a:srgbClr val="0070C0"/>
                </a:solidFill>
                <a:latin typeface="Monotype Corsiva" pitchFamily="66" charset="0"/>
              </a:rPr>
              <a:t>To understand why team work is so important in drama</a:t>
            </a:r>
            <a:endParaRPr lang="en-GB" sz="3200" b="1" i="1" dirty="0">
              <a:solidFill>
                <a:srgbClr val="0070C0"/>
              </a:solidFill>
              <a:latin typeface="Aldine401 BT" pitchFamily="18" charset="0"/>
            </a:endParaRPr>
          </a:p>
        </p:txBody>
      </p:sp>
    </p:spTree>
    <p:extLst>
      <p:ext uri="{BB962C8B-B14F-4D97-AF65-F5344CB8AC3E}">
        <p14:creationId xmlns:p14="http://schemas.microsoft.com/office/powerpoint/2010/main" val="235606097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214282" y="2411010"/>
            <a:ext cx="5572164" cy="3970318"/>
          </a:xfrm>
          <a:prstGeom prst="rect">
            <a:avLst/>
          </a:prstGeom>
          <a:noFill/>
          <a:ln w="9525">
            <a:noFill/>
            <a:miter lim="800000"/>
            <a:headEnd/>
            <a:tailEnd/>
          </a:ln>
        </p:spPr>
        <p:txBody>
          <a:bodyPr wrap="square">
            <a:spAutoFit/>
          </a:bodyPr>
          <a:lstStyle/>
          <a:p>
            <a:pPr marL="342900" indent="-342900">
              <a:spcBef>
                <a:spcPct val="50000"/>
              </a:spcBef>
              <a:buFontTx/>
              <a:buAutoNum type="arabicPeriod"/>
            </a:pPr>
            <a:r>
              <a:rPr lang="en-US" sz="2000" dirty="0" smtClean="0">
                <a:latin typeface="Maiandra GD" pitchFamily="34" charset="0"/>
              </a:rPr>
              <a:t>What skills have you used in the Clap task? The </a:t>
            </a:r>
            <a:r>
              <a:rPr lang="en-US" sz="2000" dirty="0">
                <a:latin typeface="Maiandra GD" pitchFamily="34" charset="0"/>
              </a:rPr>
              <a:t>partner that </a:t>
            </a:r>
            <a:r>
              <a:rPr lang="en-US" sz="2000" dirty="0" smtClean="0">
                <a:latin typeface="Maiandra GD" pitchFamily="34" charset="0"/>
              </a:rPr>
              <a:t>has the smallest hands </a:t>
            </a:r>
            <a:r>
              <a:rPr lang="en-US" sz="2000" dirty="0">
                <a:latin typeface="Maiandra GD" pitchFamily="34" charset="0"/>
              </a:rPr>
              <a:t>goes 1</a:t>
            </a:r>
            <a:r>
              <a:rPr lang="en-US" sz="2000" baseline="30000" dirty="0">
                <a:latin typeface="Maiandra GD" pitchFamily="34" charset="0"/>
              </a:rPr>
              <a:t>st</a:t>
            </a:r>
            <a:r>
              <a:rPr lang="en-US" sz="2000" dirty="0">
                <a:latin typeface="Maiandra GD" pitchFamily="34" charset="0"/>
              </a:rPr>
              <a:t>.</a:t>
            </a:r>
          </a:p>
          <a:p>
            <a:pPr marL="342900" indent="-342900">
              <a:spcBef>
                <a:spcPct val="50000"/>
              </a:spcBef>
              <a:buFontTx/>
              <a:buAutoNum type="arabicPeriod"/>
            </a:pPr>
            <a:r>
              <a:rPr lang="en-US" sz="2000" dirty="0">
                <a:latin typeface="Maiandra GD" pitchFamily="34" charset="0"/>
              </a:rPr>
              <a:t>After the 1</a:t>
            </a:r>
            <a:r>
              <a:rPr lang="en-US" sz="2000" baseline="30000" dirty="0">
                <a:latin typeface="Maiandra GD" pitchFamily="34" charset="0"/>
              </a:rPr>
              <a:t>st</a:t>
            </a:r>
            <a:r>
              <a:rPr lang="en-US" sz="2000" dirty="0">
                <a:latin typeface="Maiandra GD" pitchFamily="34" charset="0"/>
              </a:rPr>
              <a:t> partner shares one thing, partner 2 shares one thing; repeat.</a:t>
            </a:r>
          </a:p>
          <a:p>
            <a:pPr marL="342900" indent="-342900">
              <a:spcBef>
                <a:spcPct val="50000"/>
              </a:spcBef>
              <a:buFontTx/>
              <a:buAutoNum type="arabicPeriod"/>
            </a:pPr>
            <a:r>
              <a:rPr lang="en-US" sz="2000" dirty="0">
                <a:latin typeface="Maiandra GD" pitchFamily="34" charset="0"/>
              </a:rPr>
              <a:t>You “Rally” the topic like this until the teacher calls time</a:t>
            </a:r>
            <a:r>
              <a:rPr lang="en-US" sz="2000" dirty="0" smtClean="0">
                <a:latin typeface="Maiandra GD" pitchFamily="34" charset="0"/>
              </a:rPr>
              <a:t>.</a:t>
            </a:r>
          </a:p>
          <a:p>
            <a:pPr marL="342900" indent="-342900">
              <a:spcBef>
                <a:spcPct val="50000"/>
              </a:spcBef>
              <a:buFontTx/>
              <a:buAutoNum type="arabicPeriod"/>
            </a:pPr>
            <a:r>
              <a:rPr lang="en-US" sz="2000" dirty="0" smtClean="0">
                <a:latin typeface="Maiandra GD" pitchFamily="34" charset="0"/>
              </a:rPr>
              <a:t>It’s like a game of Word tennis.</a:t>
            </a:r>
          </a:p>
          <a:p>
            <a:pPr marL="342900" indent="-342900">
              <a:spcBef>
                <a:spcPct val="50000"/>
              </a:spcBef>
              <a:buFontTx/>
              <a:buAutoNum type="arabicPeriod"/>
            </a:pPr>
            <a:r>
              <a:rPr lang="en-US" sz="2000" dirty="0" smtClean="0">
                <a:latin typeface="Maiandra GD" pitchFamily="34" charset="0"/>
              </a:rPr>
              <a:t>If you are stuck for words ask Sir for help…a little or a lot</a:t>
            </a:r>
            <a:r>
              <a:rPr lang="en-US" sz="2800" dirty="0" smtClean="0">
                <a:latin typeface="Maiandra GD" pitchFamily="34" charset="0"/>
              </a:rPr>
              <a:t>.</a:t>
            </a:r>
            <a:endParaRPr lang="en-US" sz="2800" dirty="0">
              <a:latin typeface="Maiandra GD" pitchFamily="34" charset="0"/>
            </a:endParaRPr>
          </a:p>
        </p:txBody>
      </p:sp>
      <p:sp>
        <p:nvSpPr>
          <p:cNvPr id="5123" name="Rectangle 3"/>
          <p:cNvSpPr>
            <a:spLocks noChangeArrowheads="1"/>
          </p:cNvSpPr>
          <p:nvPr/>
        </p:nvSpPr>
        <p:spPr bwMode="auto">
          <a:xfrm>
            <a:off x="304800" y="1057672"/>
            <a:ext cx="8534400" cy="1219200"/>
          </a:xfrm>
          <a:prstGeom prst="rect">
            <a:avLst/>
          </a:prstGeom>
          <a:solidFill>
            <a:schemeClr val="accent1"/>
          </a:solidFill>
          <a:ln w="76200" cap="rnd">
            <a:solidFill>
              <a:srgbClr val="000099"/>
            </a:solidFill>
            <a:prstDash val="sysDot"/>
            <a:miter lim="800000"/>
            <a:headEnd/>
            <a:tailEnd/>
          </a:ln>
        </p:spPr>
        <p:txBody>
          <a:bodyPr wrap="none" anchor="ctr"/>
          <a:lstStyle/>
          <a:p>
            <a:endParaRPr lang="en-US" dirty="0"/>
          </a:p>
        </p:txBody>
      </p:sp>
      <p:sp>
        <p:nvSpPr>
          <p:cNvPr id="5124" name="Text Box 4"/>
          <p:cNvSpPr txBox="1">
            <a:spLocks noChangeArrowheads="1"/>
          </p:cNvSpPr>
          <p:nvPr/>
        </p:nvSpPr>
        <p:spPr bwMode="auto">
          <a:xfrm>
            <a:off x="609600" y="1117193"/>
            <a:ext cx="8085138" cy="1015663"/>
          </a:xfrm>
          <a:prstGeom prst="rect">
            <a:avLst/>
          </a:prstGeom>
          <a:noFill/>
          <a:ln w="57150">
            <a:noFill/>
            <a:prstDash val="sysDot"/>
            <a:miter lim="800000"/>
            <a:headEnd/>
            <a:tailEnd/>
          </a:ln>
        </p:spPr>
        <p:txBody>
          <a:bodyPr>
            <a:spAutoFit/>
          </a:bodyPr>
          <a:lstStyle/>
          <a:p>
            <a:pPr algn="ctr">
              <a:spcBef>
                <a:spcPct val="50000"/>
              </a:spcBef>
            </a:pPr>
            <a:r>
              <a:rPr lang="en-US" sz="6000" dirty="0" smtClean="0">
                <a:latin typeface="PC Dazzle" pitchFamily="2" charset="0"/>
              </a:rPr>
              <a:t>RallyRobin</a:t>
            </a:r>
          </a:p>
        </p:txBody>
      </p:sp>
      <p:pic>
        <p:nvPicPr>
          <p:cNvPr id="5125" name="Picture 10" descr="iTalk"/>
          <p:cNvPicPr>
            <a:picLocks noChangeAspect="1" noChangeArrowheads="1"/>
          </p:cNvPicPr>
          <p:nvPr/>
        </p:nvPicPr>
        <p:blipFill>
          <a:blip r:embed="rId2"/>
          <a:srcRect/>
          <a:stretch>
            <a:fillRect/>
          </a:stretch>
        </p:blipFill>
        <p:spPr bwMode="auto">
          <a:xfrm>
            <a:off x="5791200" y="2438400"/>
            <a:ext cx="3016250" cy="3257550"/>
          </a:xfrm>
          <a:prstGeom prst="rect">
            <a:avLst/>
          </a:prstGeom>
          <a:noFill/>
          <a:ln w="38100" cap="rnd">
            <a:solidFill>
              <a:srgbClr val="000099"/>
            </a:solidFill>
            <a:prstDash val="sysDot"/>
            <a:miter lim="800000"/>
            <a:headEnd/>
            <a:tailEnd/>
          </a:ln>
        </p:spPr>
      </p:pic>
      <p:pic>
        <p:nvPicPr>
          <p:cNvPr id="5126" name="Picture 11" descr="MPj04331600000[1]">
            <a:hlinkClick r:id="rId3" action="ppaction://hlinksldjump"/>
          </p:cNvPr>
          <p:cNvPicPr>
            <a:picLocks noChangeAspect="1" noChangeArrowheads="1"/>
          </p:cNvPicPr>
          <p:nvPr/>
        </p:nvPicPr>
        <p:blipFill>
          <a:blip r:embed="rId4" cstate="print">
            <a:clrChange>
              <a:clrFrom>
                <a:srgbClr val="FDFDFD"/>
              </a:clrFrom>
              <a:clrTo>
                <a:srgbClr val="FDFDFD">
                  <a:alpha val="0"/>
                </a:srgbClr>
              </a:clrTo>
            </a:clrChange>
          </a:blip>
          <a:srcRect/>
          <a:stretch>
            <a:fillRect/>
          </a:stretch>
        </p:blipFill>
        <p:spPr bwMode="auto">
          <a:xfrm>
            <a:off x="0" y="6248400"/>
            <a:ext cx="609600" cy="609600"/>
          </a:xfrm>
          <a:prstGeom prst="rect">
            <a:avLst/>
          </a:prstGeom>
          <a:noFill/>
          <a:ln w="9525">
            <a:noFill/>
            <a:miter lim="800000"/>
            <a:headEnd/>
            <a:tailEnd/>
          </a:ln>
        </p:spPr>
      </p:pic>
      <p:sp>
        <p:nvSpPr>
          <p:cNvPr id="7" name="Rectangle 6"/>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indent="-342900">
              <a:buFont typeface="Wingdings"/>
              <a:buChar char=""/>
              <a:tabLst>
                <a:tab pos="457200" algn="l"/>
              </a:tabLst>
            </a:pPr>
            <a:r>
              <a:rPr lang="en-GB" sz="1400" dirty="0">
                <a:solidFill>
                  <a:srgbClr val="3366FF"/>
                </a:solidFill>
                <a:latin typeface="Monotype Corsiva"/>
                <a:cs typeface="Monotype Corsiva"/>
              </a:rPr>
              <a:t>To investigate the use of  Teamwork through Drama exercises.</a:t>
            </a:r>
          </a:p>
          <a:p>
            <a:pPr marL="342900" indent="-342900">
              <a:buFont typeface="Wingdings"/>
              <a:buChar char=""/>
              <a:tabLst>
                <a:tab pos="457200" algn="l"/>
              </a:tabLst>
            </a:pPr>
            <a:r>
              <a:rPr lang="en-GB" sz="1400" dirty="0">
                <a:solidFill>
                  <a:srgbClr val="0070C0"/>
                </a:solidFill>
                <a:latin typeface="Monotype Corsiva" pitchFamily="66" charset="0"/>
              </a:rPr>
              <a:t>To understand why team work is so important in drama</a:t>
            </a:r>
            <a:endParaRPr lang="en-GB" sz="3200" b="1" i="1" dirty="0">
              <a:solidFill>
                <a:srgbClr val="0070C0"/>
              </a:solidFill>
              <a:latin typeface="Aldine401 BT" pitchFamily="18" charset="0"/>
            </a:endParaRPr>
          </a:p>
        </p:txBody>
      </p:sp>
    </p:spTree>
    <p:extLst>
      <p:ext uri="{BB962C8B-B14F-4D97-AF65-F5344CB8AC3E}">
        <p14:creationId xmlns:p14="http://schemas.microsoft.com/office/powerpoint/2010/main" val="47468430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6615130" cy="867524"/>
          </a:xfrm>
        </p:spPr>
        <p:txBody>
          <a:bodyPr>
            <a:noAutofit/>
          </a:bodyPr>
          <a:lstStyle/>
          <a:p>
            <a:r>
              <a:rPr lang="en-GB" sz="8000" b="1" dirty="0" smtClean="0"/>
              <a:t>FORMATIONS</a:t>
            </a:r>
            <a:endParaRPr lang="en-GB" sz="8000" b="1" dirty="0"/>
          </a:p>
        </p:txBody>
      </p:sp>
      <p:sp>
        <p:nvSpPr>
          <p:cNvPr id="3" name="Content Placeholder 2"/>
          <p:cNvSpPr>
            <a:spLocks noGrp="1"/>
          </p:cNvSpPr>
          <p:nvPr>
            <p:ph idx="1"/>
          </p:nvPr>
        </p:nvSpPr>
        <p:spPr>
          <a:xfrm>
            <a:off x="457200" y="1643050"/>
            <a:ext cx="6043626" cy="4681550"/>
          </a:xfrm>
        </p:spPr>
        <p:txBody>
          <a:bodyPr>
            <a:normAutofit fontScale="92500" lnSpcReduction="20000"/>
          </a:bodyPr>
          <a:lstStyle/>
          <a:p>
            <a:r>
              <a:rPr lang="en-GB" dirty="0" smtClean="0"/>
              <a:t>Walk around the space.</a:t>
            </a:r>
          </a:p>
          <a:p>
            <a:r>
              <a:rPr lang="en-GB" dirty="0" smtClean="0"/>
              <a:t>When the teacher calls a number you must get into groups of that number with the people nearest to you.</a:t>
            </a:r>
          </a:p>
          <a:p>
            <a:r>
              <a:rPr lang="en-GB" dirty="0" smtClean="0"/>
              <a:t>The teacher will then ask you to make a shape, object or number with you group.</a:t>
            </a:r>
          </a:p>
          <a:p>
            <a:r>
              <a:rPr lang="en-GB" dirty="0" smtClean="0"/>
              <a:t>You must work as a team in order to complete the task as efficiently as you can.</a:t>
            </a:r>
            <a:endParaRPr lang="en-GB" dirty="0"/>
          </a:p>
        </p:txBody>
      </p:sp>
      <p:pic>
        <p:nvPicPr>
          <p:cNvPr id="23554" name="Picture 2" descr="http://www.webweaver.nu/clipart/img/people/kids/playing.png"/>
          <p:cNvPicPr>
            <a:picLocks noChangeAspect="1" noChangeArrowheads="1"/>
          </p:cNvPicPr>
          <p:nvPr/>
        </p:nvPicPr>
        <p:blipFill>
          <a:blip r:embed="rId2"/>
          <a:srcRect/>
          <a:stretch>
            <a:fillRect/>
          </a:stretch>
        </p:blipFill>
        <p:spPr bwMode="auto">
          <a:xfrm>
            <a:off x="6643702" y="428604"/>
            <a:ext cx="2286000" cy="6000792"/>
          </a:xfrm>
          <a:prstGeom prst="rect">
            <a:avLst/>
          </a:prstGeom>
          <a:noFill/>
        </p:spPr>
      </p:pic>
      <p:sp>
        <p:nvSpPr>
          <p:cNvPr id="5" name="Rectangle 4"/>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indent="-342900">
              <a:buFont typeface="Wingdings"/>
              <a:buChar char=""/>
              <a:tabLst>
                <a:tab pos="457200" algn="l"/>
              </a:tabLst>
            </a:pPr>
            <a:r>
              <a:rPr lang="en-GB" sz="1400" dirty="0">
                <a:solidFill>
                  <a:srgbClr val="3366FF"/>
                </a:solidFill>
                <a:latin typeface="Monotype Corsiva"/>
                <a:cs typeface="Monotype Corsiva"/>
              </a:rPr>
              <a:t>To investigate the use of  Teamwork through Drama exercises.</a:t>
            </a:r>
          </a:p>
          <a:p>
            <a:pPr marL="342900" indent="-342900">
              <a:buFont typeface="Wingdings"/>
              <a:buChar char=""/>
              <a:tabLst>
                <a:tab pos="457200" algn="l"/>
              </a:tabLst>
            </a:pPr>
            <a:r>
              <a:rPr lang="en-GB" sz="1400" dirty="0">
                <a:solidFill>
                  <a:srgbClr val="0070C0"/>
                </a:solidFill>
                <a:latin typeface="Monotype Corsiva" pitchFamily="66" charset="0"/>
              </a:rPr>
              <a:t>To understand why team work is so important in drama</a:t>
            </a:r>
            <a:endParaRPr lang="en-GB" sz="3200" b="1" i="1" dirty="0">
              <a:solidFill>
                <a:srgbClr val="0070C0"/>
              </a:solidFill>
              <a:latin typeface="Aldine401 BT" pitchFamily="18" charset="0"/>
            </a:endParaRPr>
          </a:p>
        </p:txBody>
      </p:sp>
    </p:spTree>
    <p:extLst>
      <p:ext uri="{BB962C8B-B14F-4D97-AF65-F5344CB8AC3E}">
        <p14:creationId xmlns:p14="http://schemas.microsoft.com/office/powerpoint/2010/main" val="33799492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609600" y="2411591"/>
            <a:ext cx="7748614" cy="4185761"/>
          </a:xfrm>
          <a:prstGeom prst="rect">
            <a:avLst/>
          </a:prstGeom>
          <a:noFill/>
          <a:ln w="9525">
            <a:noFill/>
            <a:miter lim="800000"/>
            <a:headEnd/>
            <a:tailEnd/>
          </a:ln>
        </p:spPr>
        <p:txBody>
          <a:bodyPr wrap="square">
            <a:spAutoFit/>
          </a:bodyPr>
          <a:lstStyle/>
          <a:p>
            <a:pPr marL="342900" indent="-342900">
              <a:spcBef>
                <a:spcPct val="50000"/>
              </a:spcBef>
              <a:buFontTx/>
              <a:buAutoNum type="arabicPeriod"/>
            </a:pPr>
            <a:r>
              <a:rPr lang="en-US" sz="2800" dirty="0" smtClean="0"/>
              <a:t>Why were teamwork skills important in the Formations task?</a:t>
            </a:r>
          </a:p>
          <a:p>
            <a:pPr marL="342900" indent="-342900">
              <a:spcBef>
                <a:spcPct val="50000"/>
              </a:spcBef>
              <a:buFontTx/>
              <a:buAutoNum type="arabicPeriod"/>
            </a:pPr>
            <a:r>
              <a:rPr lang="en-US" sz="2800" dirty="0" smtClean="0"/>
              <a:t>You have 15 seconds  </a:t>
            </a:r>
            <a:r>
              <a:rPr lang="en-US" sz="2800" dirty="0"/>
              <a:t>“think time”.</a:t>
            </a:r>
          </a:p>
          <a:p>
            <a:pPr marL="342900" indent="-342900">
              <a:spcBef>
                <a:spcPct val="50000"/>
              </a:spcBef>
              <a:buFontTx/>
              <a:buAutoNum type="arabicPeriod"/>
            </a:pPr>
            <a:r>
              <a:rPr lang="en-US" sz="2800" dirty="0"/>
              <a:t>In pairs, Partner A shares as Partner B listens.</a:t>
            </a:r>
          </a:p>
          <a:p>
            <a:pPr marL="342900" indent="-342900">
              <a:spcBef>
                <a:spcPct val="50000"/>
              </a:spcBef>
              <a:buFontTx/>
              <a:buAutoNum type="arabicPeriod"/>
            </a:pPr>
            <a:r>
              <a:rPr lang="en-US" sz="2800" dirty="0"/>
              <a:t>Teacher calls “time”.</a:t>
            </a:r>
          </a:p>
          <a:p>
            <a:pPr marL="342900" indent="-342900">
              <a:spcBef>
                <a:spcPct val="50000"/>
              </a:spcBef>
              <a:buFontTx/>
              <a:buAutoNum type="arabicPeriod"/>
            </a:pPr>
            <a:r>
              <a:rPr lang="en-US" sz="2800" dirty="0"/>
              <a:t>Partner B thanks and praises Partner A.</a:t>
            </a:r>
          </a:p>
          <a:p>
            <a:pPr marL="342900" indent="-342900">
              <a:spcBef>
                <a:spcPct val="50000"/>
              </a:spcBef>
              <a:buFontTx/>
              <a:buAutoNum type="arabicPeriod"/>
            </a:pPr>
            <a:r>
              <a:rPr lang="en-US" sz="2800" dirty="0"/>
              <a:t>Partners switch roles.</a:t>
            </a:r>
          </a:p>
        </p:txBody>
      </p:sp>
      <p:sp>
        <p:nvSpPr>
          <p:cNvPr id="4099" name="Rectangle 3"/>
          <p:cNvSpPr>
            <a:spLocks noChangeArrowheads="1"/>
          </p:cNvSpPr>
          <p:nvPr/>
        </p:nvSpPr>
        <p:spPr bwMode="auto">
          <a:xfrm>
            <a:off x="304800" y="1057672"/>
            <a:ext cx="8534400" cy="1219200"/>
          </a:xfrm>
          <a:prstGeom prst="rect">
            <a:avLst/>
          </a:prstGeom>
          <a:solidFill>
            <a:schemeClr val="accent1"/>
          </a:solidFill>
          <a:ln w="76200" cap="rnd">
            <a:solidFill>
              <a:srgbClr val="000099"/>
            </a:solidFill>
            <a:prstDash val="sysDot"/>
            <a:miter lim="800000"/>
            <a:headEnd/>
            <a:tailEnd/>
          </a:ln>
        </p:spPr>
        <p:txBody>
          <a:bodyPr wrap="none" anchor="ctr"/>
          <a:lstStyle/>
          <a:p>
            <a:endParaRPr lang="en-US" dirty="0"/>
          </a:p>
        </p:txBody>
      </p:sp>
      <p:sp>
        <p:nvSpPr>
          <p:cNvPr id="4100" name="Text Box 4"/>
          <p:cNvSpPr txBox="1">
            <a:spLocks noChangeArrowheads="1"/>
          </p:cNvSpPr>
          <p:nvPr/>
        </p:nvSpPr>
        <p:spPr bwMode="auto">
          <a:xfrm>
            <a:off x="609600" y="1004535"/>
            <a:ext cx="8085138" cy="1200329"/>
          </a:xfrm>
          <a:prstGeom prst="rect">
            <a:avLst/>
          </a:prstGeom>
          <a:noFill/>
          <a:ln w="57150">
            <a:noFill/>
            <a:prstDash val="sysDot"/>
            <a:miter lim="800000"/>
            <a:headEnd/>
            <a:tailEnd/>
          </a:ln>
        </p:spPr>
        <p:txBody>
          <a:bodyPr>
            <a:spAutoFit/>
          </a:bodyPr>
          <a:lstStyle/>
          <a:p>
            <a:pPr algn="ctr">
              <a:spcBef>
                <a:spcPct val="50000"/>
              </a:spcBef>
            </a:pPr>
            <a:r>
              <a:rPr lang="en-US" sz="7200" b="1" dirty="0" smtClean="0">
                <a:solidFill>
                  <a:srgbClr val="FFFF00"/>
                </a:solidFill>
                <a:latin typeface="+mj-lt"/>
              </a:rPr>
              <a:t>Timed </a:t>
            </a:r>
            <a:r>
              <a:rPr lang="en-US" sz="7200" b="1" dirty="0">
                <a:solidFill>
                  <a:srgbClr val="FFFF00"/>
                </a:solidFill>
                <a:latin typeface="+mj-lt"/>
              </a:rPr>
              <a:t>Pair Share</a:t>
            </a:r>
          </a:p>
        </p:txBody>
      </p:sp>
      <p:pic>
        <p:nvPicPr>
          <p:cNvPr id="4101" name="Picture 6" descr="MCj04326020000[1]"/>
          <p:cNvPicPr>
            <a:picLocks noChangeAspect="1" noChangeArrowheads="1"/>
          </p:cNvPicPr>
          <p:nvPr/>
        </p:nvPicPr>
        <p:blipFill>
          <a:blip r:embed="rId2"/>
          <a:srcRect/>
          <a:stretch>
            <a:fillRect/>
          </a:stretch>
        </p:blipFill>
        <p:spPr bwMode="auto">
          <a:xfrm>
            <a:off x="7162800" y="4648200"/>
            <a:ext cx="1981200" cy="1981200"/>
          </a:xfrm>
          <a:prstGeom prst="rect">
            <a:avLst/>
          </a:prstGeom>
          <a:noFill/>
          <a:ln w="9525">
            <a:noFill/>
            <a:miter lim="800000"/>
            <a:headEnd/>
            <a:tailEnd/>
          </a:ln>
        </p:spPr>
      </p:pic>
      <p:sp>
        <p:nvSpPr>
          <p:cNvPr id="6" name="Rectangle 5"/>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indent="-342900">
              <a:buFont typeface="Wingdings"/>
              <a:buChar char=""/>
              <a:tabLst>
                <a:tab pos="457200" algn="l"/>
              </a:tabLst>
            </a:pPr>
            <a:r>
              <a:rPr lang="en-GB" sz="1400" dirty="0">
                <a:solidFill>
                  <a:srgbClr val="3366FF"/>
                </a:solidFill>
                <a:latin typeface="Monotype Corsiva"/>
                <a:cs typeface="Monotype Corsiva"/>
              </a:rPr>
              <a:t>To investigate the use of  Teamwork through Drama exercises.</a:t>
            </a:r>
          </a:p>
          <a:p>
            <a:pPr marL="342900" indent="-342900">
              <a:buFont typeface="Wingdings"/>
              <a:buChar char=""/>
              <a:tabLst>
                <a:tab pos="457200" algn="l"/>
              </a:tabLst>
            </a:pPr>
            <a:r>
              <a:rPr lang="en-GB" sz="1400" dirty="0">
                <a:solidFill>
                  <a:srgbClr val="0070C0"/>
                </a:solidFill>
                <a:latin typeface="Monotype Corsiva" pitchFamily="66" charset="0"/>
              </a:rPr>
              <a:t>To understand why team work is so important in drama</a:t>
            </a:r>
            <a:endParaRPr lang="en-GB" sz="3200" b="1" i="1" dirty="0">
              <a:solidFill>
                <a:srgbClr val="0070C0"/>
              </a:solidFill>
              <a:latin typeface="Aldine401 BT" pitchFamily="18" charset="0"/>
            </a:endParaRPr>
          </a:p>
        </p:txBody>
      </p:sp>
    </p:spTree>
    <p:extLst>
      <p:ext uri="{BB962C8B-B14F-4D97-AF65-F5344CB8AC3E}">
        <p14:creationId xmlns:p14="http://schemas.microsoft.com/office/powerpoint/2010/main" val="6357601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centersinaianimalhospital.com/images/dog_chasing_tail_lg_clr.gif"/>
          <p:cNvPicPr>
            <a:picLocks noChangeAspect="1" noChangeArrowheads="1" noCrop="1"/>
          </p:cNvPicPr>
          <p:nvPr/>
        </p:nvPicPr>
        <p:blipFill>
          <a:blip r:embed="rId2"/>
          <a:srcRect/>
          <a:stretch>
            <a:fillRect/>
          </a:stretch>
        </p:blipFill>
        <p:spPr bwMode="auto">
          <a:xfrm flipH="1">
            <a:off x="4857752" y="4857760"/>
            <a:ext cx="4286248" cy="2000240"/>
          </a:xfrm>
          <a:prstGeom prst="rect">
            <a:avLst/>
          </a:prstGeom>
          <a:noFill/>
        </p:spPr>
      </p:pic>
      <p:sp>
        <p:nvSpPr>
          <p:cNvPr id="2" name="Title 1"/>
          <p:cNvSpPr>
            <a:spLocks noGrp="1"/>
          </p:cNvSpPr>
          <p:nvPr>
            <p:ph type="title"/>
          </p:nvPr>
        </p:nvSpPr>
        <p:spPr>
          <a:xfrm>
            <a:off x="457200" y="486386"/>
            <a:ext cx="8229600" cy="1214422"/>
          </a:xfrm>
        </p:spPr>
        <p:txBody>
          <a:bodyPr>
            <a:noAutofit/>
          </a:bodyPr>
          <a:lstStyle/>
          <a:p>
            <a:r>
              <a:rPr lang="en-GB" sz="8000" b="1" dirty="0" smtClean="0"/>
              <a:t>CHASE THE TAIL</a:t>
            </a:r>
            <a:endParaRPr lang="en-GB" sz="8000" b="1" dirty="0"/>
          </a:p>
        </p:txBody>
      </p:sp>
      <p:sp>
        <p:nvSpPr>
          <p:cNvPr id="3" name="Content Placeholder 2"/>
          <p:cNvSpPr>
            <a:spLocks noGrp="1"/>
          </p:cNvSpPr>
          <p:nvPr>
            <p:ph idx="1"/>
          </p:nvPr>
        </p:nvSpPr>
        <p:spPr>
          <a:xfrm>
            <a:off x="142844" y="1737288"/>
            <a:ext cx="9001156" cy="4572032"/>
          </a:xfrm>
        </p:spPr>
        <p:txBody>
          <a:bodyPr>
            <a:normAutofit fontScale="77500" lnSpcReduction="20000"/>
          </a:bodyPr>
          <a:lstStyle/>
          <a:p>
            <a:r>
              <a:rPr lang="en-GB" dirty="0" smtClean="0"/>
              <a:t>In groups of four, students must stand in a line and place their  hands on the shoulder of the person in front.</a:t>
            </a:r>
          </a:p>
          <a:p>
            <a:r>
              <a:rPr lang="en-GB" dirty="0" smtClean="0"/>
              <a:t>Each team must try to defend their own tail and take another teams tail.</a:t>
            </a:r>
          </a:p>
          <a:p>
            <a:r>
              <a:rPr lang="en-GB" dirty="0" smtClean="0"/>
              <a:t>Each team must have a tail attached to the person at the back of their line.</a:t>
            </a:r>
          </a:p>
          <a:p>
            <a:r>
              <a:rPr lang="en-GB" dirty="0" smtClean="0"/>
              <a:t>The person at the front of the line is the ‘Catcher’ and only they can take another teams tail.</a:t>
            </a:r>
          </a:p>
          <a:p>
            <a:r>
              <a:rPr lang="en-GB" dirty="0" smtClean="0"/>
              <a:t>If a team takes a tail they must shout ‘Tail’, the game then stops and restarts without that team.</a:t>
            </a:r>
          </a:p>
          <a:p>
            <a:r>
              <a:rPr lang="en-GB" dirty="0" smtClean="0"/>
              <a:t>If a team splits up during the game and their hands come off of the shoulders of their teammates they are out.</a:t>
            </a:r>
          </a:p>
          <a:p>
            <a:r>
              <a:rPr lang="en-GB" dirty="0" smtClean="0"/>
              <a:t>The last team left is the winner.</a:t>
            </a:r>
            <a:endParaRPr lang="en-GB" dirty="0"/>
          </a:p>
        </p:txBody>
      </p:sp>
      <p:sp>
        <p:nvSpPr>
          <p:cNvPr id="5" name="Rectangle 4"/>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indent="-342900">
              <a:buFont typeface="Wingdings"/>
              <a:buChar char=""/>
              <a:tabLst>
                <a:tab pos="457200" algn="l"/>
              </a:tabLst>
            </a:pPr>
            <a:r>
              <a:rPr lang="en-GB" sz="1400" dirty="0">
                <a:solidFill>
                  <a:srgbClr val="3366FF"/>
                </a:solidFill>
                <a:latin typeface="Monotype Corsiva"/>
                <a:cs typeface="Monotype Corsiva"/>
              </a:rPr>
              <a:t>To investigate the use of  Teamwork through Drama exercises.</a:t>
            </a:r>
          </a:p>
          <a:p>
            <a:pPr marL="342900" indent="-342900">
              <a:buFont typeface="Wingdings"/>
              <a:buChar char=""/>
              <a:tabLst>
                <a:tab pos="457200" algn="l"/>
              </a:tabLst>
            </a:pPr>
            <a:r>
              <a:rPr lang="en-GB" sz="1400" dirty="0">
                <a:solidFill>
                  <a:srgbClr val="0070C0"/>
                </a:solidFill>
                <a:latin typeface="Monotype Corsiva" pitchFamily="66" charset="0"/>
              </a:rPr>
              <a:t>To understand why team work is so important in drama</a:t>
            </a:r>
            <a:endParaRPr lang="en-GB" sz="3200" b="1" i="1" dirty="0">
              <a:solidFill>
                <a:srgbClr val="0070C0"/>
              </a:solidFill>
              <a:latin typeface="Aldine401 BT" pitchFamily="18" charset="0"/>
            </a:endParaRPr>
          </a:p>
        </p:txBody>
      </p:sp>
    </p:spTree>
    <p:extLst>
      <p:ext uri="{BB962C8B-B14F-4D97-AF65-F5344CB8AC3E}">
        <p14:creationId xmlns:p14="http://schemas.microsoft.com/office/powerpoint/2010/main" val="4496483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2"/>
          <p:cNvSpPr>
            <a:spLocks noChangeArrowheads="1"/>
          </p:cNvSpPr>
          <p:nvPr/>
        </p:nvSpPr>
        <p:spPr bwMode="auto">
          <a:xfrm>
            <a:off x="2286000" y="4419600"/>
            <a:ext cx="1295400" cy="457200"/>
          </a:xfrm>
          <a:prstGeom prst="rect">
            <a:avLst/>
          </a:prstGeom>
          <a:solidFill>
            <a:srgbClr val="FFFFCC"/>
          </a:solidFill>
          <a:ln w="38100" cap="rnd">
            <a:solidFill>
              <a:srgbClr val="000099"/>
            </a:solidFill>
            <a:prstDash val="sysDot"/>
            <a:miter lim="800000"/>
            <a:headEnd/>
            <a:tailEnd/>
          </a:ln>
        </p:spPr>
        <p:txBody>
          <a:bodyPr wrap="none" anchor="ctr"/>
          <a:lstStyle/>
          <a:p>
            <a:endParaRPr lang="en-US"/>
          </a:p>
        </p:txBody>
      </p:sp>
      <p:sp>
        <p:nvSpPr>
          <p:cNvPr id="11267" name="Text Box 2"/>
          <p:cNvSpPr txBox="1">
            <a:spLocks noChangeArrowheads="1"/>
          </p:cNvSpPr>
          <p:nvPr/>
        </p:nvSpPr>
        <p:spPr bwMode="auto">
          <a:xfrm>
            <a:off x="304800" y="2441788"/>
            <a:ext cx="8305800" cy="3939540"/>
          </a:xfrm>
          <a:prstGeom prst="rect">
            <a:avLst/>
          </a:prstGeom>
          <a:noFill/>
          <a:ln w="9525">
            <a:noFill/>
            <a:miter lim="800000"/>
            <a:headEnd/>
            <a:tailEnd/>
          </a:ln>
        </p:spPr>
        <p:txBody>
          <a:bodyPr>
            <a:spAutoFit/>
          </a:bodyPr>
          <a:lstStyle/>
          <a:p>
            <a:pPr marL="342900" indent="-342900">
              <a:spcBef>
                <a:spcPct val="50000"/>
              </a:spcBef>
            </a:pPr>
            <a:r>
              <a:rPr lang="en-US" sz="2000" dirty="0"/>
              <a:t>Using question cards, students quiz a partner, get quizzed by a partner, then trade and repeat with a new partner:</a:t>
            </a:r>
          </a:p>
          <a:p>
            <a:pPr marL="342900" indent="-342900">
              <a:spcBef>
                <a:spcPct val="50000"/>
              </a:spcBef>
              <a:buFontTx/>
              <a:buAutoNum type="arabicPeriod"/>
            </a:pPr>
            <a:r>
              <a:rPr lang="en-US" sz="2000" dirty="0"/>
              <a:t>Stand Up, Hand Up, Pair Up.</a:t>
            </a:r>
          </a:p>
          <a:p>
            <a:pPr marL="342900" indent="-342900">
              <a:spcBef>
                <a:spcPct val="50000"/>
              </a:spcBef>
              <a:buFontTx/>
              <a:buAutoNum type="arabicPeriod"/>
            </a:pPr>
            <a:r>
              <a:rPr lang="en-US" sz="2000" dirty="0"/>
              <a:t>Partner A quizzes.</a:t>
            </a:r>
          </a:p>
          <a:p>
            <a:pPr marL="342900" indent="-342900">
              <a:spcBef>
                <a:spcPct val="50000"/>
              </a:spcBef>
              <a:buFontTx/>
              <a:buAutoNum type="arabicPeriod"/>
            </a:pPr>
            <a:r>
              <a:rPr lang="en-US" sz="2000" dirty="0"/>
              <a:t>Partner B answers.</a:t>
            </a:r>
          </a:p>
          <a:p>
            <a:pPr marL="342900" indent="-342900">
              <a:spcBef>
                <a:spcPct val="50000"/>
              </a:spcBef>
              <a:buFontTx/>
              <a:buAutoNum type="arabicPeriod"/>
            </a:pPr>
            <a:r>
              <a:rPr lang="en-US" sz="2000" dirty="0"/>
              <a:t>Partner A </a:t>
            </a:r>
            <a:r>
              <a:rPr lang="en-US" sz="2000" dirty="0">
                <a:solidFill>
                  <a:srgbClr val="FF0000"/>
                </a:solidFill>
              </a:rPr>
              <a:t>coaches</a:t>
            </a:r>
            <a:r>
              <a:rPr lang="en-US" sz="2000" dirty="0"/>
              <a:t>  and/or praises.</a:t>
            </a:r>
          </a:p>
          <a:p>
            <a:pPr marL="342900" indent="-342900">
              <a:spcBef>
                <a:spcPct val="50000"/>
              </a:spcBef>
              <a:buFontTx/>
              <a:buAutoNum type="arabicPeriod"/>
            </a:pPr>
            <a:r>
              <a:rPr lang="en-US" sz="2000" dirty="0"/>
              <a:t>Switch roles.</a:t>
            </a:r>
          </a:p>
          <a:p>
            <a:pPr marL="342900" indent="-342900">
              <a:spcBef>
                <a:spcPct val="50000"/>
              </a:spcBef>
              <a:buFontTx/>
              <a:buAutoNum type="arabicPeriod"/>
            </a:pPr>
            <a:r>
              <a:rPr lang="en-US" sz="2000" dirty="0"/>
              <a:t>Partners trade cards.</a:t>
            </a:r>
          </a:p>
          <a:p>
            <a:pPr marL="342900" indent="-342900">
              <a:spcBef>
                <a:spcPct val="50000"/>
              </a:spcBef>
              <a:buFontTx/>
              <a:buAutoNum type="arabicPeriod"/>
            </a:pPr>
            <a:r>
              <a:rPr lang="en-US" sz="2000" dirty="0"/>
              <a:t>Repeat steps 1-6 until the teacher calls time.</a:t>
            </a:r>
          </a:p>
        </p:txBody>
      </p:sp>
      <p:sp>
        <p:nvSpPr>
          <p:cNvPr id="11268" name="Rectangle 3"/>
          <p:cNvSpPr>
            <a:spLocks noChangeArrowheads="1"/>
          </p:cNvSpPr>
          <p:nvPr/>
        </p:nvSpPr>
        <p:spPr bwMode="auto">
          <a:xfrm>
            <a:off x="304800" y="985664"/>
            <a:ext cx="8534400" cy="1219200"/>
          </a:xfrm>
          <a:prstGeom prst="rect">
            <a:avLst/>
          </a:prstGeom>
          <a:solidFill>
            <a:schemeClr val="accent1"/>
          </a:solidFill>
          <a:ln w="76200" cap="rnd">
            <a:solidFill>
              <a:srgbClr val="000099"/>
            </a:solidFill>
            <a:prstDash val="sysDot"/>
            <a:miter lim="800000"/>
            <a:headEnd/>
            <a:tailEnd/>
          </a:ln>
        </p:spPr>
        <p:txBody>
          <a:bodyPr wrap="none" anchor="ctr"/>
          <a:lstStyle/>
          <a:p>
            <a:endParaRPr lang="en-US"/>
          </a:p>
        </p:txBody>
      </p:sp>
      <p:sp>
        <p:nvSpPr>
          <p:cNvPr id="11269" name="Text Box 4"/>
          <p:cNvSpPr txBox="1">
            <a:spLocks noChangeArrowheads="1"/>
          </p:cNvSpPr>
          <p:nvPr/>
        </p:nvSpPr>
        <p:spPr bwMode="auto">
          <a:xfrm>
            <a:off x="609600" y="881425"/>
            <a:ext cx="8085138" cy="1323439"/>
          </a:xfrm>
          <a:prstGeom prst="rect">
            <a:avLst/>
          </a:prstGeom>
          <a:noFill/>
          <a:ln w="57150">
            <a:noFill/>
            <a:prstDash val="sysDot"/>
            <a:miter lim="800000"/>
            <a:headEnd/>
            <a:tailEnd/>
          </a:ln>
        </p:spPr>
        <p:txBody>
          <a:bodyPr wrap="square">
            <a:spAutoFit/>
          </a:bodyPr>
          <a:lstStyle/>
          <a:p>
            <a:pPr algn="ctr">
              <a:spcBef>
                <a:spcPct val="50000"/>
              </a:spcBef>
            </a:pPr>
            <a:r>
              <a:rPr lang="en-US" sz="8000" dirty="0">
                <a:solidFill>
                  <a:srgbClr val="FFFF00"/>
                </a:solidFill>
                <a:latin typeface="+mj-lt"/>
              </a:rPr>
              <a:t>Quiz-Quiz-Trade</a:t>
            </a:r>
          </a:p>
        </p:txBody>
      </p:sp>
      <p:sp>
        <p:nvSpPr>
          <p:cNvPr id="11270" name="Text Box 10"/>
          <p:cNvSpPr txBox="1">
            <a:spLocks noChangeArrowheads="1"/>
          </p:cNvSpPr>
          <p:nvPr/>
        </p:nvSpPr>
        <p:spPr bwMode="auto">
          <a:xfrm>
            <a:off x="6096000" y="3105150"/>
            <a:ext cx="2895600" cy="2686050"/>
          </a:xfrm>
          <a:prstGeom prst="rect">
            <a:avLst/>
          </a:prstGeom>
          <a:solidFill>
            <a:srgbClr val="FFFFCC"/>
          </a:solidFill>
          <a:ln w="38100" cap="rnd">
            <a:solidFill>
              <a:srgbClr val="000099"/>
            </a:solidFill>
            <a:prstDash val="sysDot"/>
            <a:miter lim="800000"/>
            <a:headEnd/>
            <a:tailEnd/>
          </a:ln>
        </p:spPr>
        <p:txBody>
          <a:bodyPr>
            <a:spAutoFit/>
          </a:bodyPr>
          <a:lstStyle/>
          <a:p>
            <a:pPr algn="ctr">
              <a:spcBef>
                <a:spcPct val="50000"/>
              </a:spcBef>
            </a:pPr>
            <a:r>
              <a:rPr lang="en-US" sz="2400" u="sng">
                <a:solidFill>
                  <a:srgbClr val="FF3300"/>
                </a:solidFill>
                <a:latin typeface="PC Whimsey" pitchFamily="2" charset="0"/>
                <a:ea typeface="Arial Unicode MS" pitchFamily="34" charset="-128"/>
                <a:cs typeface="Arial Unicode MS" pitchFamily="34" charset="-128"/>
              </a:rPr>
              <a:t>HOW TO COACH</a:t>
            </a:r>
            <a:endParaRPr lang="en-US" sz="2400">
              <a:solidFill>
                <a:srgbClr val="FF3300"/>
              </a:solidFill>
              <a:latin typeface="PC Whimsey" pitchFamily="2" charset="0"/>
              <a:ea typeface="Arial Unicode MS" pitchFamily="34" charset="-128"/>
              <a:cs typeface="Arial Unicode MS" pitchFamily="34" charset="-128"/>
            </a:endParaRPr>
          </a:p>
          <a:p>
            <a:pPr algn="ctr">
              <a:spcBef>
                <a:spcPct val="50000"/>
              </a:spcBef>
            </a:pPr>
            <a:r>
              <a:rPr lang="en-US" sz="2400">
                <a:solidFill>
                  <a:srgbClr val="FF3300"/>
                </a:solidFill>
                <a:latin typeface="PC Whimsey" pitchFamily="2" charset="0"/>
                <a:ea typeface="Arial Unicode MS" pitchFamily="34" charset="-128"/>
                <a:cs typeface="Arial Unicode MS" pitchFamily="34" charset="-128"/>
              </a:rPr>
              <a:t>Tip</a:t>
            </a:r>
          </a:p>
          <a:p>
            <a:pPr algn="ctr">
              <a:spcBef>
                <a:spcPct val="50000"/>
              </a:spcBef>
            </a:pPr>
            <a:r>
              <a:rPr lang="en-US" sz="2400">
                <a:solidFill>
                  <a:srgbClr val="FF3300"/>
                </a:solidFill>
                <a:latin typeface="PC Whimsey" pitchFamily="2" charset="0"/>
                <a:ea typeface="Arial Unicode MS" pitchFamily="34" charset="-128"/>
                <a:cs typeface="Arial Unicode MS" pitchFamily="34" charset="-128"/>
              </a:rPr>
              <a:t>Tip</a:t>
            </a:r>
          </a:p>
          <a:p>
            <a:pPr algn="ctr">
              <a:spcBef>
                <a:spcPct val="50000"/>
              </a:spcBef>
            </a:pPr>
            <a:r>
              <a:rPr lang="en-US" sz="2400">
                <a:solidFill>
                  <a:srgbClr val="FF3300"/>
                </a:solidFill>
                <a:latin typeface="PC Whimsey" pitchFamily="2" charset="0"/>
                <a:ea typeface="Arial Unicode MS" pitchFamily="34" charset="-128"/>
                <a:cs typeface="Arial Unicode MS" pitchFamily="34" charset="-128"/>
              </a:rPr>
              <a:t>Tell</a:t>
            </a:r>
          </a:p>
          <a:p>
            <a:pPr algn="ctr">
              <a:spcBef>
                <a:spcPct val="50000"/>
              </a:spcBef>
            </a:pPr>
            <a:r>
              <a:rPr lang="en-US" sz="2400">
                <a:solidFill>
                  <a:srgbClr val="FF3300"/>
                </a:solidFill>
                <a:latin typeface="PC Whimsey" pitchFamily="2" charset="0"/>
                <a:ea typeface="Arial Unicode MS" pitchFamily="34" charset="-128"/>
                <a:cs typeface="Arial Unicode MS" pitchFamily="34" charset="-128"/>
              </a:rPr>
              <a:t>Explain</a:t>
            </a:r>
            <a:endParaRPr lang="en-US" sz="2400" u="sng">
              <a:solidFill>
                <a:srgbClr val="FF3300"/>
              </a:solidFill>
              <a:latin typeface="PC Whimsey" pitchFamily="2" charset="0"/>
              <a:ea typeface="Arial Unicode MS" pitchFamily="34" charset="-128"/>
              <a:cs typeface="Arial Unicode MS" pitchFamily="34" charset="-128"/>
            </a:endParaRPr>
          </a:p>
        </p:txBody>
      </p:sp>
      <p:sp>
        <p:nvSpPr>
          <p:cNvPr id="11271" name="Line 11"/>
          <p:cNvSpPr>
            <a:spLocks noChangeShapeType="1"/>
          </p:cNvSpPr>
          <p:nvPr/>
        </p:nvSpPr>
        <p:spPr bwMode="auto">
          <a:xfrm flipV="1">
            <a:off x="3657600" y="3962400"/>
            <a:ext cx="2286000" cy="381000"/>
          </a:xfrm>
          <a:prstGeom prst="line">
            <a:avLst/>
          </a:prstGeom>
          <a:noFill/>
          <a:ln w="38100">
            <a:solidFill>
              <a:schemeClr val="tx1"/>
            </a:solidFill>
            <a:round/>
            <a:headEnd/>
            <a:tailEnd type="triangle" w="med" len="med"/>
          </a:ln>
        </p:spPr>
        <p:txBody>
          <a:bodyPr/>
          <a:lstStyle/>
          <a:p>
            <a:endParaRPr lang="en-GB"/>
          </a:p>
        </p:txBody>
      </p:sp>
      <p:sp>
        <p:nvSpPr>
          <p:cNvPr id="8" name="Rectangle 7"/>
          <p:cNvSpPr/>
          <p:nvPr/>
        </p:nvSpPr>
        <p:spPr>
          <a:xfrm>
            <a:off x="8919" y="16409"/>
            <a:ext cx="5067137" cy="738664"/>
          </a:xfrm>
          <a:prstGeom prst="rect">
            <a:avLst/>
          </a:prstGeom>
          <a:ln>
            <a:solidFill>
              <a:schemeClr val="tx1"/>
            </a:solidFill>
          </a:ln>
        </p:spPr>
        <p:txBody>
          <a:bodyPr wrap="square">
            <a:spAutoFit/>
          </a:bodyPr>
          <a:lstStyle/>
          <a:p>
            <a:r>
              <a:rPr lang="en-GB" sz="1400" b="1" u="sng" dirty="0">
                <a:solidFill>
                  <a:srgbClr val="00B050"/>
                </a:solidFill>
                <a:latin typeface="Monotype Corsiva" pitchFamily="66" charset="0"/>
              </a:rPr>
              <a:t>Lesson Objective: </a:t>
            </a:r>
            <a:endParaRPr lang="en-GB" sz="1400" b="1" u="sng" dirty="0">
              <a:solidFill>
                <a:srgbClr val="00B050"/>
              </a:solidFill>
              <a:latin typeface="Cambria" pitchFamily="18" charset="0"/>
            </a:endParaRPr>
          </a:p>
          <a:p>
            <a:pPr marL="342900" indent="-342900">
              <a:buFont typeface="Wingdings"/>
              <a:buChar char=""/>
              <a:tabLst>
                <a:tab pos="457200" algn="l"/>
              </a:tabLst>
            </a:pPr>
            <a:r>
              <a:rPr lang="en-GB" sz="1400" dirty="0">
                <a:solidFill>
                  <a:srgbClr val="3366FF"/>
                </a:solidFill>
                <a:latin typeface="Monotype Corsiva"/>
                <a:cs typeface="Monotype Corsiva"/>
              </a:rPr>
              <a:t>To investigate the use of  Teamwork through Drama exercises.</a:t>
            </a:r>
          </a:p>
          <a:p>
            <a:pPr marL="342900" indent="-342900">
              <a:buFont typeface="Wingdings"/>
              <a:buChar char=""/>
              <a:tabLst>
                <a:tab pos="457200" algn="l"/>
              </a:tabLst>
            </a:pPr>
            <a:r>
              <a:rPr lang="en-GB" sz="1400" dirty="0">
                <a:solidFill>
                  <a:srgbClr val="0070C0"/>
                </a:solidFill>
                <a:latin typeface="Monotype Corsiva" pitchFamily="66" charset="0"/>
              </a:rPr>
              <a:t>To understand why team work is so important in drama</a:t>
            </a:r>
            <a:endParaRPr lang="en-GB" sz="3200" b="1" i="1" dirty="0">
              <a:solidFill>
                <a:srgbClr val="0070C0"/>
              </a:solidFill>
              <a:latin typeface="Aldine401 BT" pitchFamily="18" charset="0"/>
            </a:endParaRPr>
          </a:p>
        </p:txBody>
      </p:sp>
    </p:spTree>
    <p:extLst>
      <p:ext uri="{BB962C8B-B14F-4D97-AF65-F5344CB8AC3E}">
        <p14:creationId xmlns:p14="http://schemas.microsoft.com/office/powerpoint/2010/main" val="59252257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1358</TotalTime>
  <Words>1073</Words>
  <Application>Microsoft Macintosh PowerPoint</Application>
  <PresentationFormat>On-screen Show (4:3)</PresentationFormat>
  <Paragraphs>165</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Aldine401 BT</vt:lpstr>
      <vt:lpstr>Arial Unicode MS</vt:lpstr>
      <vt:lpstr>Calibri</vt:lpstr>
      <vt:lpstr>Cambria</vt:lpstr>
      <vt:lpstr>Maiandra GD</vt:lpstr>
      <vt:lpstr>Monotype Corsiva</vt:lpstr>
      <vt:lpstr>PC Dazzle</vt:lpstr>
      <vt:lpstr>PC Whimsey</vt:lpstr>
      <vt:lpstr>Wingdings</vt:lpstr>
      <vt:lpstr>Arial</vt:lpstr>
      <vt:lpstr>Office Theme</vt:lpstr>
      <vt:lpstr>Drama  At Cornwallis Academy</vt:lpstr>
      <vt:lpstr>PowerPoint Presentation</vt:lpstr>
      <vt:lpstr>   WHAT IS TEAMWORK?</vt:lpstr>
      <vt:lpstr>THE CLAP</vt:lpstr>
      <vt:lpstr>PowerPoint Presentation</vt:lpstr>
      <vt:lpstr>FORMATIONS</vt:lpstr>
      <vt:lpstr>PowerPoint Presentation</vt:lpstr>
      <vt:lpstr>CHASE THE TAIL</vt:lpstr>
      <vt:lpstr>PowerPoint Presentation</vt:lpstr>
      <vt:lpstr>LESSON OUTCOMES How did you do today?</vt:lpstr>
      <vt:lpstr>SPOTLIGHTING</vt:lpstr>
      <vt:lpstr>PowerPoint Presentation</vt:lpstr>
      <vt:lpstr>THE DETECTIVE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Harding</dc:creator>
  <cp:lastModifiedBy>April Watts</cp:lastModifiedBy>
  <cp:revision>38</cp:revision>
  <dcterms:created xsi:type="dcterms:W3CDTF">2012-09-05T08:26:58Z</dcterms:created>
  <dcterms:modified xsi:type="dcterms:W3CDTF">2016-09-06T20:06:34Z</dcterms:modified>
</cp:coreProperties>
</file>