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8" r:id="rId5"/>
    <p:sldId id="269" r:id="rId6"/>
    <p:sldId id="270" r:id="rId7"/>
    <p:sldId id="271" r:id="rId8"/>
    <p:sldId id="272" r:id="rId9"/>
    <p:sldId id="273" r:id="rId10"/>
    <p:sldId id="274" r:id="rId11"/>
    <p:sldId id="275" r:id="rId12"/>
    <p:sldId id="25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68" autoAdjust="0"/>
    <p:restoredTop sz="92987"/>
  </p:normalViewPr>
  <p:slideViewPr>
    <p:cSldViewPr>
      <p:cViewPr varScale="1">
        <p:scale>
          <a:sx n="58" d="100"/>
          <a:sy n="58" d="100"/>
        </p:scale>
        <p:origin x="776"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C3C24-7260-4BD0-9D18-75DD7DD93754}" type="datetimeFigureOut">
              <a:rPr lang="en-GB" smtClean="0"/>
              <a:t>05/09/2016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39C7F0-4643-4E29-86E1-BC5492DFCAD5}" type="slidenum">
              <a:rPr lang="en-GB" smtClean="0"/>
              <a:t>‹#›</a:t>
            </a:fld>
            <a:endParaRPr lang="en-GB"/>
          </a:p>
        </p:txBody>
      </p:sp>
    </p:spTree>
    <p:extLst>
      <p:ext uri="{BB962C8B-B14F-4D97-AF65-F5344CB8AC3E}">
        <p14:creationId xmlns:p14="http://schemas.microsoft.com/office/powerpoint/2010/main" val="370120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will need to use this lesson to assessment students</a:t>
            </a:r>
            <a:r>
              <a:rPr lang="en-GB" baseline="0" dirty="0" smtClean="0"/>
              <a:t> current ability. You will need to do a baseline assessment.</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1</a:t>
            </a:fld>
            <a:endParaRPr lang="en-GB"/>
          </a:p>
        </p:txBody>
      </p:sp>
    </p:spTree>
    <p:extLst>
      <p:ext uri="{BB962C8B-B14F-4D97-AF65-F5344CB8AC3E}">
        <p14:creationId xmlns:p14="http://schemas.microsoft.com/office/powerpoint/2010/main" val="245555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the task get students sad on the floor in order to await further instructions.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4</a:t>
            </a:fld>
            <a:endParaRPr lang="en-GB"/>
          </a:p>
        </p:txBody>
      </p:sp>
    </p:spTree>
    <p:extLst>
      <p:ext uri="{BB962C8B-B14F-4D97-AF65-F5344CB8AC3E}">
        <p14:creationId xmlns:p14="http://schemas.microsoft.com/office/powerpoint/2010/main" val="340099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Play</a:t>
            </a:r>
            <a:r>
              <a:rPr lang="en-GB" baseline="0" dirty="0" smtClean="0"/>
              <a:t> some spooky music to add dramatic effect. Student swill now take part in a Murder Mystery led by you.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5</a:t>
            </a:fld>
            <a:endParaRPr lang="en-GB"/>
          </a:p>
        </p:txBody>
      </p:sp>
    </p:spTree>
    <p:extLst>
      <p:ext uri="{BB962C8B-B14F-4D97-AF65-F5344CB8AC3E}">
        <p14:creationId xmlns:p14="http://schemas.microsoft.com/office/powerpoint/2010/main" val="241779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introduction and</a:t>
            </a:r>
            <a:r>
              <a:rPr lang="en-GB" baseline="0" dirty="0" smtClean="0"/>
              <a:t> sets the scene. As a class over the next two lessons you will set up the murder mystery and they will all imagine that they are going to spend the night there.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6</a:t>
            </a:fld>
            <a:endParaRPr lang="en-GB"/>
          </a:p>
        </p:txBody>
      </p:sp>
    </p:spTree>
    <p:extLst>
      <p:ext uri="{BB962C8B-B14F-4D97-AF65-F5344CB8AC3E}">
        <p14:creationId xmlns:p14="http://schemas.microsoft.com/office/powerpoint/2010/main" val="63943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pairs get the</a:t>
            </a:r>
            <a:r>
              <a:rPr lang="en-GB" baseline="0" dirty="0" smtClean="0"/>
              <a:t> students to stand up and reveal the decisions they have made about their characters.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8</a:t>
            </a:fld>
            <a:endParaRPr lang="en-GB"/>
          </a:p>
        </p:txBody>
      </p:sp>
    </p:spTree>
    <p:extLst>
      <p:ext uri="{BB962C8B-B14F-4D97-AF65-F5344CB8AC3E}">
        <p14:creationId xmlns:p14="http://schemas.microsoft.com/office/powerpoint/2010/main" val="309021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 If you can line students up in silence outside and get them to enter the room as if they are entering the manor</a:t>
            </a:r>
            <a:r>
              <a:rPr lang="en-GB" baseline="0" dirty="0" smtClean="0"/>
              <a:t> house it would be useful. If not line them up against one wall. They will then need to enter the room as if they have arrived at the manor house.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9</a:t>
            </a:fld>
            <a:endParaRPr lang="en-GB"/>
          </a:p>
        </p:txBody>
      </p:sp>
    </p:spTree>
    <p:extLst>
      <p:ext uri="{BB962C8B-B14F-4D97-AF65-F5344CB8AC3E}">
        <p14:creationId xmlns:p14="http://schemas.microsoft.com/office/powerpoint/2010/main" val="1002126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During</a:t>
            </a:r>
            <a:r>
              <a:rPr lang="en-GB" baseline="0" dirty="0" smtClean="0"/>
              <a:t> this task you will need to grade students on their current ability.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11</a:t>
            </a:fld>
            <a:endParaRPr lang="en-GB"/>
          </a:p>
        </p:txBody>
      </p:sp>
    </p:spTree>
    <p:extLst>
      <p:ext uri="{BB962C8B-B14F-4D97-AF65-F5344CB8AC3E}">
        <p14:creationId xmlns:p14="http://schemas.microsoft.com/office/powerpoint/2010/main" val="3057402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Group discussion</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12</a:t>
            </a:fld>
            <a:endParaRPr lang="en-GB"/>
          </a:p>
        </p:txBody>
      </p:sp>
    </p:spTree>
    <p:extLst>
      <p:ext uri="{BB962C8B-B14F-4D97-AF65-F5344CB8AC3E}">
        <p14:creationId xmlns:p14="http://schemas.microsoft.com/office/powerpoint/2010/main" val="254931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19596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1584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0226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286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96611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51383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1F927A2-EF0E-437F-9D13-8CDECD62D8FB}" type="datetimeFigureOut">
              <a:rPr lang="en-GB" smtClean="0"/>
              <a:t>05/09/2016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7002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927A2-EF0E-437F-9D13-8CDECD62D8FB}" type="datetimeFigureOut">
              <a:rPr lang="en-GB" smtClean="0"/>
              <a:t>05/09/2016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47789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27A2-EF0E-437F-9D13-8CDECD62D8FB}" type="datetimeFigureOut">
              <a:rPr lang="en-GB" smtClean="0"/>
              <a:t>05/09/2016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9844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7949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681631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927A2-EF0E-437F-9D13-8CDECD62D8FB}" type="datetimeFigureOut">
              <a:rPr lang="en-GB" smtClean="0"/>
              <a:t>05/09/2016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E380-D146-4CE3-A701-918D4244A4B6}" type="slidenum">
              <a:rPr lang="en-GB" smtClean="0"/>
              <a:t>‹#›</a:t>
            </a:fld>
            <a:endParaRPr lang="en-GB"/>
          </a:p>
        </p:txBody>
      </p:sp>
    </p:spTree>
    <p:extLst>
      <p:ext uri="{BB962C8B-B14F-4D97-AF65-F5344CB8AC3E}">
        <p14:creationId xmlns:p14="http://schemas.microsoft.com/office/powerpoint/2010/main" val="298147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0062"/>
            <a:ext cx="7772400" cy="1158489"/>
          </a:xfrm>
        </p:spPr>
        <p:txBody>
          <a:bodyPr>
            <a:normAutofit fontScale="90000"/>
          </a:bodyPr>
          <a:lstStyle/>
          <a:p>
            <a:r>
              <a:rPr lang="en-GB" u="sng" dirty="0" smtClean="0">
                <a:latin typeface="Monotype Corsiva" pitchFamily="66" charset="0"/>
              </a:rPr>
              <a:t>Drama </a:t>
            </a:r>
            <a:br>
              <a:rPr lang="en-GB" u="sng" dirty="0" smtClean="0">
                <a:latin typeface="Monotype Corsiva" pitchFamily="66" charset="0"/>
              </a:rPr>
            </a:br>
            <a:r>
              <a:rPr lang="en-GB" u="sng" dirty="0" smtClean="0">
                <a:latin typeface="Monotype Corsiva" pitchFamily="66" charset="0"/>
              </a:rPr>
              <a:t>At Cornwallis Academy</a:t>
            </a:r>
            <a:endParaRPr lang="en-GB" u="sng" dirty="0">
              <a:latin typeface="Monotype Corsiva" pitchFamily="66" charset="0"/>
            </a:endParaRPr>
          </a:p>
        </p:txBody>
      </p:sp>
      <p:sp>
        <p:nvSpPr>
          <p:cNvPr id="3" name="Subtitle 2"/>
          <p:cNvSpPr>
            <a:spLocks noGrp="1"/>
          </p:cNvSpPr>
          <p:nvPr>
            <p:ph type="subTitle" idx="1"/>
          </p:nvPr>
        </p:nvSpPr>
        <p:spPr>
          <a:xfrm>
            <a:off x="5114" y="1124744"/>
            <a:ext cx="9113734" cy="5733256"/>
          </a:xfrm>
        </p:spPr>
        <p:txBody>
          <a:bodyPr>
            <a:normAutofit fontScale="25000" lnSpcReduction="20000"/>
          </a:bodyPr>
          <a:lstStyle/>
          <a:p>
            <a:pPr algn="r"/>
            <a:r>
              <a:rPr lang="en-GB" sz="7000" b="1" u="sng" dirty="0" smtClean="0">
                <a:solidFill>
                  <a:srgbClr val="FB19BA"/>
                </a:solidFill>
                <a:latin typeface="Monotype Corsiva" pitchFamily="66" charset="0"/>
              </a:rPr>
              <a:t>Year 8 – LESSON 1</a:t>
            </a:r>
          </a:p>
          <a:p>
            <a:pPr algn="l"/>
            <a:r>
              <a:rPr lang="en-GB" sz="7000" b="1" u="sng" dirty="0" smtClean="0">
                <a:solidFill>
                  <a:srgbClr val="00B050"/>
                </a:solidFill>
                <a:latin typeface="Monotype Corsiva" pitchFamily="66" charset="0"/>
              </a:rPr>
              <a:t>Lesson Objective: </a:t>
            </a:r>
            <a:endParaRPr lang="en-GB" sz="8000" b="1" u="sng" dirty="0" smtClean="0">
              <a:solidFill>
                <a:srgbClr val="0070C0"/>
              </a:solidFill>
              <a:latin typeface="Monotype Corsiva" pitchFamily="66" charset="0"/>
            </a:endParaRPr>
          </a:p>
          <a:p>
            <a:pPr algn="l"/>
            <a:r>
              <a:rPr lang="en-GB" sz="8000" dirty="0" smtClean="0">
                <a:solidFill>
                  <a:srgbClr val="0070C0"/>
                </a:solidFill>
                <a:latin typeface="Monotype Corsiva" pitchFamily="66" charset="0"/>
              </a:rPr>
              <a:t>-Demonstrate an understanding of how to show a character</a:t>
            </a:r>
          </a:p>
          <a:p>
            <a:pPr algn="l"/>
            <a:r>
              <a:rPr lang="en-GB" sz="8000" dirty="0" smtClean="0">
                <a:solidFill>
                  <a:srgbClr val="0070C0"/>
                </a:solidFill>
                <a:latin typeface="Monotype Corsiva" pitchFamily="66" charset="0"/>
              </a:rPr>
              <a:t>-Recap on the importance to use facial expression and gestures when developing a character (Reflecting on the work from year 7). </a:t>
            </a:r>
          </a:p>
          <a:p>
            <a:pPr algn="l"/>
            <a:r>
              <a:rPr lang="en-GB" sz="8000" dirty="0" smtClean="0">
                <a:solidFill>
                  <a:srgbClr val="0070C0"/>
                </a:solidFill>
                <a:latin typeface="Monotype Corsiva" pitchFamily="66" charset="0"/>
              </a:rPr>
              <a:t>-To follow instructions in order to take part in a Murder Mystery</a:t>
            </a:r>
            <a:br>
              <a:rPr lang="en-GB" sz="8000" dirty="0" smtClean="0">
                <a:solidFill>
                  <a:srgbClr val="0070C0"/>
                </a:solidFill>
                <a:latin typeface="Monotype Corsiva" pitchFamily="66" charset="0"/>
              </a:rPr>
            </a:br>
            <a:endParaRPr lang="en-GB" sz="5500" b="1" i="1" dirty="0" smtClean="0">
              <a:solidFill>
                <a:srgbClr val="0070C0"/>
              </a:solidFill>
              <a:latin typeface="Aldine401 BT" pitchFamily="18" charset="0"/>
            </a:endParaRPr>
          </a:p>
          <a:p>
            <a:pPr algn="l"/>
            <a:r>
              <a:rPr lang="en-GB" sz="7400" b="1" i="1" u="sng" dirty="0" smtClean="0">
                <a:solidFill>
                  <a:srgbClr val="00B050"/>
                </a:solidFill>
                <a:latin typeface="Monotype Corsiva" pitchFamily="66" charset="0"/>
              </a:rPr>
              <a:t>Success Criteria:</a:t>
            </a:r>
          </a:p>
          <a:p>
            <a:pPr algn="l"/>
            <a:r>
              <a:rPr lang="en-GB" sz="11100" b="1" i="1" u="sng" dirty="0" smtClean="0">
                <a:solidFill>
                  <a:srgbClr val="00B050"/>
                </a:solidFill>
                <a:latin typeface="Monotype Corsiva" pitchFamily="66" charset="0"/>
              </a:rPr>
              <a:t>Performing and Creating</a:t>
            </a:r>
            <a:endParaRPr lang="en-GB" sz="11100" b="1" i="1" u="sng" dirty="0" smtClean="0">
              <a:solidFill>
                <a:srgbClr val="0070C0"/>
              </a:solidFill>
              <a:latin typeface="Monotype Corsiva" pitchFamily="66" charset="0"/>
            </a:endParaRPr>
          </a:p>
          <a:p>
            <a:pPr algn="l"/>
            <a:r>
              <a:rPr lang="en-GB" sz="8000" b="1" u="sng" dirty="0">
                <a:solidFill>
                  <a:srgbClr val="0070C0"/>
                </a:solidFill>
                <a:latin typeface="Monotype Corsiva" pitchFamily="66" charset="0"/>
              </a:rPr>
              <a:t>Level 3</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sustain a role </a:t>
            </a:r>
            <a:r>
              <a:rPr lang="en-GB" sz="6400" dirty="0" smtClean="0">
                <a:solidFill>
                  <a:srgbClr val="0070C0"/>
                </a:solidFill>
                <a:latin typeface="Monotype Corsiva" pitchFamily="66" charset="0"/>
              </a:rPr>
              <a:t>that I </a:t>
            </a:r>
            <a:r>
              <a:rPr lang="en-GB" sz="6400" dirty="0">
                <a:solidFill>
                  <a:srgbClr val="0070C0"/>
                </a:solidFill>
                <a:latin typeface="Monotype Corsiva" pitchFamily="66" charset="0"/>
              </a:rPr>
              <a:t>have created for some of the </a:t>
            </a:r>
            <a:r>
              <a:rPr lang="en-GB" sz="6400" dirty="0" smtClean="0">
                <a:solidFill>
                  <a:srgbClr val="0070C0"/>
                </a:solidFill>
                <a:latin typeface="Monotype Corsiva" pitchFamily="66" charset="0"/>
              </a:rPr>
              <a:t>performance. I am more </a:t>
            </a:r>
            <a:r>
              <a:rPr lang="en-GB" sz="6400" dirty="0">
                <a:solidFill>
                  <a:srgbClr val="0070C0"/>
                </a:solidFill>
                <a:latin typeface="Monotype Corsiva" pitchFamily="66" charset="0"/>
              </a:rPr>
              <a:t>comfortable being led by others in a group situation</a:t>
            </a:r>
            <a:r>
              <a:rPr lang="en-GB" sz="6400" dirty="0" smtClean="0">
                <a:solidFill>
                  <a:srgbClr val="0070C0"/>
                </a:solidFill>
                <a:latin typeface="Monotype Corsiva" pitchFamily="66" charset="0"/>
              </a:rPr>
              <a:t>.</a:t>
            </a:r>
            <a:endParaRPr lang="en-GB" sz="6400" b="1" u="sng"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4</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good parts of </a:t>
            </a:r>
            <a:r>
              <a:rPr lang="en-GB" sz="6400" dirty="0" smtClean="0">
                <a:solidFill>
                  <a:srgbClr val="0070C0"/>
                </a:solidFill>
                <a:latin typeface="Monotype Corsiva" pitchFamily="66" charset="0"/>
              </a:rPr>
              <a:t>my performance</a:t>
            </a:r>
            <a:r>
              <a:rPr lang="en-GB" sz="6400" dirty="0">
                <a:solidFill>
                  <a:srgbClr val="0070C0"/>
                </a:solidFill>
                <a:latin typeface="Monotype Corsiva" pitchFamily="66" charset="0"/>
              </a:rPr>
              <a:t>, occasionally struggling to keep </a:t>
            </a:r>
            <a:r>
              <a:rPr lang="en-GB" sz="6400" dirty="0" smtClean="0">
                <a:solidFill>
                  <a:srgbClr val="0070C0"/>
                </a:solidFill>
                <a:latin typeface="Monotype Corsiva" pitchFamily="66" charset="0"/>
              </a:rPr>
              <a:t>focused. I will </a:t>
            </a:r>
            <a:r>
              <a:rPr lang="en-GB" sz="6400" dirty="0">
                <a:solidFill>
                  <a:srgbClr val="0070C0"/>
                </a:solidFill>
                <a:latin typeface="Monotype Corsiva" pitchFamily="66" charset="0"/>
              </a:rPr>
              <a:t>make a reasonable contribution to </a:t>
            </a:r>
            <a:r>
              <a:rPr lang="en-GB" sz="6400" dirty="0" smtClean="0">
                <a:solidFill>
                  <a:srgbClr val="0070C0"/>
                </a:solidFill>
                <a:latin typeface="Monotype Corsiva" pitchFamily="66" charset="0"/>
              </a:rPr>
              <a:t>my </a:t>
            </a:r>
            <a:r>
              <a:rPr lang="en-GB" sz="6400" dirty="0">
                <a:solidFill>
                  <a:srgbClr val="0070C0"/>
                </a:solidFill>
                <a:latin typeface="Monotype Corsiva" pitchFamily="66" charset="0"/>
              </a:rPr>
              <a:t>groups work, sharing some simple ideas</a:t>
            </a:r>
            <a:r>
              <a:rPr lang="en-GB" sz="6400" dirty="0" smtClean="0">
                <a:solidFill>
                  <a:srgbClr val="0070C0"/>
                </a:solidFill>
                <a:latin typeface="Monotype Corsiva" pitchFamily="66" charset="0"/>
              </a:rPr>
              <a:t>.</a:t>
            </a:r>
            <a:endParaRPr lang="en-GB" sz="6400"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5</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most of the performance with few </a:t>
            </a:r>
            <a:r>
              <a:rPr lang="en-GB" sz="6400" dirty="0" smtClean="0">
                <a:solidFill>
                  <a:srgbClr val="0070C0"/>
                </a:solidFill>
                <a:latin typeface="Monotype Corsiva" pitchFamily="66" charset="0"/>
              </a:rPr>
              <a:t>distractions. I will </a:t>
            </a:r>
            <a:r>
              <a:rPr lang="en-GB" sz="6400" dirty="0">
                <a:solidFill>
                  <a:srgbClr val="0070C0"/>
                </a:solidFill>
                <a:latin typeface="Monotype Corsiva" pitchFamily="66" charset="0"/>
              </a:rPr>
              <a:t>make a positive contribution to a group, sharing ideas and showing some leadership</a:t>
            </a:r>
            <a:r>
              <a:rPr lang="en-GB" sz="6400" dirty="0" smtClean="0">
                <a:solidFill>
                  <a:srgbClr val="0070C0"/>
                </a:solidFill>
                <a:latin typeface="Monotype Corsiva" pitchFamily="66" charset="0"/>
              </a:rPr>
              <a:t>.</a:t>
            </a:r>
          </a:p>
          <a:p>
            <a:pPr algn="l"/>
            <a:r>
              <a:rPr lang="en-GB" sz="8000" b="1" u="sng" dirty="0" smtClean="0">
                <a:solidFill>
                  <a:srgbClr val="0070C0"/>
                </a:solidFill>
                <a:latin typeface="Monotype Corsiva" pitchFamily="66" charset="0"/>
              </a:rPr>
              <a:t>Level </a:t>
            </a:r>
            <a:r>
              <a:rPr lang="en-GB" sz="8000" b="1" u="sng" dirty="0">
                <a:solidFill>
                  <a:srgbClr val="0070C0"/>
                </a:solidFill>
                <a:latin typeface="Monotype Corsiva" pitchFamily="66" charset="0"/>
              </a:rPr>
              <a:t>6</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consistently stay in role for the whole of the </a:t>
            </a:r>
            <a:r>
              <a:rPr lang="en-GB" sz="6400" dirty="0" smtClean="0">
                <a:solidFill>
                  <a:srgbClr val="0070C0"/>
                </a:solidFill>
                <a:latin typeface="Monotype Corsiva" pitchFamily="66" charset="0"/>
              </a:rPr>
              <a:t>performance. I Contribute </a:t>
            </a:r>
            <a:r>
              <a:rPr lang="en-GB" sz="6400" dirty="0">
                <a:solidFill>
                  <a:srgbClr val="0070C0"/>
                </a:solidFill>
                <a:latin typeface="Monotype Corsiva" pitchFamily="66" charset="0"/>
              </a:rPr>
              <a:t>ideas very well to </a:t>
            </a:r>
            <a:r>
              <a:rPr lang="en-GB" sz="6400" dirty="0" smtClean="0">
                <a:solidFill>
                  <a:srgbClr val="0070C0"/>
                </a:solidFill>
                <a:latin typeface="Monotype Corsiva" pitchFamily="66" charset="0"/>
              </a:rPr>
              <a:t>the group I’m in </a:t>
            </a:r>
            <a:r>
              <a:rPr lang="en-GB" sz="6400" dirty="0">
                <a:solidFill>
                  <a:srgbClr val="0070C0"/>
                </a:solidFill>
                <a:latin typeface="Monotype Corsiva" pitchFamily="66" charset="0"/>
              </a:rPr>
              <a:t>and </a:t>
            </a:r>
            <a:r>
              <a:rPr lang="en-GB" sz="6400" dirty="0" smtClean="0">
                <a:solidFill>
                  <a:srgbClr val="0070C0"/>
                </a:solidFill>
                <a:latin typeface="Monotype Corsiva" pitchFamily="66" charset="0"/>
              </a:rPr>
              <a:t>am capable </a:t>
            </a:r>
            <a:r>
              <a:rPr lang="en-GB" sz="6400" dirty="0">
                <a:solidFill>
                  <a:srgbClr val="0070C0"/>
                </a:solidFill>
                <a:latin typeface="Monotype Corsiva" pitchFamily="66" charset="0"/>
              </a:rPr>
              <a:t>of showing good leadership skills</a:t>
            </a:r>
          </a:p>
          <a:p>
            <a:pPr algn="l"/>
            <a:endParaRPr lang="en-GB" b="1" u="sng" dirty="0">
              <a:latin typeface="Monotype Corsiva" pitchFamily="66" charset="0"/>
            </a:endParaRPr>
          </a:p>
        </p:txBody>
      </p:sp>
      <p:pic>
        <p:nvPicPr>
          <p:cNvPr id="1026" name="Picture 0" descr="newlogo cornwalli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85403"/>
            <a:ext cx="2195736" cy="523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16671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6300192" y="116632"/>
            <a:ext cx="2700300" cy="2025431"/>
          </a:xfrm>
          <a:prstGeom prst="rect">
            <a:avLst/>
          </a:prstGeom>
          <a:noFill/>
          <a:ln w="9525">
            <a:noFill/>
            <a:miter lim="800000"/>
            <a:headEnd/>
            <a:tailEnd/>
          </a:ln>
        </p:spPr>
      </p:pic>
      <p:sp>
        <p:nvSpPr>
          <p:cNvPr id="4" name="TextBox 3"/>
          <p:cNvSpPr txBox="1"/>
          <p:nvPr/>
        </p:nvSpPr>
        <p:spPr>
          <a:xfrm>
            <a:off x="1979712" y="344850"/>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2" name="TextBox 1"/>
          <p:cNvSpPr txBox="1"/>
          <p:nvPr/>
        </p:nvSpPr>
        <p:spPr>
          <a:xfrm>
            <a:off x="323528" y="2276872"/>
            <a:ext cx="8352928" cy="4832092"/>
          </a:xfrm>
          <a:prstGeom prst="rect">
            <a:avLst/>
          </a:prstGeom>
          <a:noFill/>
        </p:spPr>
        <p:txBody>
          <a:bodyPr wrap="square" rtlCol="0">
            <a:spAutoFit/>
          </a:bodyPr>
          <a:lstStyle/>
          <a:p>
            <a:r>
              <a:rPr lang="en-GB" sz="2800" b="1" u="sng" dirty="0" smtClean="0">
                <a:solidFill>
                  <a:schemeClr val="bg1"/>
                </a:solidFill>
                <a:latin typeface="Cambria" pitchFamily="18" charset="0"/>
              </a:rPr>
              <a:t>TASK</a:t>
            </a:r>
          </a:p>
          <a:p>
            <a:r>
              <a:rPr lang="en-GB" sz="2800" dirty="0" smtClean="0">
                <a:solidFill>
                  <a:schemeClr val="bg1"/>
                </a:solidFill>
                <a:latin typeface="Cambria" pitchFamily="18" charset="0"/>
              </a:rPr>
              <a:t>(</a:t>
            </a:r>
            <a:r>
              <a:rPr lang="en-GB" sz="2800" dirty="0">
                <a:solidFill>
                  <a:schemeClr val="bg1"/>
                </a:solidFill>
              </a:rPr>
              <a:t>5</a:t>
            </a:r>
            <a:r>
              <a:rPr lang="en-GB" sz="2800" dirty="0" smtClean="0">
                <a:solidFill>
                  <a:schemeClr val="bg1"/>
                </a:solidFill>
              </a:rPr>
              <a:t>) In groups you will now need to </a:t>
            </a:r>
            <a:r>
              <a:rPr lang="en-GB" sz="2800" dirty="0">
                <a:solidFill>
                  <a:schemeClr val="bg1"/>
                </a:solidFill>
              </a:rPr>
              <a:t>discuss </a:t>
            </a:r>
            <a:r>
              <a:rPr lang="en-GB" sz="2800" dirty="0" smtClean="0">
                <a:solidFill>
                  <a:schemeClr val="bg1"/>
                </a:solidFill>
              </a:rPr>
              <a:t>your </a:t>
            </a:r>
            <a:r>
              <a:rPr lang="en-GB" sz="2800" dirty="0">
                <a:solidFill>
                  <a:schemeClr val="bg1"/>
                </a:solidFill>
              </a:rPr>
              <a:t>situation-Where are you going to sleep? Why is Mrs Harvey not there? How are you going to deal with no electricity? </a:t>
            </a:r>
            <a:endParaRPr lang="en-GB" sz="2800" dirty="0" smtClean="0">
              <a:solidFill>
                <a:schemeClr val="bg1"/>
              </a:solidFill>
            </a:endParaRPr>
          </a:p>
          <a:p>
            <a:endParaRPr lang="en-GB" sz="2800" dirty="0" smtClean="0">
              <a:solidFill>
                <a:schemeClr val="bg1"/>
              </a:solidFill>
            </a:endParaRPr>
          </a:p>
          <a:p>
            <a:r>
              <a:rPr lang="en-GB" sz="2800" dirty="0" smtClean="0">
                <a:solidFill>
                  <a:schemeClr val="bg1"/>
                </a:solidFill>
              </a:rPr>
              <a:t>Log your decisions on your given piece of paper. </a:t>
            </a:r>
          </a:p>
          <a:p>
            <a:endParaRPr lang="en-GB" sz="2800" dirty="0">
              <a:solidFill>
                <a:schemeClr val="bg1"/>
              </a:solidFill>
            </a:endParaRPr>
          </a:p>
          <a:p>
            <a:r>
              <a:rPr lang="en-GB" sz="2800" u="sng" dirty="0" smtClean="0">
                <a:solidFill>
                  <a:schemeClr val="bg1"/>
                </a:solidFill>
              </a:rPr>
              <a:t>10 minutes</a:t>
            </a:r>
            <a:endParaRPr lang="en-GB" sz="2800" u="sng" dirty="0">
              <a:solidFill>
                <a:schemeClr val="bg1"/>
              </a:solidFill>
            </a:endParaRPr>
          </a:p>
          <a:p>
            <a:endParaRPr lang="en-GB" sz="2800" dirty="0">
              <a:solidFill>
                <a:schemeClr val="bg1"/>
              </a:solidFill>
              <a:latin typeface="Cambria" pitchFamily="18" charset="0"/>
            </a:endParaRPr>
          </a:p>
          <a:p>
            <a:endParaRPr lang="en-GB" sz="2800" b="1" u="sng" dirty="0" smtClean="0">
              <a:solidFill>
                <a:schemeClr val="bg1"/>
              </a:solidFill>
              <a:latin typeface="Cambria" pitchFamily="18" charset="0"/>
            </a:endParaRPr>
          </a:p>
        </p:txBody>
      </p:sp>
    </p:spTree>
    <p:extLst>
      <p:ext uri="{BB962C8B-B14F-4D97-AF65-F5344CB8AC3E}">
        <p14:creationId xmlns:p14="http://schemas.microsoft.com/office/powerpoint/2010/main" val="2276002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6300192" y="116632"/>
            <a:ext cx="2700300" cy="2025431"/>
          </a:xfrm>
          <a:prstGeom prst="rect">
            <a:avLst/>
          </a:prstGeom>
          <a:noFill/>
          <a:ln w="9525">
            <a:noFill/>
            <a:miter lim="800000"/>
            <a:headEnd/>
            <a:tailEnd/>
          </a:ln>
        </p:spPr>
      </p:pic>
      <p:sp>
        <p:nvSpPr>
          <p:cNvPr id="4" name="TextBox 3"/>
          <p:cNvSpPr txBox="1"/>
          <p:nvPr/>
        </p:nvSpPr>
        <p:spPr>
          <a:xfrm>
            <a:off x="1979712" y="344850"/>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4"/>
          <a:srcRect l="16150" r="50000" b="53699"/>
          <a:stretch/>
        </p:blipFill>
        <p:spPr bwMode="auto">
          <a:xfrm>
            <a:off x="0" y="0"/>
            <a:ext cx="1461324" cy="1327358"/>
          </a:xfrm>
          <a:prstGeom prst="rect">
            <a:avLst/>
          </a:prstGeom>
          <a:noFill/>
          <a:ln w="9525">
            <a:noFill/>
            <a:miter lim="800000"/>
            <a:headEnd/>
            <a:tailEnd/>
          </a:ln>
        </p:spPr>
      </p:pic>
      <p:sp>
        <p:nvSpPr>
          <p:cNvPr id="2" name="TextBox 1"/>
          <p:cNvSpPr txBox="1"/>
          <p:nvPr/>
        </p:nvSpPr>
        <p:spPr>
          <a:xfrm>
            <a:off x="323528" y="2276872"/>
            <a:ext cx="8352928" cy="4832093"/>
          </a:xfrm>
          <a:prstGeom prst="rect">
            <a:avLst/>
          </a:prstGeom>
          <a:noFill/>
        </p:spPr>
        <p:txBody>
          <a:bodyPr wrap="square" rtlCol="0">
            <a:spAutoFit/>
          </a:bodyPr>
          <a:lstStyle/>
          <a:p>
            <a:r>
              <a:rPr lang="en-GB" sz="2800" b="1" u="sng" dirty="0" smtClean="0">
                <a:solidFill>
                  <a:schemeClr val="bg1"/>
                </a:solidFill>
                <a:latin typeface="Cambria" pitchFamily="18" charset="0"/>
              </a:rPr>
              <a:t>TASK</a:t>
            </a:r>
          </a:p>
          <a:p>
            <a:r>
              <a:rPr lang="en-GB" sz="2800" dirty="0" smtClean="0">
                <a:solidFill>
                  <a:schemeClr val="bg1"/>
                </a:solidFill>
                <a:latin typeface="Cambria" pitchFamily="18" charset="0"/>
              </a:rPr>
              <a:t>(</a:t>
            </a:r>
            <a:r>
              <a:rPr lang="en-GB" sz="2800" dirty="0" smtClean="0">
                <a:solidFill>
                  <a:schemeClr val="bg1"/>
                </a:solidFill>
              </a:rPr>
              <a:t>6) One group at a time you will now act </a:t>
            </a:r>
            <a:r>
              <a:rPr lang="en-GB" sz="2800" dirty="0">
                <a:solidFill>
                  <a:schemeClr val="bg1"/>
                </a:solidFill>
              </a:rPr>
              <a:t>out </a:t>
            </a:r>
            <a:r>
              <a:rPr lang="en-GB" sz="2800" dirty="0" smtClean="0">
                <a:solidFill>
                  <a:schemeClr val="bg1"/>
                </a:solidFill>
              </a:rPr>
              <a:t>your decisions. Remember to think about the emotions your characters might be feeling and how you will show these. To achieve the higher grades you need to think about your use of voice and accent and developing a clear character.   </a:t>
            </a:r>
            <a:endParaRPr lang="en-GB" sz="2800" dirty="0">
              <a:solidFill>
                <a:schemeClr val="bg1"/>
              </a:solidFill>
            </a:endParaRPr>
          </a:p>
          <a:p>
            <a:endParaRPr lang="en-GB" sz="2800" dirty="0">
              <a:solidFill>
                <a:schemeClr val="bg1"/>
              </a:solidFill>
            </a:endParaRPr>
          </a:p>
          <a:p>
            <a:r>
              <a:rPr lang="en-GB" sz="2800" u="sng" dirty="0" smtClean="0">
                <a:solidFill>
                  <a:schemeClr val="bg1"/>
                </a:solidFill>
              </a:rPr>
              <a:t>15 minutes</a:t>
            </a:r>
            <a:endParaRPr lang="en-GB" sz="2800" u="sng" dirty="0">
              <a:solidFill>
                <a:schemeClr val="bg1"/>
              </a:solidFill>
            </a:endParaRPr>
          </a:p>
          <a:p>
            <a:endParaRPr lang="en-GB" sz="2800" dirty="0">
              <a:solidFill>
                <a:schemeClr val="bg1"/>
              </a:solidFill>
              <a:latin typeface="Cambria" pitchFamily="18" charset="0"/>
            </a:endParaRPr>
          </a:p>
          <a:p>
            <a:endParaRPr lang="en-GB" sz="2800" b="1" u="sng" dirty="0" smtClean="0">
              <a:solidFill>
                <a:schemeClr val="bg1"/>
              </a:solidFill>
              <a:latin typeface="Cambria" pitchFamily="18" charset="0"/>
            </a:endParaRPr>
          </a:p>
        </p:txBody>
      </p:sp>
    </p:spTree>
    <p:extLst>
      <p:ext uri="{BB962C8B-B14F-4D97-AF65-F5344CB8AC3E}">
        <p14:creationId xmlns:p14="http://schemas.microsoft.com/office/powerpoint/2010/main" val="187120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22" y="1135772"/>
            <a:ext cx="9117778" cy="4093428"/>
          </a:xfrm>
          <a:prstGeom prst="rect">
            <a:avLst/>
          </a:prstGeom>
          <a:noFill/>
        </p:spPr>
        <p:txBody>
          <a:bodyPr wrap="square" rtlCol="0">
            <a:spAutoFit/>
          </a:bodyPr>
          <a:lstStyle/>
          <a:p>
            <a:r>
              <a:rPr lang="en-GB" sz="3200" b="1" u="sng" dirty="0" smtClean="0">
                <a:latin typeface="Cambria" pitchFamily="18" charset="0"/>
              </a:rPr>
              <a:t>FEEDBACK</a:t>
            </a:r>
          </a:p>
          <a:p>
            <a:r>
              <a:rPr lang="en-GB" sz="2400" u="sng" dirty="0" smtClean="0">
                <a:solidFill>
                  <a:srgbClr val="7030A0"/>
                </a:solidFill>
                <a:latin typeface="Cambria" pitchFamily="18" charset="0"/>
              </a:rPr>
              <a:t>Question </a:t>
            </a:r>
            <a:r>
              <a:rPr lang="en-GB" sz="2400" u="sng" dirty="0">
                <a:solidFill>
                  <a:srgbClr val="7030A0"/>
                </a:solidFill>
                <a:latin typeface="Cambria" pitchFamily="18" charset="0"/>
              </a:rPr>
              <a:t>and </a:t>
            </a:r>
            <a:r>
              <a:rPr lang="en-GB" sz="2400" u="sng" dirty="0" smtClean="0">
                <a:solidFill>
                  <a:srgbClr val="7030A0"/>
                </a:solidFill>
                <a:latin typeface="Cambria" pitchFamily="18" charset="0"/>
              </a:rPr>
              <a:t>Answer exercise</a:t>
            </a:r>
            <a:endParaRPr lang="en-GB" sz="2400" dirty="0">
              <a:solidFill>
                <a:srgbClr val="7030A0"/>
              </a:solidFill>
              <a:latin typeface="Cambria" pitchFamily="18" charset="0"/>
            </a:endParaRPr>
          </a:p>
          <a:p>
            <a:r>
              <a:rPr lang="en-GB" sz="2400" dirty="0">
                <a:solidFill>
                  <a:srgbClr val="7030A0"/>
                </a:solidFill>
                <a:latin typeface="Cambria" pitchFamily="18" charset="0"/>
              </a:rPr>
              <a:t> </a:t>
            </a:r>
          </a:p>
          <a:p>
            <a:r>
              <a:rPr lang="en-GB" sz="2400" dirty="0">
                <a:solidFill>
                  <a:srgbClr val="7030A0"/>
                </a:solidFill>
                <a:latin typeface="Cambria" pitchFamily="18" charset="0"/>
              </a:rPr>
              <a:t>1) What have you learnt from playing a character?</a:t>
            </a:r>
          </a:p>
          <a:p>
            <a:r>
              <a:rPr lang="en-GB" sz="2400" dirty="0">
                <a:solidFill>
                  <a:srgbClr val="7030A0"/>
                </a:solidFill>
                <a:latin typeface="Cambria" pitchFamily="18" charset="0"/>
              </a:rPr>
              <a:t>2) What </a:t>
            </a:r>
            <a:r>
              <a:rPr lang="en-GB" sz="2400" dirty="0" smtClean="0">
                <a:solidFill>
                  <a:srgbClr val="7030A0"/>
                </a:solidFill>
                <a:latin typeface="Cambria" pitchFamily="18" charset="0"/>
              </a:rPr>
              <a:t>did </a:t>
            </a:r>
            <a:r>
              <a:rPr lang="en-GB" sz="2400" dirty="0">
                <a:solidFill>
                  <a:srgbClr val="7030A0"/>
                </a:solidFill>
                <a:latin typeface="Cambria" pitchFamily="18" charset="0"/>
              </a:rPr>
              <a:t>you </a:t>
            </a:r>
            <a:r>
              <a:rPr lang="en-GB" sz="2400" dirty="0" smtClean="0">
                <a:solidFill>
                  <a:srgbClr val="7030A0"/>
                </a:solidFill>
                <a:latin typeface="Cambria" pitchFamily="18" charset="0"/>
              </a:rPr>
              <a:t>find easy or hard </a:t>
            </a:r>
            <a:r>
              <a:rPr lang="en-GB" sz="2400" dirty="0">
                <a:solidFill>
                  <a:srgbClr val="7030A0"/>
                </a:solidFill>
                <a:latin typeface="Cambria" pitchFamily="18" charset="0"/>
              </a:rPr>
              <a:t>about playing a character?</a:t>
            </a:r>
          </a:p>
          <a:p>
            <a:r>
              <a:rPr lang="en-GB" sz="2400" dirty="0">
                <a:solidFill>
                  <a:srgbClr val="7030A0"/>
                </a:solidFill>
                <a:latin typeface="Cambria" pitchFamily="18" charset="0"/>
              </a:rPr>
              <a:t>3) </a:t>
            </a:r>
            <a:r>
              <a:rPr lang="en-GB" sz="2400" dirty="0" smtClean="0">
                <a:solidFill>
                  <a:srgbClr val="7030A0"/>
                </a:solidFill>
                <a:latin typeface="Cambria" pitchFamily="18" charset="0"/>
              </a:rPr>
              <a:t>What are your initial thoughts about the Murder Mystery?</a:t>
            </a:r>
          </a:p>
          <a:p>
            <a:r>
              <a:rPr lang="en-GB" sz="2400" dirty="0">
                <a:solidFill>
                  <a:srgbClr val="7030A0"/>
                </a:solidFill>
                <a:latin typeface="Cambria" pitchFamily="18" charset="0"/>
              </a:rPr>
              <a:t>4</a:t>
            </a:r>
            <a:r>
              <a:rPr lang="en-GB" sz="2400" dirty="0" smtClean="0">
                <a:solidFill>
                  <a:srgbClr val="7030A0"/>
                </a:solidFill>
                <a:latin typeface="Cambria" pitchFamily="18" charset="0"/>
              </a:rPr>
              <a:t>) How do you think the story might develop next week?</a:t>
            </a:r>
            <a:endParaRPr lang="en-GB" sz="2400" dirty="0">
              <a:solidFill>
                <a:srgbClr val="7030A0"/>
              </a:solidFill>
              <a:latin typeface="Cambria" pitchFamily="18" charset="0"/>
            </a:endParaRPr>
          </a:p>
          <a:p>
            <a:r>
              <a:rPr lang="en-GB" sz="2400" dirty="0">
                <a:solidFill>
                  <a:srgbClr val="7030A0"/>
                </a:solidFill>
                <a:latin typeface="Cambria" pitchFamily="18" charset="0"/>
              </a:rPr>
              <a:t>5</a:t>
            </a:r>
            <a:r>
              <a:rPr lang="en-GB" sz="2400" dirty="0" smtClean="0">
                <a:solidFill>
                  <a:srgbClr val="7030A0"/>
                </a:solidFill>
                <a:latin typeface="Cambria" pitchFamily="18" charset="0"/>
              </a:rPr>
              <a:t>) </a:t>
            </a:r>
            <a:r>
              <a:rPr lang="en-GB" sz="2400" dirty="0">
                <a:solidFill>
                  <a:srgbClr val="7030A0"/>
                </a:solidFill>
                <a:latin typeface="Cambria" pitchFamily="18" charset="0"/>
              </a:rPr>
              <a:t>What do you feel you need to work on to improve your character for next week’s  lesson?</a:t>
            </a:r>
          </a:p>
          <a:p>
            <a:endParaRPr lang="en-GB" dirty="0" smtClean="0">
              <a:solidFill>
                <a:srgbClr val="7030A0"/>
              </a:solidFill>
              <a:latin typeface="Monotype Corsiva" pitchFamily="66" charset="0"/>
            </a:endParaRPr>
          </a:p>
          <a:p>
            <a:endParaRPr lang="en-GB" dirty="0">
              <a:latin typeface="Cambria" pitchFamily="18" charset="0"/>
            </a:endParaRPr>
          </a:p>
        </p:txBody>
      </p:sp>
      <p:sp>
        <p:nvSpPr>
          <p:cNvPr id="6" name="Rectangle 5"/>
          <p:cNvSpPr/>
          <p:nvPr/>
        </p:nvSpPr>
        <p:spPr>
          <a:xfrm>
            <a:off x="0" y="-5192"/>
            <a:ext cx="9144000" cy="1292662"/>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600" b="1" u="sng" dirty="0">
              <a:solidFill>
                <a:srgbClr val="0070C0"/>
              </a:solidFill>
              <a:latin typeface="Monotype Corsiva" pitchFamily="66" charset="0"/>
            </a:endParaRPr>
          </a:p>
          <a:p>
            <a:r>
              <a:rPr lang="en-GB" sz="1600" dirty="0">
                <a:solidFill>
                  <a:srgbClr val="0070C0"/>
                </a:solidFill>
                <a:latin typeface="Monotype Corsiva" pitchFamily="66" charset="0"/>
              </a:rPr>
              <a:t>-Demonstrate an understanding of how to show a character</a:t>
            </a:r>
          </a:p>
          <a:p>
            <a:r>
              <a:rPr lang="en-GB" sz="1600" dirty="0">
                <a:solidFill>
                  <a:srgbClr val="0070C0"/>
                </a:solidFill>
                <a:latin typeface="Monotype Corsiva" pitchFamily="66" charset="0"/>
              </a:rPr>
              <a:t>-Recap on the importance to use facial expression and gestures when developing a character (Reflecting on the work from year 7). </a:t>
            </a:r>
          </a:p>
          <a:p>
            <a:r>
              <a:rPr lang="en-GB" sz="1600" dirty="0">
                <a:solidFill>
                  <a:srgbClr val="0070C0"/>
                </a:solidFill>
                <a:latin typeface="Monotype Corsiva" pitchFamily="66" charset="0"/>
              </a:rPr>
              <a:t>-To follow instructions in order to take part in a Murder Mystery</a:t>
            </a:r>
            <a:endParaRPr lang="en-GB" sz="1100" b="1" i="1" dirty="0">
              <a:solidFill>
                <a:srgbClr val="0070C0"/>
              </a:solidFill>
              <a:latin typeface="Aldine401 BT" pitchFamily="18" charset="0"/>
            </a:endParaRPr>
          </a:p>
        </p:txBody>
      </p:sp>
      <p:sp>
        <p:nvSpPr>
          <p:cNvPr id="7" name="Rectangle 6"/>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Success Criteria:</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spTree>
    <p:extLst>
      <p:ext uri="{BB962C8B-B14F-4D97-AF65-F5344CB8AC3E}">
        <p14:creationId xmlns:p14="http://schemas.microsoft.com/office/powerpoint/2010/main" val="1222483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2"/>
            <a:ext cx="9144000" cy="1292662"/>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600" b="1" u="sng" dirty="0">
              <a:solidFill>
                <a:srgbClr val="0070C0"/>
              </a:solidFill>
              <a:latin typeface="Monotype Corsiva" pitchFamily="66" charset="0"/>
            </a:endParaRPr>
          </a:p>
          <a:p>
            <a:r>
              <a:rPr lang="en-GB" sz="1600" dirty="0">
                <a:solidFill>
                  <a:srgbClr val="0070C0"/>
                </a:solidFill>
                <a:latin typeface="Monotype Corsiva" pitchFamily="66" charset="0"/>
              </a:rPr>
              <a:t>-Demonstrate an understanding of how to show a character</a:t>
            </a:r>
          </a:p>
          <a:p>
            <a:r>
              <a:rPr lang="en-GB" sz="1600" dirty="0">
                <a:solidFill>
                  <a:srgbClr val="0070C0"/>
                </a:solidFill>
                <a:latin typeface="Monotype Corsiva" pitchFamily="66" charset="0"/>
              </a:rPr>
              <a:t>-Recap on the importance to use facial expression and gestures when developing a character (Reflecting on the work from year 7). </a:t>
            </a:r>
          </a:p>
          <a:p>
            <a:r>
              <a:rPr lang="en-GB" sz="1600" dirty="0">
                <a:solidFill>
                  <a:srgbClr val="0070C0"/>
                </a:solidFill>
                <a:latin typeface="Monotype Corsiva" pitchFamily="66" charset="0"/>
              </a:rPr>
              <a:t>-To follow instructions in order to take part in a Murder Mystery</a:t>
            </a:r>
            <a:endParaRPr lang="en-GB" sz="1100" b="1" i="1" dirty="0">
              <a:solidFill>
                <a:srgbClr val="0070C0"/>
              </a:solidFill>
              <a:latin typeface="Aldine401 BT" pitchFamily="18" charset="0"/>
            </a:endParaRPr>
          </a:p>
        </p:txBody>
      </p:sp>
      <p:sp>
        <p:nvSpPr>
          <p:cNvPr id="3" name="Rectangle 2"/>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WILF:</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sp>
        <p:nvSpPr>
          <p:cNvPr id="4" name="TextBox 3"/>
          <p:cNvSpPr txBox="1"/>
          <p:nvPr/>
        </p:nvSpPr>
        <p:spPr>
          <a:xfrm>
            <a:off x="26222" y="1124744"/>
            <a:ext cx="9117778" cy="3877985"/>
          </a:xfrm>
          <a:prstGeom prst="rect">
            <a:avLst/>
          </a:prstGeom>
          <a:noFill/>
        </p:spPr>
        <p:txBody>
          <a:bodyPr wrap="square" rtlCol="0">
            <a:spAutoFit/>
          </a:bodyPr>
          <a:lstStyle/>
          <a:p>
            <a:r>
              <a:rPr lang="en-GB" sz="3200" b="1" u="sng" dirty="0" smtClean="0">
                <a:latin typeface="Monotype Corsiva" pitchFamily="66" charset="0"/>
              </a:rPr>
              <a:t>Re-cap of RULES AND EXPECTATIONS</a:t>
            </a:r>
          </a:p>
          <a:p>
            <a:r>
              <a:rPr lang="en-GB" sz="2800" dirty="0" smtClean="0">
                <a:solidFill>
                  <a:srgbClr val="7030A0"/>
                </a:solidFill>
                <a:latin typeface="Cambria" pitchFamily="18" charset="0"/>
              </a:rPr>
              <a:t>-   Always line up in silence outside the room.</a:t>
            </a:r>
          </a:p>
          <a:p>
            <a:pPr marL="285750" indent="-285750">
              <a:buFontTx/>
              <a:buChar char="-"/>
            </a:pPr>
            <a:r>
              <a:rPr lang="en-GB" sz="2800" dirty="0" smtClean="0">
                <a:solidFill>
                  <a:srgbClr val="7030A0"/>
                </a:solidFill>
                <a:latin typeface="Cambria" pitchFamily="18" charset="0"/>
              </a:rPr>
              <a:t>Enter the room quietly, stand in a circle in silence until instructed to sit on the floor in a circle.</a:t>
            </a:r>
          </a:p>
          <a:p>
            <a:pPr marL="285750" indent="-285750">
              <a:buFontTx/>
              <a:buChar char="-"/>
            </a:pPr>
            <a:r>
              <a:rPr lang="en-GB" sz="2800" dirty="0" smtClean="0">
                <a:solidFill>
                  <a:srgbClr val="7030A0"/>
                </a:solidFill>
                <a:latin typeface="Cambria" pitchFamily="18" charset="0"/>
              </a:rPr>
              <a:t>NO chewing or eating</a:t>
            </a:r>
          </a:p>
          <a:p>
            <a:pPr marL="285750" indent="-285750">
              <a:buFontTx/>
              <a:buChar char="-"/>
            </a:pPr>
            <a:r>
              <a:rPr lang="en-GB" sz="2800" dirty="0" smtClean="0">
                <a:solidFill>
                  <a:srgbClr val="7030A0"/>
                </a:solidFill>
                <a:latin typeface="Cambria" pitchFamily="18" charset="0"/>
              </a:rPr>
              <a:t>NEVER touch any props or classroom equipment without permission. </a:t>
            </a:r>
          </a:p>
          <a:p>
            <a:pPr marL="285750" indent="-285750">
              <a:buFontTx/>
              <a:buChar char="-"/>
            </a:pPr>
            <a:r>
              <a:rPr lang="en-GB" sz="2800" dirty="0" smtClean="0">
                <a:solidFill>
                  <a:srgbClr val="7030A0"/>
                </a:solidFill>
                <a:latin typeface="Cambria" pitchFamily="18" charset="0"/>
              </a:rPr>
              <a:t>Support and encourage others </a:t>
            </a:r>
            <a:endParaRPr lang="en-GB" dirty="0" smtClean="0">
              <a:solidFill>
                <a:srgbClr val="7030A0"/>
              </a:solidFill>
              <a:latin typeface="Monotype Corsiva" pitchFamily="66" charset="0"/>
            </a:endParaRPr>
          </a:p>
          <a:p>
            <a:endParaRPr lang="en-GB" dirty="0">
              <a:latin typeface="Cambria" pitchFamily="18" charset="0"/>
            </a:endParaRPr>
          </a:p>
        </p:txBody>
      </p:sp>
    </p:spTree>
    <p:extLst>
      <p:ext uri="{BB962C8B-B14F-4D97-AF65-F5344CB8AC3E}">
        <p14:creationId xmlns:p14="http://schemas.microsoft.com/office/powerpoint/2010/main" val="3754861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66" y="28185"/>
            <a:ext cx="9118733" cy="1292662"/>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600" b="1" u="sng" dirty="0">
              <a:solidFill>
                <a:srgbClr val="0070C0"/>
              </a:solidFill>
              <a:latin typeface="Monotype Corsiva" pitchFamily="66" charset="0"/>
            </a:endParaRPr>
          </a:p>
          <a:p>
            <a:r>
              <a:rPr lang="en-GB" sz="1600" dirty="0">
                <a:solidFill>
                  <a:srgbClr val="0070C0"/>
                </a:solidFill>
                <a:latin typeface="Monotype Corsiva" pitchFamily="66" charset="0"/>
              </a:rPr>
              <a:t>-Demonstrate an understanding of how to show a character</a:t>
            </a:r>
          </a:p>
          <a:p>
            <a:r>
              <a:rPr lang="en-GB" sz="1600" dirty="0">
                <a:solidFill>
                  <a:srgbClr val="0070C0"/>
                </a:solidFill>
                <a:latin typeface="Monotype Corsiva" pitchFamily="66" charset="0"/>
              </a:rPr>
              <a:t>-Recap on the importance to use facial expression and gestures when developing a character (Reflecting on the work from year 7). </a:t>
            </a:r>
          </a:p>
          <a:p>
            <a:r>
              <a:rPr lang="en-GB" sz="1600" dirty="0">
                <a:solidFill>
                  <a:srgbClr val="0070C0"/>
                </a:solidFill>
                <a:latin typeface="Monotype Corsiva" pitchFamily="66" charset="0"/>
              </a:rPr>
              <a:t>-To follow instructions in order to take part in a Murder Mystery</a:t>
            </a:r>
            <a:endParaRPr lang="en-GB" sz="1100" b="1" i="1" dirty="0">
              <a:solidFill>
                <a:srgbClr val="0070C0"/>
              </a:solidFill>
              <a:latin typeface="Aldine401 BT" pitchFamily="18" charset="0"/>
            </a:endParaRPr>
          </a:p>
        </p:txBody>
      </p:sp>
      <p:sp>
        <p:nvSpPr>
          <p:cNvPr id="3" name="Rectangle 2"/>
          <p:cNvSpPr/>
          <p:nvPr/>
        </p:nvSpPr>
        <p:spPr>
          <a:xfrm>
            <a:off x="107504" y="1268760"/>
            <a:ext cx="8928992" cy="2862322"/>
          </a:xfrm>
          <a:prstGeom prst="rect">
            <a:avLst/>
          </a:prstGeom>
        </p:spPr>
        <p:txBody>
          <a:bodyPr wrap="square">
            <a:spAutoFit/>
          </a:bodyPr>
          <a:lstStyle/>
          <a:p>
            <a:r>
              <a:rPr lang="en-GB" u="sng" dirty="0">
                <a:solidFill>
                  <a:srgbClr val="7030A0"/>
                </a:solidFill>
                <a:latin typeface="Cambria" pitchFamily="18" charset="0"/>
              </a:rPr>
              <a:t>Introduction to Murder Mystery </a:t>
            </a:r>
            <a:r>
              <a:rPr lang="en-GB" u="sng" dirty="0" smtClean="0">
                <a:solidFill>
                  <a:srgbClr val="7030A0"/>
                </a:solidFill>
                <a:latin typeface="Cambria" pitchFamily="18" charset="0"/>
              </a:rPr>
              <a:t>unit</a:t>
            </a:r>
          </a:p>
          <a:p>
            <a:endParaRPr lang="en-GB" dirty="0">
              <a:solidFill>
                <a:srgbClr val="7030A0"/>
              </a:solidFill>
              <a:latin typeface="Cambria" pitchFamily="18" charset="0"/>
            </a:endParaRPr>
          </a:p>
          <a:p>
            <a:r>
              <a:rPr lang="en-GB" u="sng" dirty="0" smtClean="0">
                <a:solidFill>
                  <a:srgbClr val="7030A0"/>
                </a:solidFill>
                <a:latin typeface="Cambria" pitchFamily="18" charset="0"/>
              </a:rPr>
              <a:t>Starter Discussion:</a:t>
            </a:r>
            <a:endParaRPr lang="en-GB" dirty="0">
              <a:solidFill>
                <a:srgbClr val="7030A0"/>
              </a:solidFill>
              <a:latin typeface="Cambria" pitchFamily="18" charset="0"/>
            </a:endParaRPr>
          </a:p>
          <a:p>
            <a:pPr lvl="0"/>
            <a:r>
              <a:rPr lang="en-GB" dirty="0" smtClean="0">
                <a:solidFill>
                  <a:srgbClr val="7030A0"/>
                </a:solidFill>
                <a:latin typeface="Cambria" pitchFamily="18" charset="0"/>
              </a:rPr>
              <a:t>-This </a:t>
            </a:r>
            <a:r>
              <a:rPr lang="en-GB" dirty="0">
                <a:solidFill>
                  <a:srgbClr val="7030A0"/>
                </a:solidFill>
                <a:latin typeface="Cambria" pitchFamily="18" charset="0"/>
              </a:rPr>
              <a:t>term is going to be all about Murder Mystery and will result in </a:t>
            </a:r>
            <a:r>
              <a:rPr lang="en-GB" dirty="0" smtClean="0">
                <a:solidFill>
                  <a:srgbClr val="7030A0"/>
                </a:solidFill>
                <a:latin typeface="Cambria" pitchFamily="18" charset="0"/>
              </a:rPr>
              <a:t>you creating a </a:t>
            </a:r>
            <a:r>
              <a:rPr lang="en-GB" dirty="0">
                <a:solidFill>
                  <a:srgbClr val="7030A0"/>
                </a:solidFill>
                <a:latin typeface="Cambria" pitchFamily="18" charset="0"/>
              </a:rPr>
              <a:t>final performance of </a:t>
            </a:r>
            <a:r>
              <a:rPr lang="en-GB" dirty="0" smtClean="0">
                <a:solidFill>
                  <a:srgbClr val="7030A0"/>
                </a:solidFill>
                <a:latin typeface="Cambria" pitchFamily="18" charset="0"/>
              </a:rPr>
              <a:t>your </a:t>
            </a:r>
            <a:r>
              <a:rPr lang="en-GB" dirty="0">
                <a:solidFill>
                  <a:srgbClr val="7030A0"/>
                </a:solidFill>
                <a:latin typeface="Cambria" pitchFamily="18" charset="0"/>
              </a:rPr>
              <a:t>own </a:t>
            </a:r>
            <a:r>
              <a:rPr lang="en-GB" dirty="0" smtClean="0">
                <a:solidFill>
                  <a:srgbClr val="7030A0"/>
                </a:solidFill>
                <a:latin typeface="Cambria" pitchFamily="18" charset="0"/>
              </a:rPr>
              <a:t>that you will devised. </a:t>
            </a:r>
          </a:p>
          <a:p>
            <a:pPr lvl="0"/>
            <a:endParaRPr lang="en-GB" dirty="0">
              <a:solidFill>
                <a:srgbClr val="7030A0"/>
              </a:solidFill>
              <a:latin typeface="Cambria" pitchFamily="18" charset="0"/>
            </a:endParaRPr>
          </a:p>
          <a:p>
            <a:pPr lvl="0"/>
            <a:r>
              <a:rPr lang="en-GB" u="sng" dirty="0" smtClean="0">
                <a:solidFill>
                  <a:srgbClr val="7030A0"/>
                </a:solidFill>
                <a:latin typeface="Cambria" pitchFamily="18" charset="0"/>
              </a:rPr>
              <a:t>Murder </a:t>
            </a:r>
            <a:r>
              <a:rPr lang="en-GB" u="sng" dirty="0">
                <a:solidFill>
                  <a:srgbClr val="7030A0"/>
                </a:solidFill>
                <a:latin typeface="Cambria" pitchFamily="18" charset="0"/>
              </a:rPr>
              <a:t>Mystery cool riddle </a:t>
            </a:r>
            <a:r>
              <a:rPr lang="en-US" u="sng" dirty="0" smtClean="0">
                <a:solidFill>
                  <a:srgbClr val="7030A0"/>
                </a:solidFill>
                <a:latin typeface="Cambria" pitchFamily="18" charset="0"/>
              </a:rPr>
              <a:t>–</a:t>
            </a:r>
            <a:r>
              <a:rPr lang="en-GB" u="sng" dirty="0" smtClean="0">
                <a:solidFill>
                  <a:srgbClr val="7030A0"/>
                </a:solidFill>
                <a:latin typeface="Cambria" pitchFamily="18" charset="0"/>
              </a:rPr>
              <a:t> Murder Mystery game 1</a:t>
            </a:r>
          </a:p>
          <a:p>
            <a:pPr lvl="0"/>
            <a:r>
              <a:rPr lang="en-GB" dirty="0" smtClean="0">
                <a:solidFill>
                  <a:srgbClr val="7030A0"/>
                </a:solidFill>
                <a:latin typeface="Cambria" pitchFamily="18" charset="0"/>
              </a:rPr>
              <a:t>YouTube video clip:</a:t>
            </a:r>
          </a:p>
          <a:p>
            <a:pPr lvl="0"/>
            <a:endParaRPr lang="en-GB" dirty="0" smtClean="0">
              <a:solidFill>
                <a:srgbClr val="7030A0"/>
              </a:solidFill>
              <a:latin typeface="Cambria" pitchFamily="18" charset="0"/>
            </a:endParaRPr>
          </a:p>
          <a:p>
            <a:pPr lvl="0"/>
            <a:r>
              <a:rPr lang="en-GB" dirty="0" smtClean="0">
                <a:solidFill>
                  <a:srgbClr val="7030A0"/>
                </a:solidFill>
                <a:latin typeface="Cambria" pitchFamily="18" charset="0"/>
              </a:rPr>
              <a:t>Who is the Murderer? (Achievement points available)</a:t>
            </a:r>
            <a:endParaRPr lang="en-GB" dirty="0">
              <a:solidFill>
                <a:srgbClr val="7030A0"/>
              </a:solidFill>
              <a:latin typeface="Cambria" pitchFamily="18" charset="0"/>
            </a:endParaRPr>
          </a:p>
        </p:txBody>
      </p:sp>
      <p:sp>
        <p:nvSpPr>
          <p:cNvPr id="6" name="Rectangle 5"/>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Success Criteria:</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sp>
        <p:nvSpPr>
          <p:cNvPr id="4" name="Oval Callout 3"/>
          <p:cNvSpPr/>
          <p:nvPr/>
        </p:nvSpPr>
        <p:spPr>
          <a:xfrm>
            <a:off x="5508104" y="2564904"/>
            <a:ext cx="3240360" cy="792088"/>
          </a:xfrm>
          <a:prstGeom prst="wedgeEllipseCallout">
            <a:avLst>
              <a:gd name="adj1" fmla="val -69377"/>
              <a:gd name="adj2" fmla="val -504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What do we mean by the word devise?</a:t>
            </a:r>
            <a:endParaRPr lang="en-GB" dirty="0"/>
          </a:p>
        </p:txBody>
      </p:sp>
    </p:spTree>
    <p:extLst>
      <p:ext uri="{BB962C8B-B14F-4D97-AF65-F5344CB8AC3E}">
        <p14:creationId xmlns:p14="http://schemas.microsoft.com/office/powerpoint/2010/main" val="4077453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36" y="0"/>
            <a:ext cx="9133164" cy="1292662"/>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600" b="1" u="sng" dirty="0">
              <a:solidFill>
                <a:srgbClr val="0070C0"/>
              </a:solidFill>
              <a:latin typeface="Monotype Corsiva" pitchFamily="66" charset="0"/>
            </a:endParaRPr>
          </a:p>
          <a:p>
            <a:r>
              <a:rPr lang="en-GB" sz="1600" dirty="0">
                <a:solidFill>
                  <a:srgbClr val="0070C0"/>
                </a:solidFill>
                <a:latin typeface="Monotype Corsiva" pitchFamily="66" charset="0"/>
              </a:rPr>
              <a:t>-Demonstrate an understanding of how to show a character</a:t>
            </a:r>
          </a:p>
          <a:p>
            <a:r>
              <a:rPr lang="en-GB" sz="1600" dirty="0">
                <a:solidFill>
                  <a:srgbClr val="0070C0"/>
                </a:solidFill>
                <a:latin typeface="Monotype Corsiva" pitchFamily="66" charset="0"/>
              </a:rPr>
              <a:t>-Recap on the importance to use facial expression and gestures when developing a character (Reflecting on the work from year 7). </a:t>
            </a:r>
          </a:p>
          <a:p>
            <a:r>
              <a:rPr lang="en-GB" sz="1600" dirty="0">
                <a:solidFill>
                  <a:srgbClr val="0070C0"/>
                </a:solidFill>
                <a:latin typeface="Monotype Corsiva" pitchFamily="66" charset="0"/>
              </a:rPr>
              <a:t>-To follow instructions in order to take part in a Murder Mystery</a:t>
            </a:r>
            <a:endParaRPr lang="en-GB" sz="1100" b="1" i="1" dirty="0">
              <a:solidFill>
                <a:srgbClr val="0070C0"/>
              </a:solidFill>
              <a:latin typeface="Aldine401 BT" pitchFamily="18" charset="0"/>
            </a:endParaRPr>
          </a:p>
        </p:txBody>
      </p:sp>
      <p:sp>
        <p:nvSpPr>
          <p:cNvPr id="3" name="Rectangle 2"/>
          <p:cNvSpPr/>
          <p:nvPr/>
        </p:nvSpPr>
        <p:spPr>
          <a:xfrm>
            <a:off x="107504" y="1268760"/>
            <a:ext cx="8928992" cy="2677656"/>
          </a:xfrm>
          <a:prstGeom prst="rect">
            <a:avLst/>
          </a:prstGeom>
        </p:spPr>
        <p:txBody>
          <a:bodyPr wrap="square">
            <a:spAutoFit/>
          </a:bodyPr>
          <a:lstStyle/>
          <a:p>
            <a:r>
              <a:rPr lang="en-GB" sz="2400" u="sng" dirty="0">
                <a:solidFill>
                  <a:srgbClr val="7030A0"/>
                </a:solidFill>
                <a:latin typeface="Cambria" pitchFamily="18" charset="0"/>
              </a:rPr>
              <a:t>Warm-up</a:t>
            </a:r>
            <a:r>
              <a:rPr lang="en-GB" sz="2400" dirty="0">
                <a:solidFill>
                  <a:srgbClr val="7030A0"/>
                </a:solidFill>
                <a:latin typeface="Cambria" pitchFamily="18" charset="0"/>
              </a:rPr>
              <a:t> </a:t>
            </a:r>
            <a:endParaRPr lang="en-GB" sz="2400" dirty="0" smtClean="0">
              <a:solidFill>
                <a:srgbClr val="7030A0"/>
              </a:solidFill>
              <a:latin typeface="Cambria" pitchFamily="18" charset="0"/>
            </a:endParaRPr>
          </a:p>
          <a:p>
            <a:r>
              <a:rPr lang="en-GB" sz="2400" dirty="0" smtClean="0">
                <a:solidFill>
                  <a:srgbClr val="7030A0"/>
                </a:solidFill>
                <a:latin typeface="Cambria" pitchFamily="18" charset="0"/>
              </a:rPr>
              <a:t>Showing different emotion:</a:t>
            </a:r>
          </a:p>
          <a:p>
            <a:endParaRPr lang="en-GB" sz="2400" dirty="0">
              <a:solidFill>
                <a:srgbClr val="7030A0"/>
              </a:solidFill>
              <a:latin typeface="Cambria" pitchFamily="18" charset="0"/>
            </a:endParaRPr>
          </a:p>
          <a:p>
            <a:r>
              <a:rPr lang="en-GB" sz="2400" dirty="0" smtClean="0">
                <a:solidFill>
                  <a:srgbClr val="7030A0"/>
                </a:solidFill>
                <a:latin typeface="Cambria" pitchFamily="18" charset="0"/>
              </a:rPr>
              <a:t>You will need to walk around the room and act out the different emotions as they are called out. However you will need to demonstrate the emotions at different levels. For example; </a:t>
            </a:r>
            <a:r>
              <a:rPr lang="en-GB" sz="2400" dirty="0">
                <a:solidFill>
                  <a:srgbClr val="7030A0"/>
                </a:solidFill>
                <a:latin typeface="Cambria" pitchFamily="18" charset="0"/>
              </a:rPr>
              <a:t>anger: level 1= very mildly annoyed, level 10</a:t>
            </a:r>
            <a:r>
              <a:rPr lang="en-GB" sz="2400">
                <a:solidFill>
                  <a:srgbClr val="7030A0"/>
                </a:solidFill>
                <a:latin typeface="Cambria" pitchFamily="18" charset="0"/>
              </a:rPr>
              <a:t>= </a:t>
            </a:r>
            <a:r>
              <a:rPr lang="en-GB" sz="2400" smtClean="0">
                <a:solidFill>
                  <a:srgbClr val="7030A0"/>
                </a:solidFill>
                <a:latin typeface="Cambria" pitchFamily="18" charset="0"/>
              </a:rPr>
              <a:t>furious.</a:t>
            </a:r>
            <a:endParaRPr lang="en-GB" sz="2400" dirty="0">
              <a:solidFill>
                <a:srgbClr val="7030A0"/>
              </a:solidFill>
              <a:latin typeface="Cambria" pitchFamily="18" charset="0"/>
            </a:endParaRPr>
          </a:p>
        </p:txBody>
      </p:sp>
      <p:sp>
        <p:nvSpPr>
          <p:cNvPr id="6" name="Rectangle 5"/>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Success Criteria:</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spTree>
    <p:extLst>
      <p:ext uri="{BB962C8B-B14F-4D97-AF65-F5344CB8AC3E}">
        <p14:creationId xmlns:p14="http://schemas.microsoft.com/office/powerpoint/2010/main" val="4244659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a:solidFill>
                <a:schemeClr val="bg1"/>
              </a:solidFill>
            </a:endParaRPr>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827584" y="1124744"/>
            <a:ext cx="7344816" cy="5509172"/>
          </a:xfrm>
          <a:prstGeom prst="rect">
            <a:avLst/>
          </a:prstGeom>
          <a:noFill/>
          <a:ln w="9525">
            <a:noFill/>
            <a:miter lim="800000"/>
            <a:headEnd/>
            <a:tailEnd/>
          </a:ln>
        </p:spPr>
      </p:pic>
      <p:sp>
        <p:nvSpPr>
          <p:cNvPr id="4" name="TextBox 3"/>
          <p:cNvSpPr txBox="1"/>
          <p:nvPr/>
        </p:nvSpPr>
        <p:spPr>
          <a:xfrm>
            <a:off x="1907704" y="332656"/>
            <a:ext cx="5400600" cy="830997"/>
          </a:xfrm>
          <a:prstGeom prst="rect">
            <a:avLst/>
          </a:prstGeom>
          <a:noFill/>
        </p:spPr>
        <p:txBody>
          <a:bodyPr wrap="square" rtlCol="0">
            <a:spAutoFit/>
          </a:bodyPr>
          <a:lstStyle/>
          <a:p>
            <a:r>
              <a:rPr lang="en-GB" sz="4800" dirty="0" smtClean="0">
                <a:solidFill>
                  <a:schemeClr val="bg1"/>
                </a:solidFill>
                <a:latin typeface="Monotype Corsiva" pitchFamily="66" charset="0"/>
              </a:rPr>
              <a:t>Mystery Manor House</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880545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sz="2800" dirty="0" smtClean="0">
                <a:latin typeface="Monotype Corsiva" pitchFamily="66" charset="0"/>
              </a:rPr>
              <a:t>My </a:t>
            </a:r>
            <a:r>
              <a:rPr lang="en-GB" sz="2800" dirty="0">
                <a:latin typeface="Monotype Corsiva" pitchFamily="66" charset="0"/>
              </a:rPr>
              <a:t>Name is </a:t>
            </a:r>
            <a:r>
              <a:rPr lang="en-GB" sz="2800" dirty="0" err="1" smtClean="0">
                <a:latin typeface="Monotype Corsiva" pitchFamily="66" charset="0"/>
              </a:rPr>
              <a:t>Mrs.</a:t>
            </a:r>
            <a:r>
              <a:rPr lang="en-GB" sz="2800" dirty="0" smtClean="0">
                <a:latin typeface="Monotype Corsiva" pitchFamily="66" charset="0"/>
              </a:rPr>
              <a:t> Harvey</a:t>
            </a:r>
            <a:r>
              <a:rPr lang="en-GB" sz="2800" dirty="0">
                <a:latin typeface="Monotype Corsiva" pitchFamily="66" charset="0"/>
              </a:rPr>
              <a:t>. I have recently inherited a Manor House and want to sell it. However </a:t>
            </a:r>
            <a:r>
              <a:rPr lang="en-GB" sz="2800" dirty="0" smtClean="0">
                <a:latin typeface="Monotype Corsiva" pitchFamily="66" charset="0"/>
              </a:rPr>
              <a:t>there </a:t>
            </a:r>
            <a:r>
              <a:rPr lang="en-GB" sz="2800" dirty="0">
                <a:latin typeface="Monotype Corsiva" pitchFamily="66" charset="0"/>
              </a:rPr>
              <a:t>have been rumours that the house is haunted no one is interested in buying it. I will offer 100 pounds to anyone who will spend one night in the Manor House to prove that it is not haunted.</a:t>
            </a:r>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2519772" y="1124743"/>
            <a:ext cx="4104456" cy="3078655"/>
          </a:xfrm>
          <a:prstGeom prst="rect">
            <a:avLst/>
          </a:prstGeom>
          <a:noFill/>
          <a:ln w="9525">
            <a:noFill/>
            <a:miter lim="800000"/>
            <a:headEnd/>
            <a:tailEnd/>
          </a:ln>
        </p:spPr>
      </p:pic>
      <p:sp>
        <p:nvSpPr>
          <p:cNvPr id="4" name="TextBox 3"/>
          <p:cNvSpPr txBox="1"/>
          <p:nvPr/>
        </p:nvSpPr>
        <p:spPr>
          <a:xfrm>
            <a:off x="1907704" y="332656"/>
            <a:ext cx="5400600" cy="830997"/>
          </a:xfrm>
          <a:prstGeom prst="rect">
            <a:avLst/>
          </a:prstGeom>
          <a:noFill/>
        </p:spPr>
        <p:txBody>
          <a:bodyPr wrap="square" rtlCol="0">
            <a:spAutoFit/>
          </a:bodyPr>
          <a:lstStyle/>
          <a:p>
            <a:r>
              <a:rPr lang="en-GB" sz="4800" dirty="0" smtClean="0">
                <a:solidFill>
                  <a:schemeClr val="bg1"/>
                </a:solidFill>
                <a:latin typeface="Monotype Corsiva" pitchFamily="66" charset="0"/>
              </a:rPr>
              <a:t>Mystery Manor House</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1104660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6300192" y="116632"/>
            <a:ext cx="2700300" cy="2025431"/>
          </a:xfrm>
          <a:prstGeom prst="rect">
            <a:avLst/>
          </a:prstGeom>
          <a:noFill/>
          <a:ln w="9525">
            <a:noFill/>
            <a:miter lim="800000"/>
            <a:headEnd/>
            <a:tailEnd/>
          </a:ln>
        </p:spPr>
      </p:pic>
      <p:sp>
        <p:nvSpPr>
          <p:cNvPr id="4" name="TextBox 3"/>
          <p:cNvSpPr txBox="1"/>
          <p:nvPr/>
        </p:nvSpPr>
        <p:spPr>
          <a:xfrm>
            <a:off x="1979712" y="344850"/>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2" name="TextBox 1"/>
          <p:cNvSpPr txBox="1"/>
          <p:nvPr/>
        </p:nvSpPr>
        <p:spPr>
          <a:xfrm>
            <a:off x="323528" y="2276872"/>
            <a:ext cx="8352928" cy="4401205"/>
          </a:xfrm>
          <a:prstGeom prst="rect">
            <a:avLst/>
          </a:prstGeom>
          <a:noFill/>
        </p:spPr>
        <p:txBody>
          <a:bodyPr wrap="square" rtlCol="0">
            <a:spAutoFit/>
          </a:bodyPr>
          <a:lstStyle/>
          <a:p>
            <a:r>
              <a:rPr lang="en-GB" sz="2800" b="1" u="sng" dirty="0" smtClean="0">
                <a:solidFill>
                  <a:schemeClr val="bg1"/>
                </a:solidFill>
                <a:latin typeface="Cambria" pitchFamily="18" charset="0"/>
              </a:rPr>
              <a:t>TASK</a:t>
            </a:r>
          </a:p>
          <a:p>
            <a:pPr marL="342900" indent="-342900">
              <a:buAutoNum type="arabicParenBoth"/>
            </a:pPr>
            <a:r>
              <a:rPr lang="en-GB" dirty="0" smtClean="0">
                <a:solidFill>
                  <a:schemeClr val="bg1"/>
                </a:solidFill>
                <a:latin typeface="Cambria" pitchFamily="18" charset="0"/>
              </a:rPr>
              <a:t>After </a:t>
            </a:r>
            <a:r>
              <a:rPr lang="en-GB" dirty="0">
                <a:solidFill>
                  <a:schemeClr val="bg1"/>
                </a:solidFill>
                <a:latin typeface="Cambria" pitchFamily="18" charset="0"/>
              </a:rPr>
              <a:t>the departure of </a:t>
            </a:r>
            <a:r>
              <a:rPr lang="en-GB" dirty="0" err="1">
                <a:solidFill>
                  <a:schemeClr val="bg1"/>
                </a:solidFill>
                <a:latin typeface="Cambria" pitchFamily="18" charset="0"/>
              </a:rPr>
              <a:t>Mrs.</a:t>
            </a:r>
            <a:r>
              <a:rPr lang="en-GB" dirty="0">
                <a:solidFill>
                  <a:schemeClr val="bg1"/>
                </a:solidFill>
                <a:latin typeface="Cambria" pitchFamily="18" charset="0"/>
              </a:rPr>
              <a:t> Harvey you need to work on developing a character that you will be playing for the next </a:t>
            </a:r>
            <a:r>
              <a:rPr lang="en-GB" dirty="0" smtClean="0">
                <a:solidFill>
                  <a:schemeClr val="bg1"/>
                </a:solidFill>
                <a:latin typeface="Cambria" pitchFamily="18" charset="0"/>
              </a:rPr>
              <a:t>2 </a:t>
            </a:r>
            <a:r>
              <a:rPr lang="en-GB" dirty="0">
                <a:solidFill>
                  <a:schemeClr val="bg1"/>
                </a:solidFill>
                <a:latin typeface="Cambria" pitchFamily="18" charset="0"/>
              </a:rPr>
              <a:t>weeks. You will need to decide on the following</a:t>
            </a:r>
            <a:r>
              <a:rPr lang="en-GB" dirty="0" smtClean="0">
                <a:solidFill>
                  <a:schemeClr val="bg1"/>
                </a:solidFill>
                <a:latin typeface="Cambria" pitchFamily="18" charset="0"/>
              </a:rPr>
              <a:t>:</a:t>
            </a:r>
          </a:p>
          <a:p>
            <a:endParaRPr lang="en-GB" dirty="0">
              <a:solidFill>
                <a:schemeClr val="bg1"/>
              </a:solidFill>
              <a:latin typeface="Cambria" pitchFamily="18" charset="0"/>
            </a:endParaRPr>
          </a:p>
          <a:p>
            <a:r>
              <a:rPr lang="en-GB" dirty="0">
                <a:solidFill>
                  <a:schemeClr val="bg1"/>
                </a:solidFill>
                <a:latin typeface="Cambria" pitchFamily="18" charset="0"/>
              </a:rPr>
              <a:t>-Your name, Age and </a:t>
            </a:r>
            <a:r>
              <a:rPr lang="en-GB" dirty="0" smtClean="0">
                <a:solidFill>
                  <a:schemeClr val="bg1"/>
                </a:solidFill>
                <a:latin typeface="Cambria" pitchFamily="18" charset="0"/>
              </a:rPr>
              <a:t>Occupation</a:t>
            </a:r>
          </a:p>
          <a:p>
            <a:endParaRPr lang="en-GB" dirty="0">
              <a:solidFill>
                <a:schemeClr val="bg1"/>
              </a:solidFill>
              <a:latin typeface="Cambria" pitchFamily="18" charset="0"/>
            </a:endParaRPr>
          </a:p>
          <a:p>
            <a:r>
              <a:rPr lang="en-GB" dirty="0" smtClean="0">
                <a:solidFill>
                  <a:schemeClr val="bg1"/>
                </a:solidFill>
                <a:latin typeface="Cambria" pitchFamily="18" charset="0"/>
              </a:rPr>
              <a:t>-Why </a:t>
            </a:r>
            <a:r>
              <a:rPr lang="en-GB" dirty="0">
                <a:solidFill>
                  <a:schemeClr val="bg1"/>
                </a:solidFill>
                <a:latin typeface="Cambria" pitchFamily="18" charset="0"/>
              </a:rPr>
              <a:t>you are interested in the offer of 100 pounds?(you might need the money, you are curious, have an interest in haunted houses</a:t>
            </a:r>
            <a:r>
              <a:rPr lang="en-GB" dirty="0" smtClean="0">
                <a:solidFill>
                  <a:schemeClr val="bg1"/>
                </a:solidFill>
                <a:latin typeface="Cambria" pitchFamily="18" charset="0"/>
              </a:rPr>
              <a:t>)</a:t>
            </a:r>
          </a:p>
          <a:p>
            <a:endParaRPr lang="en-GB" dirty="0">
              <a:solidFill>
                <a:schemeClr val="bg1"/>
              </a:solidFill>
              <a:latin typeface="Cambria" pitchFamily="18" charset="0"/>
            </a:endParaRPr>
          </a:p>
          <a:p>
            <a:r>
              <a:rPr lang="en-GB" dirty="0">
                <a:solidFill>
                  <a:schemeClr val="bg1"/>
                </a:solidFill>
                <a:latin typeface="Cambria" pitchFamily="18" charset="0"/>
              </a:rPr>
              <a:t>-Who you are with.</a:t>
            </a:r>
          </a:p>
          <a:p>
            <a:endParaRPr lang="en-GB" dirty="0" smtClean="0">
              <a:solidFill>
                <a:schemeClr val="bg1"/>
              </a:solidFill>
              <a:latin typeface="Cambria" pitchFamily="18" charset="0"/>
            </a:endParaRPr>
          </a:p>
          <a:p>
            <a:r>
              <a:rPr lang="en-GB" dirty="0" smtClean="0">
                <a:solidFill>
                  <a:schemeClr val="bg1"/>
                </a:solidFill>
                <a:latin typeface="Cambria" pitchFamily="18" charset="0"/>
              </a:rPr>
              <a:t>Working in a pair you will have 10 minutes to each log your decisions on your piece of paper. This unit of work is all about using  your imagination so try to be as creative as possible. </a:t>
            </a:r>
            <a:endParaRPr lang="en-GB" dirty="0">
              <a:solidFill>
                <a:schemeClr val="bg1"/>
              </a:solidFill>
              <a:latin typeface="Cambria" pitchFamily="18" charset="0"/>
            </a:endParaRPr>
          </a:p>
        </p:txBody>
      </p:sp>
    </p:spTree>
    <p:extLst>
      <p:ext uri="{BB962C8B-B14F-4D97-AF65-F5344CB8AC3E}">
        <p14:creationId xmlns:p14="http://schemas.microsoft.com/office/powerpoint/2010/main" val="3844914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6300192" y="116632"/>
            <a:ext cx="2700300" cy="2025431"/>
          </a:xfrm>
          <a:prstGeom prst="rect">
            <a:avLst/>
          </a:prstGeom>
          <a:noFill/>
          <a:ln w="9525">
            <a:noFill/>
            <a:miter lim="800000"/>
            <a:headEnd/>
            <a:tailEnd/>
          </a:ln>
        </p:spPr>
      </p:pic>
      <p:sp>
        <p:nvSpPr>
          <p:cNvPr id="4" name="TextBox 3"/>
          <p:cNvSpPr txBox="1"/>
          <p:nvPr/>
        </p:nvSpPr>
        <p:spPr>
          <a:xfrm>
            <a:off x="1979712" y="344850"/>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4"/>
          <a:srcRect l="16150" r="50000" b="53699"/>
          <a:stretch/>
        </p:blipFill>
        <p:spPr bwMode="auto">
          <a:xfrm>
            <a:off x="0" y="0"/>
            <a:ext cx="1461324" cy="1327358"/>
          </a:xfrm>
          <a:prstGeom prst="rect">
            <a:avLst/>
          </a:prstGeom>
          <a:noFill/>
          <a:ln w="9525">
            <a:noFill/>
            <a:miter lim="800000"/>
            <a:headEnd/>
            <a:tailEnd/>
          </a:ln>
        </p:spPr>
      </p:pic>
      <p:sp>
        <p:nvSpPr>
          <p:cNvPr id="2" name="TextBox 1"/>
          <p:cNvSpPr txBox="1"/>
          <p:nvPr/>
        </p:nvSpPr>
        <p:spPr>
          <a:xfrm>
            <a:off x="323528" y="2276872"/>
            <a:ext cx="8352928" cy="3108543"/>
          </a:xfrm>
          <a:prstGeom prst="rect">
            <a:avLst/>
          </a:prstGeom>
          <a:noFill/>
        </p:spPr>
        <p:txBody>
          <a:bodyPr wrap="square" rtlCol="0">
            <a:spAutoFit/>
          </a:bodyPr>
          <a:lstStyle/>
          <a:p>
            <a:r>
              <a:rPr lang="en-GB" sz="2800" b="1" u="sng" dirty="0" smtClean="0">
                <a:solidFill>
                  <a:schemeClr val="bg1"/>
                </a:solidFill>
                <a:latin typeface="Cambria" pitchFamily="18" charset="0"/>
              </a:rPr>
              <a:t>TASK</a:t>
            </a:r>
          </a:p>
          <a:p>
            <a:r>
              <a:rPr lang="en-GB" sz="2800" dirty="0">
                <a:solidFill>
                  <a:schemeClr val="bg1"/>
                </a:solidFill>
                <a:latin typeface="Cambria" pitchFamily="18" charset="0"/>
              </a:rPr>
              <a:t>(2) </a:t>
            </a:r>
            <a:r>
              <a:rPr lang="en-GB" sz="2800" dirty="0" smtClean="0">
                <a:solidFill>
                  <a:schemeClr val="bg1"/>
                </a:solidFill>
                <a:latin typeface="Cambria" pitchFamily="18" charset="0"/>
              </a:rPr>
              <a:t>What decisions did you make?</a:t>
            </a:r>
          </a:p>
          <a:p>
            <a:endParaRPr lang="en-GB" sz="2800" dirty="0">
              <a:solidFill>
                <a:schemeClr val="bg1"/>
              </a:solidFill>
              <a:latin typeface="Cambria" pitchFamily="18" charset="0"/>
            </a:endParaRPr>
          </a:p>
          <a:p>
            <a:r>
              <a:rPr lang="en-GB" sz="2800" dirty="0" smtClean="0">
                <a:solidFill>
                  <a:schemeClr val="bg1"/>
                </a:solidFill>
                <a:latin typeface="Cambria" pitchFamily="18" charset="0"/>
              </a:rPr>
              <a:t>We </a:t>
            </a:r>
            <a:r>
              <a:rPr lang="en-GB" sz="2800" dirty="0">
                <a:solidFill>
                  <a:schemeClr val="bg1"/>
                </a:solidFill>
                <a:latin typeface="Cambria" pitchFamily="18" charset="0"/>
              </a:rPr>
              <a:t>will now have a class discussion about all </a:t>
            </a:r>
            <a:r>
              <a:rPr lang="en-GB" sz="2800" dirty="0" smtClean="0">
                <a:solidFill>
                  <a:schemeClr val="bg1"/>
                </a:solidFill>
                <a:latin typeface="Cambria" pitchFamily="18" charset="0"/>
              </a:rPr>
              <a:t>the ideas that you have come up with.</a:t>
            </a:r>
            <a:endParaRPr lang="en-GB" sz="2800" dirty="0">
              <a:solidFill>
                <a:schemeClr val="bg1"/>
              </a:solidFill>
              <a:latin typeface="Cambria" pitchFamily="18" charset="0"/>
            </a:endParaRPr>
          </a:p>
          <a:p>
            <a:endParaRPr lang="en-GB" sz="2800" b="1" u="sng" dirty="0" smtClean="0">
              <a:solidFill>
                <a:schemeClr val="bg1"/>
              </a:solidFill>
              <a:latin typeface="Cambria" pitchFamily="18" charset="0"/>
            </a:endParaRPr>
          </a:p>
          <a:p>
            <a:r>
              <a:rPr lang="en-GB" sz="2800" b="1" u="sng" dirty="0" smtClean="0">
                <a:solidFill>
                  <a:schemeClr val="bg1"/>
                </a:solidFill>
                <a:latin typeface="Cambria" pitchFamily="18" charset="0"/>
              </a:rPr>
              <a:t>10 minutes</a:t>
            </a:r>
          </a:p>
        </p:txBody>
      </p:sp>
    </p:spTree>
    <p:extLst>
      <p:ext uri="{BB962C8B-B14F-4D97-AF65-F5344CB8AC3E}">
        <p14:creationId xmlns:p14="http://schemas.microsoft.com/office/powerpoint/2010/main" val="2846348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6300192" y="116632"/>
            <a:ext cx="2700300" cy="2025431"/>
          </a:xfrm>
          <a:prstGeom prst="rect">
            <a:avLst/>
          </a:prstGeom>
          <a:noFill/>
          <a:ln w="9525">
            <a:noFill/>
            <a:miter lim="800000"/>
            <a:headEnd/>
            <a:tailEnd/>
          </a:ln>
        </p:spPr>
      </p:pic>
      <p:sp>
        <p:nvSpPr>
          <p:cNvPr id="4" name="TextBox 3"/>
          <p:cNvSpPr txBox="1"/>
          <p:nvPr/>
        </p:nvSpPr>
        <p:spPr>
          <a:xfrm>
            <a:off x="1979712" y="344850"/>
            <a:ext cx="4014446" cy="646331"/>
          </a:xfrm>
          <a:prstGeom prst="rect">
            <a:avLst/>
          </a:prstGeom>
          <a:noFill/>
        </p:spPr>
        <p:txBody>
          <a:bodyPr wrap="square" rtlCol="0">
            <a:spAutoFit/>
          </a:bodyPr>
          <a:lstStyle/>
          <a:p>
            <a:r>
              <a:rPr lang="en-GB" sz="3600" dirty="0" smtClean="0">
                <a:solidFill>
                  <a:schemeClr val="bg1"/>
                </a:solidFill>
                <a:latin typeface="Monotype Corsiva" pitchFamily="66" charset="0"/>
              </a:rPr>
              <a:t>Mystery Manor House</a:t>
            </a:r>
            <a:endParaRPr lang="en-GB" sz="3600" dirty="0">
              <a:solidFill>
                <a:schemeClr val="bg1"/>
              </a:solidFill>
              <a:latin typeface="Monotype Corsiva" pitchFamily="66" charset="0"/>
            </a:endParaRPr>
          </a:p>
        </p:txBody>
      </p:sp>
      <p:pic>
        <p:nvPicPr>
          <p:cNvPr id="6" name="Picture 3" descr="8 Minute Madness.jpg"/>
          <p:cNvPicPr>
            <a:picLocks noChangeAspect="1"/>
          </p:cNvPicPr>
          <p:nvPr/>
        </p:nvPicPr>
        <p:blipFill rotWithShape="1">
          <a:blip r:embed="rId4"/>
          <a:srcRect l="16150" r="50000" b="53699"/>
          <a:stretch/>
        </p:blipFill>
        <p:spPr bwMode="auto">
          <a:xfrm>
            <a:off x="0" y="0"/>
            <a:ext cx="1461324" cy="1327358"/>
          </a:xfrm>
          <a:prstGeom prst="rect">
            <a:avLst/>
          </a:prstGeom>
          <a:noFill/>
          <a:ln w="9525">
            <a:noFill/>
            <a:miter lim="800000"/>
            <a:headEnd/>
            <a:tailEnd/>
          </a:ln>
        </p:spPr>
      </p:pic>
      <p:sp>
        <p:nvSpPr>
          <p:cNvPr id="2" name="TextBox 1"/>
          <p:cNvSpPr txBox="1"/>
          <p:nvPr/>
        </p:nvSpPr>
        <p:spPr>
          <a:xfrm>
            <a:off x="323528" y="2276872"/>
            <a:ext cx="8352928" cy="4832092"/>
          </a:xfrm>
          <a:prstGeom prst="rect">
            <a:avLst/>
          </a:prstGeom>
          <a:noFill/>
        </p:spPr>
        <p:txBody>
          <a:bodyPr wrap="square" rtlCol="0">
            <a:spAutoFit/>
          </a:bodyPr>
          <a:lstStyle/>
          <a:p>
            <a:r>
              <a:rPr lang="en-GB" sz="2800" b="1" u="sng" dirty="0" smtClean="0">
                <a:solidFill>
                  <a:schemeClr val="bg1"/>
                </a:solidFill>
                <a:latin typeface="Cambria" pitchFamily="18" charset="0"/>
              </a:rPr>
              <a:t>TASK</a:t>
            </a:r>
          </a:p>
          <a:p>
            <a:r>
              <a:rPr lang="en-GB" sz="2800" dirty="0" smtClean="0">
                <a:solidFill>
                  <a:schemeClr val="bg1"/>
                </a:solidFill>
                <a:latin typeface="Cambria" pitchFamily="18" charset="0"/>
              </a:rPr>
              <a:t>(3) In one minute you will need to line up either inside or outside the room in silence. </a:t>
            </a:r>
          </a:p>
          <a:p>
            <a:endParaRPr lang="en-GB" sz="2800" dirty="0">
              <a:solidFill>
                <a:schemeClr val="bg1"/>
              </a:solidFill>
              <a:latin typeface="Cambria" pitchFamily="18" charset="0"/>
            </a:endParaRPr>
          </a:p>
          <a:p>
            <a:r>
              <a:rPr lang="en-GB" sz="2800" dirty="0" smtClean="0">
                <a:solidFill>
                  <a:schemeClr val="bg1"/>
                </a:solidFill>
                <a:latin typeface="Cambria" pitchFamily="18" charset="0"/>
              </a:rPr>
              <a:t>(4) You have now arrived </a:t>
            </a:r>
            <a:r>
              <a:rPr lang="en-GB" sz="2800" dirty="0">
                <a:solidFill>
                  <a:schemeClr val="bg1"/>
                </a:solidFill>
                <a:latin typeface="Cambria" pitchFamily="18" charset="0"/>
              </a:rPr>
              <a:t>at the manor </a:t>
            </a:r>
            <a:r>
              <a:rPr lang="en-GB" sz="2800" dirty="0" smtClean="0">
                <a:solidFill>
                  <a:schemeClr val="bg1"/>
                </a:solidFill>
                <a:latin typeface="Cambria" pitchFamily="18" charset="0"/>
              </a:rPr>
              <a:t>house. When you enter the room you will need to mime your </a:t>
            </a:r>
            <a:r>
              <a:rPr lang="en-GB" sz="2800" dirty="0">
                <a:solidFill>
                  <a:schemeClr val="bg1"/>
                </a:solidFill>
                <a:latin typeface="Cambria" pitchFamily="18" charset="0"/>
              </a:rPr>
              <a:t>entrance into the house. </a:t>
            </a:r>
            <a:r>
              <a:rPr lang="en-GB" sz="2800" dirty="0" smtClean="0">
                <a:solidFill>
                  <a:schemeClr val="bg1"/>
                </a:solidFill>
                <a:latin typeface="Cambria" pitchFamily="18" charset="0"/>
              </a:rPr>
              <a:t>You will need </a:t>
            </a:r>
            <a:r>
              <a:rPr lang="en-GB" sz="2800" dirty="0">
                <a:solidFill>
                  <a:schemeClr val="bg1"/>
                </a:solidFill>
                <a:latin typeface="Cambria" pitchFamily="18" charset="0"/>
              </a:rPr>
              <a:t>to concentrate on body language, facial expressions and what might be going on around </a:t>
            </a:r>
            <a:r>
              <a:rPr lang="en-GB" sz="2800" dirty="0" smtClean="0">
                <a:solidFill>
                  <a:schemeClr val="bg1"/>
                </a:solidFill>
                <a:latin typeface="Cambria" pitchFamily="18" charset="0"/>
              </a:rPr>
              <a:t>you. </a:t>
            </a:r>
            <a:r>
              <a:rPr lang="en-GB" sz="2800" dirty="0">
                <a:solidFill>
                  <a:schemeClr val="bg1"/>
                </a:solidFill>
                <a:latin typeface="Cambria" pitchFamily="18" charset="0"/>
              </a:rPr>
              <a:t>For example any smells</a:t>
            </a:r>
            <a:r>
              <a:rPr lang="en-GB" sz="2800" dirty="0" smtClean="0">
                <a:solidFill>
                  <a:schemeClr val="bg1"/>
                </a:solidFill>
                <a:latin typeface="Cambria" pitchFamily="18" charset="0"/>
              </a:rPr>
              <a:t>. How might you feels etc…? </a:t>
            </a:r>
            <a:r>
              <a:rPr lang="en-GB" sz="2800" u="sng" dirty="0" smtClean="0">
                <a:solidFill>
                  <a:schemeClr val="bg1"/>
                </a:solidFill>
                <a:latin typeface="Cambria" pitchFamily="18" charset="0"/>
              </a:rPr>
              <a:t>10 minutes</a:t>
            </a:r>
            <a:endParaRPr lang="en-GB" sz="2800" u="sng" dirty="0">
              <a:solidFill>
                <a:schemeClr val="bg1"/>
              </a:solidFill>
              <a:latin typeface="Cambria" pitchFamily="18" charset="0"/>
            </a:endParaRPr>
          </a:p>
          <a:p>
            <a:endParaRPr lang="en-GB" sz="2800" b="1" u="sng" dirty="0" smtClean="0">
              <a:solidFill>
                <a:schemeClr val="bg1"/>
              </a:solidFill>
              <a:latin typeface="Cambria" pitchFamily="18" charset="0"/>
            </a:endParaRPr>
          </a:p>
        </p:txBody>
      </p:sp>
    </p:spTree>
    <p:extLst>
      <p:ext uri="{BB962C8B-B14F-4D97-AF65-F5344CB8AC3E}">
        <p14:creationId xmlns:p14="http://schemas.microsoft.com/office/powerpoint/2010/main" val="3382990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5514</TotalTime>
  <Words>1611</Words>
  <Application>Microsoft Macintosh PowerPoint</Application>
  <PresentationFormat>On-screen Show (4:3)</PresentationFormat>
  <Paragraphs>228</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Aldine401 BT</vt:lpstr>
      <vt:lpstr>Calibri</vt:lpstr>
      <vt:lpstr>Cambria</vt:lpstr>
      <vt:lpstr>Monotype Corsiva</vt:lpstr>
      <vt:lpstr>Arial</vt:lpstr>
      <vt:lpstr>Office Theme</vt:lpstr>
      <vt:lpstr>Drama  At Cornwallis Academy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Harding</dc:creator>
  <cp:lastModifiedBy>April Watts</cp:lastModifiedBy>
  <cp:revision>59</cp:revision>
  <dcterms:created xsi:type="dcterms:W3CDTF">2012-09-05T08:26:58Z</dcterms:created>
  <dcterms:modified xsi:type="dcterms:W3CDTF">2016-09-05T19:31:55Z</dcterms:modified>
</cp:coreProperties>
</file>