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6" r:id="rId3"/>
    <p:sldId id="277" r:id="rId4"/>
    <p:sldId id="280" r:id="rId5"/>
    <p:sldId id="278" r:id="rId6"/>
    <p:sldId id="279" r:id="rId7"/>
    <p:sldId id="281" r:id="rId8"/>
    <p:sldId id="282" r:id="rId9"/>
    <p:sldId id="283" r:id="rId10"/>
    <p:sldId id="28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19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autoAdjust="0"/>
    <p:restoredTop sz="92037" autoAdjust="0"/>
  </p:normalViewPr>
  <p:slideViewPr>
    <p:cSldViewPr>
      <p:cViewPr>
        <p:scale>
          <a:sx n="69" d="100"/>
          <a:sy n="69" d="100"/>
        </p:scale>
        <p:origin x="1408"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3C3C24-7260-4BD0-9D18-75DD7DD93754}" type="datetimeFigureOut">
              <a:rPr lang="en-GB" smtClean="0"/>
              <a:t>15/09/2016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39C7F0-4643-4E29-86E1-BC5492DFCAD5}" type="slidenum">
              <a:rPr lang="en-GB" smtClean="0"/>
              <a:t>‹#›</a:t>
            </a:fld>
            <a:endParaRPr lang="en-GB"/>
          </a:p>
        </p:txBody>
      </p:sp>
    </p:spTree>
    <p:extLst>
      <p:ext uri="{BB962C8B-B14F-4D97-AF65-F5344CB8AC3E}">
        <p14:creationId xmlns:p14="http://schemas.microsoft.com/office/powerpoint/2010/main" val="3701202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Use </a:t>
            </a:r>
            <a:r>
              <a:rPr lang="en-GB" dirty="0" err="1" smtClean="0"/>
              <a:t>youtube</a:t>
            </a:r>
            <a:r>
              <a:rPr lang="en-GB" dirty="0" smtClean="0"/>
              <a:t> to play the clip. Type in Murder Mystery Game 2. The answer can be found on the link</a:t>
            </a:r>
            <a:r>
              <a:rPr lang="en-GB" baseline="0" dirty="0" smtClean="0"/>
              <a:t> below. </a:t>
            </a:r>
            <a:endParaRPr lang="en-GB" dirty="0" smtClean="0"/>
          </a:p>
          <a:p>
            <a:endParaRPr lang="en-GB" dirty="0"/>
          </a:p>
        </p:txBody>
      </p:sp>
      <p:sp>
        <p:nvSpPr>
          <p:cNvPr id="4" name="Slide Number Placeholder 3"/>
          <p:cNvSpPr>
            <a:spLocks noGrp="1"/>
          </p:cNvSpPr>
          <p:nvPr>
            <p:ph type="sldNum" sz="quarter" idx="10"/>
          </p:nvPr>
        </p:nvSpPr>
        <p:spPr/>
        <p:txBody>
          <a:bodyPr/>
          <a:lstStyle/>
          <a:p>
            <a:fld id="{BD39C7F0-4643-4E29-86E1-BC5492DFCAD5}" type="slidenum">
              <a:rPr lang="en-GB" smtClean="0"/>
              <a:t>2</a:t>
            </a:fld>
            <a:endParaRPr lang="en-GB"/>
          </a:p>
        </p:txBody>
      </p:sp>
    </p:spTree>
    <p:extLst>
      <p:ext uri="{BB962C8B-B14F-4D97-AF65-F5344CB8AC3E}">
        <p14:creationId xmlns:p14="http://schemas.microsoft.com/office/powerpoint/2010/main" val="142281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Play scary music</a:t>
            </a:r>
            <a:endParaRPr lang="en-GB" dirty="0"/>
          </a:p>
        </p:txBody>
      </p:sp>
      <p:sp>
        <p:nvSpPr>
          <p:cNvPr id="4" name="Slide Number Placeholder 3"/>
          <p:cNvSpPr>
            <a:spLocks noGrp="1"/>
          </p:cNvSpPr>
          <p:nvPr>
            <p:ph type="sldNum" sz="quarter" idx="10"/>
          </p:nvPr>
        </p:nvSpPr>
        <p:spPr/>
        <p:txBody>
          <a:bodyPr/>
          <a:lstStyle/>
          <a:p>
            <a:fld id="{BD39C7F0-4643-4E29-86E1-BC5492DFCAD5}" type="slidenum">
              <a:rPr lang="en-GB" smtClean="0"/>
              <a:t>3</a:t>
            </a:fld>
            <a:endParaRPr lang="en-GB"/>
          </a:p>
        </p:txBody>
      </p:sp>
    </p:spTree>
    <p:extLst>
      <p:ext uri="{BB962C8B-B14F-4D97-AF65-F5344CB8AC3E}">
        <p14:creationId xmlns:p14="http://schemas.microsoft.com/office/powerpoint/2010/main" val="3203810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Line students up outside the room.</a:t>
            </a:r>
            <a:r>
              <a:rPr lang="en-GB" baseline="0" dirty="0" smtClean="0"/>
              <a:t> </a:t>
            </a:r>
            <a:r>
              <a:rPr lang="en-GB" dirty="0" smtClean="0"/>
              <a:t>Set the classroom up a scary as you can. Turn lights off, play scary music </a:t>
            </a:r>
            <a:r>
              <a:rPr lang="en-GB" dirty="0" err="1" smtClean="0"/>
              <a:t>etc</a:t>
            </a:r>
            <a:r>
              <a:rPr lang="en-US" dirty="0" smtClean="0"/>
              <a:t>…</a:t>
            </a:r>
          </a:p>
          <a:p>
            <a:endParaRPr lang="en-US" dirty="0" smtClean="0"/>
          </a:p>
          <a:p>
            <a:r>
              <a:rPr lang="en-US" dirty="0" smtClean="0"/>
              <a:t>Using the attached resources you will need to give out instructions to students as the lesson goes on. They will need to be in character at all times. People will need to die and you will need to plant the person you choose to be the murder, near the deaths. However be careful not to</a:t>
            </a:r>
            <a:r>
              <a:rPr lang="en-US" baseline="0" dirty="0" smtClean="0"/>
              <a:t> make it too obviously. Have other suspects. Each time everyone dies question a variety of people until you also end up questioning the same 3/4 people. Try and instruct at least 3 people to die. Students needs to stay in character and use the classroom space to imagine they are exploring the manor house.  </a:t>
            </a:r>
            <a:endParaRPr lang="en-GB" dirty="0" smtClean="0"/>
          </a:p>
          <a:p>
            <a:endParaRPr lang="en-GB" dirty="0"/>
          </a:p>
        </p:txBody>
      </p:sp>
      <p:sp>
        <p:nvSpPr>
          <p:cNvPr id="4" name="Slide Number Placeholder 3"/>
          <p:cNvSpPr>
            <a:spLocks noGrp="1"/>
          </p:cNvSpPr>
          <p:nvPr>
            <p:ph type="sldNum" sz="quarter" idx="10"/>
          </p:nvPr>
        </p:nvSpPr>
        <p:spPr/>
        <p:txBody>
          <a:bodyPr/>
          <a:lstStyle/>
          <a:p>
            <a:fld id="{BD39C7F0-4643-4E29-86E1-BC5492DFCAD5}" type="slidenum">
              <a:rPr lang="en-GB" smtClean="0"/>
              <a:t>5</a:t>
            </a:fld>
            <a:endParaRPr lang="en-GB"/>
          </a:p>
        </p:txBody>
      </p:sp>
    </p:spTree>
    <p:extLst>
      <p:ext uri="{BB962C8B-B14F-4D97-AF65-F5344CB8AC3E}">
        <p14:creationId xmlns:p14="http://schemas.microsoft.com/office/powerpoint/2010/main" val="810969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START GIVEN OUT INSTRUCTION TO STRUDENTS. </a:t>
            </a:r>
            <a:endParaRPr lang="en-GB" dirty="0"/>
          </a:p>
        </p:txBody>
      </p:sp>
      <p:sp>
        <p:nvSpPr>
          <p:cNvPr id="4" name="Slide Number Placeholder 3"/>
          <p:cNvSpPr>
            <a:spLocks noGrp="1"/>
          </p:cNvSpPr>
          <p:nvPr>
            <p:ph type="sldNum" sz="quarter" idx="10"/>
          </p:nvPr>
        </p:nvSpPr>
        <p:spPr/>
        <p:txBody>
          <a:bodyPr/>
          <a:lstStyle/>
          <a:p>
            <a:fld id="{BD39C7F0-4643-4E29-86E1-BC5492DFCAD5}" type="slidenum">
              <a:rPr lang="en-GB" smtClean="0"/>
              <a:t>6</a:t>
            </a:fld>
            <a:endParaRPr lang="en-GB"/>
          </a:p>
        </p:txBody>
      </p:sp>
    </p:spTree>
    <p:extLst>
      <p:ext uri="{BB962C8B-B14F-4D97-AF65-F5344CB8AC3E}">
        <p14:creationId xmlns:p14="http://schemas.microsoft.com/office/powerpoint/2010/main" val="2526911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Pick your suspects to interview and as a group interview them and get student to vote on a murderer. Only after this has happened and someone</a:t>
            </a:r>
            <a:r>
              <a:rPr lang="en-GB" baseline="0" dirty="0" smtClean="0"/>
              <a:t> has been arrested should the murderer real themselves. Whoever you choose in secret to be the murderer must understand that they need to keep it a secret. Try and talk to lots of different students so that it is not obvious. Using the resources hand out other tasks to other students. </a:t>
            </a:r>
            <a:endParaRPr lang="en-GB" dirty="0" smtClean="0"/>
          </a:p>
          <a:p>
            <a:endParaRPr lang="en-GB" dirty="0"/>
          </a:p>
        </p:txBody>
      </p:sp>
      <p:sp>
        <p:nvSpPr>
          <p:cNvPr id="4" name="Slide Number Placeholder 3"/>
          <p:cNvSpPr>
            <a:spLocks noGrp="1"/>
          </p:cNvSpPr>
          <p:nvPr>
            <p:ph type="sldNum" sz="quarter" idx="10"/>
          </p:nvPr>
        </p:nvSpPr>
        <p:spPr/>
        <p:txBody>
          <a:bodyPr/>
          <a:lstStyle/>
          <a:p>
            <a:fld id="{BD39C7F0-4643-4E29-86E1-BC5492DFCAD5}" type="slidenum">
              <a:rPr lang="en-GB" smtClean="0"/>
              <a:t>9</a:t>
            </a:fld>
            <a:endParaRPr lang="en-GB"/>
          </a:p>
        </p:txBody>
      </p:sp>
    </p:spTree>
    <p:extLst>
      <p:ext uri="{BB962C8B-B14F-4D97-AF65-F5344CB8AC3E}">
        <p14:creationId xmlns:p14="http://schemas.microsoft.com/office/powerpoint/2010/main" val="272332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1F927A2-EF0E-437F-9D13-8CDECD62D8FB}" type="datetimeFigureOut">
              <a:rPr lang="en-GB" smtClean="0"/>
              <a:t>15/09/2016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2195965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1F927A2-EF0E-437F-9D13-8CDECD62D8FB}" type="datetimeFigureOut">
              <a:rPr lang="en-GB" smtClean="0"/>
              <a:t>15/09/2016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3158481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1F927A2-EF0E-437F-9D13-8CDECD62D8FB}" type="datetimeFigureOut">
              <a:rPr lang="en-GB" smtClean="0"/>
              <a:t>15/09/2016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202267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1F927A2-EF0E-437F-9D13-8CDECD62D8FB}" type="datetimeFigureOut">
              <a:rPr lang="en-GB" smtClean="0"/>
              <a:t>15/09/2016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228607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927A2-EF0E-437F-9D13-8CDECD62D8FB}" type="datetimeFigureOut">
              <a:rPr lang="en-GB" smtClean="0"/>
              <a:t>15/09/2016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1966111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1F927A2-EF0E-437F-9D13-8CDECD62D8FB}" type="datetimeFigureOut">
              <a:rPr lang="en-GB" smtClean="0"/>
              <a:t>15/09/2016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513837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1F927A2-EF0E-437F-9D13-8CDECD62D8FB}" type="datetimeFigureOut">
              <a:rPr lang="en-GB" smtClean="0"/>
              <a:t>15/09/2016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1700206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1F927A2-EF0E-437F-9D13-8CDECD62D8FB}" type="datetimeFigureOut">
              <a:rPr lang="en-GB" smtClean="0"/>
              <a:t>15/09/2016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347789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927A2-EF0E-437F-9D13-8CDECD62D8FB}" type="datetimeFigureOut">
              <a:rPr lang="en-GB" smtClean="0"/>
              <a:t>15/09/2016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3984454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927A2-EF0E-437F-9D13-8CDECD62D8FB}" type="datetimeFigureOut">
              <a:rPr lang="en-GB" smtClean="0"/>
              <a:t>15/09/2016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3794933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927A2-EF0E-437F-9D13-8CDECD62D8FB}" type="datetimeFigureOut">
              <a:rPr lang="en-GB" smtClean="0"/>
              <a:t>15/09/2016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6816314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4000"/>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927A2-EF0E-437F-9D13-8CDECD62D8FB}" type="datetimeFigureOut">
              <a:rPr lang="en-GB" smtClean="0"/>
              <a:t>15/09/2016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B5E380-D146-4CE3-A701-918D4244A4B6}" type="slidenum">
              <a:rPr lang="en-GB" smtClean="0"/>
              <a:t>‹#›</a:t>
            </a:fld>
            <a:endParaRPr lang="en-GB"/>
          </a:p>
        </p:txBody>
      </p:sp>
    </p:spTree>
    <p:extLst>
      <p:ext uri="{BB962C8B-B14F-4D97-AF65-F5344CB8AC3E}">
        <p14:creationId xmlns:p14="http://schemas.microsoft.com/office/powerpoint/2010/main" val="2981477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5.jpe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5.jpe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5.jpe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30062"/>
            <a:ext cx="7772400" cy="1158489"/>
          </a:xfrm>
        </p:spPr>
        <p:txBody>
          <a:bodyPr>
            <a:normAutofit fontScale="90000"/>
          </a:bodyPr>
          <a:lstStyle/>
          <a:p>
            <a:r>
              <a:rPr lang="en-GB" u="sng" dirty="0" smtClean="0">
                <a:latin typeface="Monotype Corsiva" pitchFamily="66" charset="0"/>
              </a:rPr>
              <a:t>Drama </a:t>
            </a:r>
            <a:br>
              <a:rPr lang="en-GB" u="sng" dirty="0" smtClean="0">
                <a:latin typeface="Monotype Corsiva" pitchFamily="66" charset="0"/>
              </a:rPr>
            </a:br>
            <a:r>
              <a:rPr lang="en-GB" u="sng" dirty="0" smtClean="0">
                <a:latin typeface="Monotype Corsiva" pitchFamily="66" charset="0"/>
              </a:rPr>
              <a:t>At Cornwallis Academy</a:t>
            </a:r>
            <a:endParaRPr lang="en-GB" u="sng" dirty="0">
              <a:latin typeface="Monotype Corsiva" pitchFamily="66" charset="0"/>
            </a:endParaRPr>
          </a:p>
        </p:txBody>
      </p:sp>
      <p:sp>
        <p:nvSpPr>
          <p:cNvPr id="3" name="Subtitle 2"/>
          <p:cNvSpPr>
            <a:spLocks noGrp="1"/>
          </p:cNvSpPr>
          <p:nvPr>
            <p:ph type="subTitle" idx="1"/>
          </p:nvPr>
        </p:nvSpPr>
        <p:spPr>
          <a:xfrm>
            <a:off x="5114" y="1124744"/>
            <a:ext cx="9113734" cy="5733256"/>
          </a:xfrm>
        </p:spPr>
        <p:txBody>
          <a:bodyPr>
            <a:normAutofit fontScale="25000" lnSpcReduction="20000"/>
          </a:bodyPr>
          <a:lstStyle/>
          <a:p>
            <a:pPr algn="r"/>
            <a:r>
              <a:rPr lang="en-GB" sz="7000" b="1" u="sng" dirty="0" smtClean="0">
                <a:solidFill>
                  <a:srgbClr val="FB19BA"/>
                </a:solidFill>
                <a:latin typeface="Monotype Corsiva" pitchFamily="66" charset="0"/>
              </a:rPr>
              <a:t>Year 8 – LESSON </a:t>
            </a:r>
            <a:r>
              <a:rPr lang="en-GB" sz="7000" b="1" u="sng" dirty="0">
                <a:solidFill>
                  <a:srgbClr val="FB19BA"/>
                </a:solidFill>
                <a:latin typeface="Monotype Corsiva" pitchFamily="66" charset="0"/>
              </a:rPr>
              <a:t>2</a:t>
            </a:r>
            <a:endParaRPr lang="en-GB" sz="7000" b="1" u="sng" dirty="0" smtClean="0">
              <a:solidFill>
                <a:srgbClr val="FB19BA"/>
              </a:solidFill>
              <a:latin typeface="Monotype Corsiva" pitchFamily="66" charset="0"/>
            </a:endParaRPr>
          </a:p>
          <a:p>
            <a:pPr algn="l"/>
            <a:r>
              <a:rPr lang="en-GB" sz="7000" b="1" u="sng" dirty="0" smtClean="0">
                <a:solidFill>
                  <a:srgbClr val="00B050"/>
                </a:solidFill>
                <a:latin typeface="Monotype Corsiva" pitchFamily="66" charset="0"/>
              </a:rPr>
              <a:t>Lesson Objective: </a:t>
            </a:r>
            <a:endParaRPr lang="en-GB" sz="8000" b="1" u="sng" dirty="0" smtClean="0">
              <a:solidFill>
                <a:srgbClr val="0070C0"/>
              </a:solidFill>
              <a:latin typeface="Monotype Corsiva" pitchFamily="66" charset="0"/>
            </a:endParaRPr>
          </a:p>
          <a:p>
            <a:pPr algn="l"/>
            <a:r>
              <a:rPr lang="en-GB" sz="7200" dirty="0" smtClean="0">
                <a:solidFill>
                  <a:srgbClr val="0070C0"/>
                </a:solidFill>
                <a:latin typeface="Monotype Corsiva" pitchFamily="66" charset="0"/>
              </a:rPr>
              <a:t>-To </a:t>
            </a:r>
            <a:r>
              <a:rPr lang="en-GB" sz="7200" dirty="0">
                <a:solidFill>
                  <a:srgbClr val="0070C0"/>
                </a:solidFill>
                <a:latin typeface="Monotype Corsiva" pitchFamily="66" charset="0"/>
              </a:rPr>
              <a:t>continue to demonstrate an understanding of how show a character</a:t>
            </a:r>
          </a:p>
          <a:p>
            <a:pPr algn="l"/>
            <a:r>
              <a:rPr lang="en-GB" sz="7200" dirty="0">
                <a:solidFill>
                  <a:srgbClr val="0070C0"/>
                </a:solidFill>
                <a:latin typeface="Monotype Corsiva" pitchFamily="66" charset="0"/>
              </a:rPr>
              <a:t>- To </a:t>
            </a:r>
            <a:r>
              <a:rPr lang="en-GB" sz="7200" dirty="0" smtClean="0">
                <a:solidFill>
                  <a:srgbClr val="0070C0"/>
                </a:solidFill>
                <a:latin typeface="Monotype Corsiva" pitchFamily="66" charset="0"/>
              </a:rPr>
              <a:t>understand </a:t>
            </a:r>
            <a:r>
              <a:rPr lang="en-GB" sz="7200" dirty="0">
                <a:solidFill>
                  <a:srgbClr val="0070C0"/>
                </a:solidFill>
                <a:latin typeface="Monotype Corsiva" pitchFamily="66" charset="0"/>
              </a:rPr>
              <a:t>the importance of reacting instantly to instructions when developing group improvisation</a:t>
            </a:r>
            <a:r>
              <a:rPr lang="en-GB" sz="2000" dirty="0">
                <a:solidFill>
                  <a:srgbClr val="0070C0"/>
                </a:solidFill>
              </a:rPr>
              <a:t>. </a:t>
            </a:r>
          </a:p>
          <a:p>
            <a:pPr algn="l"/>
            <a:r>
              <a:rPr lang="en-GB" sz="7400" b="1" i="1" u="sng" dirty="0" smtClean="0">
                <a:solidFill>
                  <a:srgbClr val="00B050"/>
                </a:solidFill>
                <a:latin typeface="Monotype Corsiva" pitchFamily="66" charset="0"/>
              </a:rPr>
              <a:t>WILF:</a:t>
            </a:r>
          </a:p>
          <a:p>
            <a:pPr algn="l"/>
            <a:endParaRPr lang="en-GB" sz="7400" b="1" i="1" u="sng" dirty="0" smtClean="0">
              <a:solidFill>
                <a:srgbClr val="00B050"/>
              </a:solidFill>
              <a:latin typeface="Monotype Corsiva" pitchFamily="66" charset="0"/>
            </a:endParaRPr>
          </a:p>
          <a:p>
            <a:pPr algn="l"/>
            <a:r>
              <a:rPr lang="en-GB" sz="11100" b="1" i="1" u="sng" dirty="0" smtClean="0">
                <a:solidFill>
                  <a:srgbClr val="00B050"/>
                </a:solidFill>
                <a:latin typeface="Monotype Corsiva" pitchFamily="66" charset="0"/>
              </a:rPr>
              <a:t>Performing and Creating</a:t>
            </a:r>
            <a:br>
              <a:rPr lang="en-GB" sz="11100" b="1" i="1" u="sng" dirty="0" smtClean="0">
                <a:solidFill>
                  <a:srgbClr val="00B050"/>
                </a:solidFill>
                <a:latin typeface="Monotype Corsiva" pitchFamily="66" charset="0"/>
              </a:rPr>
            </a:br>
            <a:r>
              <a:rPr lang="en-GB" sz="11100" b="1" i="1" u="sng" dirty="0" smtClean="0">
                <a:solidFill>
                  <a:srgbClr val="00B050"/>
                </a:solidFill>
                <a:latin typeface="Monotype Corsiva" pitchFamily="66" charset="0"/>
              </a:rPr>
              <a:t>Success Criteria</a:t>
            </a:r>
            <a:endParaRPr lang="en-GB" sz="11100" b="1" i="1" u="sng" dirty="0" smtClean="0">
              <a:solidFill>
                <a:srgbClr val="0070C0"/>
              </a:solidFill>
              <a:latin typeface="Monotype Corsiva" pitchFamily="66" charset="0"/>
            </a:endParaRPr>
          </a:p>
          <a:p>
            <a:pPr algn="l"/>
            <a:r>
              <a:rPr lang="en-GB" sz="8000" b="1" u="sng" dirty="0">
                <a:solidFill>
                  <a:srgbClr val="0070C0"/>
                </a:solidFill>
                <a:latin typeface="Monotype Corsiva" pitchFamily="66" charset="0"/>
              </a:rPr>
              <a:t>Level 3</a:t>
            </a:r>
          </a:p>
          <a:p>
            <a:pPr algn="l"/>
            <a:r>
              <a:rPr lang="en-GB" sz="6400" dirty="0" smtClean="0">
                <a:solidFill>
                  <a:srgbClr val="0070C0"/>
                </a:solidFill>
                <a:latin typeface="Monotype Corsiva" pitchFamily="66" charset="0"/>
              </a:rPr>
              <a:t>I can </a:t>
            </a:r>
            <a:r>
              <a:rPr lang="en-GB" sz="6400" dirty="0">
                <a:solidFill>
                  <a:srgbClr val="0070C0"/>
                </a:solidFill>
                <a:latin typeface="Monotype Corsiva" pitchFamily="66" charset="0"/>
              </a:rPr>
              <a:t>sustain a role </a:t>
            </a:r>
            <a:r>
              <a:rPr lang="en-GB" sz="6400" dirty="0" smtClean="0">
                <a:solidFill>
                  <a:srgbClr val="0070C0"/>
                </a:solidFill>
                <a:latin typeface="Monotype Corsiva" pitchFamily="66" charset="0"/>
              </a:rPr>
              <a:t>that I </a:t>
            </a:r>
            <a:r>
              <a:rPr lang="en-GB" sz="6400" dirty="0">
                <a:solidFill>
                  <a:srgbClr val="0070C0"/>
                </a:solidFill>
                <a:latin typeface="Monotype Corsiva" pitchFamily="66" charset="0"/>
              </a:rPr>
              <a:t>have created for some of the </a:t>
            </a:r>
            <a:r>
              <a:rPr lang="en-GB" sz="6400" dirty="0" smtClean="0">
                <a:solidFill>
                  <a:srgbClr val="0070C0"/>
                </a:solidFill>
                <a:latin typeface="Monotype Corsiva" pitchFamily="66" charset="0"/>
              </a:rPr>
              <a:t>performance. I am more </a:t>
            </a:r>
            <a:r>
              <a:rPr lang="en-GB" sz="6400" dirty="0">
                <a:solidFill>
                  <a:srgbClr val="0070C0"/>
                </a:solidFill>
                <a:latin typeface="Monotype Corsiva" pitchFamily="66" charset="0"/>
              </a:rPr>
              <a:t>comfortable being led by others in a group situation</a:t>
            </a:r>
            <a:r>
              <a:rPr lang="en-GB" sz="6400" dirty="0" smtClean="0">
                <a:solidFill>
                  <a:srgbClr val="0070C0"/>
                </a:solidFill>
                <a:latin typeface="Monotype Corsiva" pitchFamily="66" charset="0"/>
              </a:rPr>
              <a:t>.</a:t>
            </a:r>
            <a:endParaRPr lang="en-GB" sz="6400" b="1" u="sng" dirty="0">
              <a:solidFill>
                <a:srgbClr val="0070C0"/>
              </a:solidFill>
              <a:latin typeface="Monotype Corsiva" pitchFamily="66" charset="0"/>
            </a:endParaRPr>
          </a:p>
          <a:p>
            <a:pPr algn="l"/>
            <a:r>
              <a:rPr lang="en-GB" sz="8000" b="1" u="sng" dirty="0">
                <a:solidFill>
                  <a:srgbClr val="0070C0"/>
                </a:solidFill>
                <a:latin typeface="Monotype Corsiva" pitchFamily="66" charset="0"/>
              </a:rPr>
              <a:t>Level 4</a:t>
            </a:r>
          </a:p>
          <a:p>
            <a:pPr algn="l"/>
            <a:r>
              <a:rPr lang="en-GB" sz="6400" dirty="0" smtClean="0">
                <a:solidFill>
                  <a:srgbClr val="0070C0"/>
                </a:solidFill>
                <a:latin typeface="Monotype Corsiva" pitchFamily="66" charset="0"/>
              </a:rPr>
              <a:t>I can </a:t>
            </a:r>
            <a:r>
              <a:rPr lang="en-GB" sz="6400" dirty="0">
                <a:solidFill>
                  <a:srgbClr val="0070C0"/>
                </a:solidFill>
                <a:latin typeface="Monotype Corsiva" pitchFamily="66" charset="0"/>
              </a:rPr>
              <a:t>stay in role for good parts of </a:t>
            </a:r>
            <a:r>
              <a:rPr lang="en-GB" sz="6400" dirty="0" smtClean="0">
                <a:solidFill>
                  <a:srgbClr val="0070C0"/>
                </a:solidFill>
                <a:latin typeface="Monotype Corsiva" pitchFamily="66" charset="0"/>
              </a:rPr>
              <a:t>my performance</a:t>
            </a:r>
            <a:r>
              <a:rPr lang="en-GB" sz="6400" dirty="0">
                <a:solidFill>
                  <a:srgbClr val="0070C0"/>
                </a:solidFill>
                <a:latin typeface="Monotype Corsiva" pitchFamily="66" charset="0"/>
              </a:rPr>
              <a:t>, occasionally struggling to keep </a:t>
            </a:r>
            <a:r>
              <a:rPr lang="en-GB" sz="6400" dirty="0" smtClean="0">
                <a:solidFill>
                  <a:srgbClr val="0070C0"/>
                </a:solidFill>
                <a:latin typeface="Monotype Corsiva" pitchFamily="66" charset="0"/>
              </a:rPr>
              <a:t>focused. I will </a:t>
            </a:r>
            <a:r>
              <a:rPr lang="en-GB" sz="6400" dirty="0">
                <a:solidFill>
                  <a:srgbClr val="0070C0"/>
                </a:solidFill>
                <a:latin typeface="Monotype Corsiva" pitchFamily="66" charset="0"/>
              </a:rPr>
              <a:t>make a reasonable contribution to </a:t>
            </a:r>
            <a:r>
              <a:rPr lang="en-GB" sz="6400" dirty="0" smtClean="0">
                <a:solidFill>
                  <a:srgbClr val="0070C0"/>
                </a:solidFill>
                <a:latin typeface="Monotype Corsiva" pitchFamily="66" charset="0"/>
              </a:rPr>
              <a:t>my </a:t>
            </a:r>
            <a:r>
              <a:rPr lang="en-GB" sz="6400" dirty="0">
                <a:solidFill>
                  <a:srgbClr val="0070C0"/>
                </a:solidFill>
                <a:latin typeface="Monotype Corsiva" pitchFamily="66" charset="0"/>
              </a:rPr>
              <a:t>groups work, sharing some simple ideas</a:t>
            </a:r>
            <a:r>
              <a:rPr lang="en-GB" sz="6400" dirty="0" smtClean="0">
                <a:solidFill>
                  <a:srgbClr val="0070C0"/>
                </a:solidFill>
                <a:latin typeface="Monotype Corsiva" pitchFamily="66" charset="0"/>
              </a:rPr>
              <a:t>.</a:t>
            </a:r>
            <a:endParaRPr lang="en-GB" sz="6400" dirty="0">
              <a:solidFill>
                <a:srgbClr val="0070C0"/>
              </a:solidFill>
              <a:latin typeface="Monotype Corsiva" pitchFamily="66" charset="0"/>
            </a:endParaRPr>
          </a:p>
          <a:p>
            <a:pPr algn="l"/>
            <a:r>
              <a:rPr lang="en-GB" sz="8000" b="1" u="sng" dirty="0">
                <a:solidFill>
                  <a:srgbClr val="0070C0"/>
                </a:solidFill>
                <a:latin typeface="Monotype Corsiva" pitchFamily="66" charset="0"/>
              </a:rPr>
              <a:t>Level 5</a:t>
            </a:r>
          </a:p>
          <a:p>
            <a:pPr algn="l"/>
            <a:r>
              <a:rPr lang="en-GB" sz="6400" dirty="0" smtClean="0">
                <a:solidFill>
                  <a:srgbClr val="0070C0"/>
                </a:solidFill>
                <a:latin typeface="Monotype Corsiva" pitchFamily="66" charset="0"/>
              </a:rPr>
              <a:t>I can </a:t>
            </a:r>
            <a:r>
              <a:rPr lang="en-GB" sz="6400" dirty="0">
                <a:solidFill>
                  <a:srgbClr val="0070C0"/>
                </a:solidFill>
                <a:latin typeface="Monotype Corsiva" pitchFamily="66" charset="0"/>
              </a:rPr>
              <a:t>stay in role for  most of the performance with few </a:t>
            </a:r>
            <a:r>
              <a:rPr lang="en-GB" sz="6400" dirty="0" smtClean="0">
                <a:solidFill>
                  <a:srgbClr val="0070C0"/>
                </a:solidFill>
                <a:latin typeface="Monotype Corsiva" pitchFamily="66" charset="0"/>
              </a:rPr>
              <a:t>distractions. I will </a:t>
            </a:r>
            <a:r>
              <a:rPr lang="en-GB" sz="6400" dirty="0">
                <a:solidFill>
                  <a:srgbClr val="0070C0"/>
                </a:solidFill>
                <a:latin typeface="Monotype Corsiva" pitchFamily="66" charset="0"/>
              </a:rPr>
              <a:t>make a positive contribution to a group, sharing ideas and showing some leadership</a:t>
            </a:r>
            <a:r>
              <a:rPr lang="en-GB" sz="6400" dirty="0" smtClean="0">
                <a:solidFill>
                  <a:srgbClr val="0070C0"/>
                </a:solidFill>
                <a:latin typeface="Monotype Corsiva" pitchFamily="66" charset="0"/>
              </a:rPr>
              <a:t>.</a:t>
            </a:r>
          </a:p>
          <a:p>
            <a:pPr algn="l"/>
            <a:r>
              <a:rPr lang="en-GB" sz="8000" b="1" u="sng" dirty="0" smtClean="0">
                <a:solidFill>
                  <a:srgbClr val="0070C0"/>
                </a:solidFill>
                <a:latin typeface="Monotype Corsiva" pitchFamily="66" charset="0"/>
              </a:rPr>
              <a:t>Level </a:t>
            </a:r>
            <a:r>
              <a:rPr lang="en-GB" sz="8000" b="1" u="sng" dirty="0">
                <a:solidFill>
                  <a:srgbClr val="0070C0"/>
                </a:solidFill>
                <a:latin typeface="Monotype Corsiva" pitchFamily="66" charset="0"/>
              </a:rPr>
              <a:t>6</a:t>
            </a:r>
          </a:p>
          <a:p>
            <a:pPr algn="l"/>
            <a:r>
              <a:rPr lang="en-GB" sz="6400" dirty="0" smtClean="0">
                <a:solidFill>
                  <a:srgbClr val="0070C0"/>
                </a:solidFill>
                <a:latin typeface="Monotype Corsiva" pitchFamily="66" charset="0"/>
              </a:rPr>
              <a:t>I can </a:t>
            </a:r>
            <a:r>
              <a:rPr lang="en-GB" sz="6400" dirty="0">
                <a:solidFill>
                  <a:srgbClr val="0070C0"/>
                </a:solidFill>
                <a:latin typeface="Monotype Corsiva" pitchFamily="66" charset="0"/>
              </a:rPr>
              <a:t>consistently stay in role for the whole of the </a:t>
            </a:r>
            <a:r>
              <a:rPr lang="en-GB" sz="6400" dirty="0" smtClean="0">
                <a:solidFill>
                  <a:srgbClr val="0070C0"/>
                </a:solidFill>
                <a:latin typeface="Monotype Corsiva" pitchFamily="66" charset="0"/>
              </a:rPr>
              <a:t>performance. I Contribute </a:t>
            </a:r>
            <a:r>
              <a:rPr lang="en-GB" sz="6400" dirty="0">
                <a:solidFill>
                  <a:srgbClr val="0070C0"/>
                </a:solidFill>
                <a:latin typeface="Monotype Corsiva" pitchFamily="66" charset="0"/>
              </a:rPr>
              <a:t>ideas very well to </a:t>
            </a:r>
            <a:r>
              <a:rPr lang="en-GB" sz="6400" dirty="0" smtClean="0">
                <a:solidFill>
                  <a:srgbClr val="0070C0"/>
                </a:solidFill>
                <a:latin typeface="Monotype Corsiva" pitchFamily="66" charset="0"/>
              </a:rPr>
              <a:t>the group I’m in </a:t>
            </a:r>
            <a:r>
              <a:rPr lang="en-GB" sz="6400" dirty="0">
                <a:solidFill>
                  <a:srgbClr val="0070C0"/>
                </a:solidFill>
                <a:latin typeface="Monotype Corsiva" pitchFamily="66" charset="0"/>
              </a:rPr>
              <a:t>and </a:t>
            </a:r>
            <a:r>
              <a:rPr lang="en-GB" sz="6400" dirty="0" smtClean="0">
                <a:solidFill>
                  <a:srgbClr val="0070C0"/>
                </a:solidFill>
                <a:latin typeface="Monotype Corsiva" pitchFamily="66" charset="0"/>
              </a:rPr>
              <a:t>am capable </a:t>
            </a:r>
            <a:r>
              <a:rPr lang="en-GB" sz="6400" dirty="0">
                <a:solidFill>
                  <a:srgbClr val="0070C0"/>
                </a:solidFill>
                <a:latin typeface="Monotype Corsiva" pitchFamily="66" charset="0"/>
              </a:rPr>
              <a:t>of showing good leadership skills</a:t>
            </a:r>
          </a:p>
          <a:p>
            <a:pPr algn="l"/>
            <a:endParaRPr lang="en-GB" b="1" u="sng" dirty="0">
              <a:latin typeface="Monotype Corsiva" pitchFamily="66" charset="0"/>
            </a:endParaRPr>
          </a:p>
        </p:txBody>
      </p:sp>
      <p:pic>
        <p:nvPicPr>
          <p:cNvPr id="1026" name="Picture 0" descr="newlogo cornwalli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8264" y="85403"/>
            <a:ext cx="2195736" cy="5239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66718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p:txBody>
      </p:sp>
      <p:pic>
        <p:nvPicPr>
          <p:cNvPr id="5" name="Picture 4" descr="Haunted House 3D Screensaver Download"/>
          <p:cNvPicPr>
            <a:picLocks noChangeAspect="1" noChangeArrowheads="1"/>
          </p:cNvPicPr>
          <p:nvPr/>
        </p:nvPicPr>
        <p:blipFill>
          <a:blip r:embed="rId2"/>
          <a:srcRect/>
          <a:stretch>
            <a:fillRect/>
          </a:stretch>
        </p:blipFill>
        <p:spPr bwMode="auto">
          <a:xfrm>
            <a:off x="6312977" y="637497"/>
            <a:ext cx="2700300" cy="2025431"/>
          </a:xfrm>
          <a:prstGeom prst="rect">
            <a:avLst/>
          </a:prstGeom>
          <a:noFill/>
          <a:ln w="9525">
            <a:noFill/>
            <a:miter lim="800000"/>
            <a:headEnd/>
            <a:tailEnd/>
          </a:ln>
        </p:spPr>
      </p:pic>
      <p:sp>
        <p:nvSpPr>
          <p:cNvPr id="4" name="TextBox 3"/>
          <p:cNvSpPr txBox="1"/>
          <p:nvPr/>
        </p:nvSpPr>
        <p:spPr>
          <a:xfrm>
            <a:off x="1979712" y="806181"/>
            <a:ext cx="4014446" cy="646331"/>
          </a:xfrm>
          <a:prstGeom prst="rect">
            <a:avLst/>
          </a:prstGeom>
          <a:noFill/>
        </p:spPr>
        <p:txBody>
          <a:bodyPr wrap="square" rtlCol="0">
            <a:spAutoFit/>
          </a:bodyPr>
          <a:lstStyle/>
          <a:p>
            <a:r>
              <a:rPr lang="en-GB" sz="3600" dirty="0" smtClean="0">
                <a:solidFill>
                  <a:schemeClr val="bg1"/>
                </a:solidFill>
                <a:latin typeface="Monotype Corsiva" pitchFamily="66" charset="0"/>
              </a:rPr>
              <a:t>Mystery Manor House</a:t>
            </a:r>
            <a:endParaRPr lang="en-GB" sz="3600" dirty="0">
              <a:solidFill>
                <a:schemeClr val="bg1"/>
              </a:solidFill>
              <a:latin typeface="Monotype Corsiva" pitchFamily="66" charset="0"/>
            </a:endParaRPr>
          </a:p>
        </p:txBody>
      </p:sp>
      <p:pic>
        <p:nvPicPr>
          <p:cNvPr id="6" name="Picture 3" descr="8 Minute Madness.jpg"/>
          <p:cNvPicPr>
            <a:picLocks noChangeAspect="1"/>
          </p:cNvPicPr>
          <p:nvPr/>
        </p:nvPicPr>
        <p:blipFill rotWithShape="1">
          <a:blip r:embed="rId3"/>
          <a:srcRect l="16150" r="50000" b="53699"/>
          <a:stretch/>
        </p:blipFill>
        <p:spPr bwMode="auto">
          <a:xfrm>
            <a:off x="0" y="646269"/>
            <a:ext cx="1461324" cy="1327358"/>
          </a:xfrm>
          <a:prstGeom prst="rect">
            <a:avLst/>
          </a:prstGeom>
          <a:noFill/>
          <a:ln w="9525">
            <a:noFill/>
            <a:miter lim="800000"/>
            <a:headEnd/>
            <a:tailEnd/>
          </a:ln>
        </p:spPr>
      </p:pic>
      <p:sp>
        <p:nvSpPr>
          <p:cNvPr id="2" name="TextBox 1"/>
          <p:cNvSpPr txBox="1"/>
          <p:nvPr/>
        </p:nvSpPr>
        <p:spPr>
          <a:xfrm>
            <a:off x="46494" y="2033772"/>
            <a:ext cx="8831057" cy="4031873"/>
          </a:xfrm>
          <a:prstGeom prst="rect">
            <a:avLst/>
          </a:prstGeom>
          <a:noFill/>
        </p:spPr>
        <p:txBody>
          <a:bodyPr wrap="square" rtlCol="0">
            <a:spAutoFit/>
          </a:bodyPr>
          <a:lstStyle/>
          <a:p>
            <a:r>
              <a:rPr lang="en-GB" b="1" u="sng" dirty="0" smtClean="0">
                <a:solidFill>
                  <a:schemeClr val="bg1"/>
                </a:solidFill>
                <a:latin typeface="Cambria" pitchFamily="18" charset="0"/>
              </a:rPr>
              <a:t>TASK 5</a:t>
            </a:r>
          </a:p>
          <a:p>
            <a:endParaRPr lang="en-GB" b="1" u="sng" dirty="0" smtClean="0">
              <a:solidFill>
                <a:schemeClr val="bg1"/>
              </a:solidFill>
              <a:latin typeface="Cambria" pitchFamily="18" charset="0"/>
            </a:endParaRPr>
          </a:p>
          <a:p>
            <a:r>
              <a:rPr lang="en-GB" b="1" u="sng" dirty="0">
                <a:solidFill>
                  <a:schemeClr val="bg1"/>
                </a:solidFill>
                <a:latin typeface="Cambria" pitchFamily="18" charset="0"/>
              </a:rPr>
              <a:t>Questions and Answers</a:t>
            </a:r>
            <a:endParaRPr lang="en-GB" dirty="0">
              <a:solidFill>
                <a:schemeClr val="bg1"/>
              </a:solidFill>
              <a:latin typeface="Cambria" pitchFamily="18" charset="0"/>
            </a:endParaRPr>
          </a:p>
          <a:p>
            <a:pPr lvl="0"/>
            <a:r>
              <a:rPr lang="en-GB" dirty="0">
                <a:solidFill>
                  <a:schemeClr val="bg1"/>
                </a:solidFill>
                <a:latin typeface="Cambria" pitchFamily="18" charset="0"/>
              </a:rPr>
              <a:t>In order for a Murder Mystery to work successfully what must happen and why?</a:t>
            </a:r>
          </a:p>
          <a:p>
            <a:pPr lvl="0"/>
            <a:r>
              <a:rPr lang="en-GB" dirty="0">
                <a:solidFill>
                  <a:schemeClr val="bg1"/>
                </a:solidFill>
                <a:latin typeface="Cambria" pitchFamily="18" charset="0"/>
              </a:rPr>
              <a:t>Why is characterisation so important with Murder Mystery? </a:t>
            </a:r>
            <a:endParaRPr lang="en-GB" dirty="0" smtClean="0">
              <a:solidFill>
                <a:schemeClr val="bg1"/>
              </a:solidFill>
              <a:latin typeface="Cambria" pitchFamily="18" charset="0"/>
            </a:endParaRPr>
          </a:p>
          <a:p>
            <a:pPr lvl="0"/>
            <a:endParaRPr lang="en-GB" dirty="0">
              <a:solidFill>
                <a:schemeClr val="bg1"/>
              </a:solidFill>
              <a:latin typeface="Cambria" pitchFamily="18" charset="0"/>
            </a:endParaRPr>
          </a:p>
          <a:p>
            <a:pPr lvl="0"/>
            <a:r>
              <a:rPr lang="en-GB" dirty="0" smtClean="0">
                <a:solidFill>
                  <a:schemeClr val="bg1"/>
                </a:solidFill>
                <a:latin typeface="Cambria" pitchFamily="18" charset="0"/>
              </a:rPr>
              <a:t>What level have you achieved today?  How?</a:t>
            </a:r>
          </a:p>
          <a:p>
            <a:pPr lvl="0"/>
            <a:r>
              <a:rPr lang="en-GB" dirty="0" smtClean="0">
                <a:solidFill>
                  <a:schemeClr val="bg1"/>
                </a:solidFill>
                <a:latin typeface="Cambria" pitchFamily="18" charset="0"/>
              </a:rPr>
              <a:t>What do you need to do to achieve the next level? </a:t>
            </a:r>
            <a:endParaRPr lang="en-GB" dirty="0">
              <a:solidFill>
                <a:schemeClr val="bg1"/>
              </a:solidFill>
              <a:latin typeface="Cambria" pitchFamily="18" charset="0"/>
            </a:endParaRPr>
          </a:p>
          <a:p>
            <a:endParaRPr lang="en-GB" sz="2800" dirty="0">
              <a:solidFill>
                <a:schemeClr val="bg1"/>
              </a:solidFill>
            </a:endParaRPr>
          </a:p>
          <a:p>
            <a:r>
              <a:rPr lang="en-GB" sz="2800" u="sng" dirty="0" smtClean="0">
                <a:solidFill>
                  <a:schemeClr val="bg1"/>
                </a:solidFill>
              </a:rPr>
              <a:t>10 minutes</a:t>
            </a:r>
            <a:endParaRPr lang="en-GB" sz="2800" u="sng" dirty="0">
              <a:solidFill>
                <a:schemeClr val="bg1"/>
              </a:solidFill>
            </a:endParaRPr>
          </a:p>
          <a:p>
            <a:endParaRPr lang="en-GB" sz="2800" dirty="0">
              <a:solidFill>
                <a:schemeClr val="bg1"/>
              </a:solidFill>
              <a:latin typeface="Cambria" pitchFamily="18" charset="0"/>
            </a:endParaRPr>
          </a:p>
          <a:p>
            <a:endParaRPr lang="en-GB" sz="2800" b="1" u="sng" dirty="0" smtClean="0">
              <a:solidFill>
                <a:schemeClr val="bg1"/>
              </a:solidFill>
              <a:latin typeface="Cambria" pitchFamily="18" charset="0"/>
            </a:endParaRPr>
          </a:p>
        </p:txBody>
      </p:sp>
      <p:sp>
        <p:nvSpPr>
          <p:cNvPr id="8" name="Rectangle 7"/>
          <p:cNvSpPr/>
          <p:nvPr/>
        </p:nvSpPr>
        <p:spPr>
          <a:xfrm>
            <a:off x="12043" y="-62"/>
            <a:ext cx="7308304"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GB" sz="1200" b="1" u="sng" dirty="0" smtClean="0">
                <a:solidFill>
                  <a:schemeClr val="bg1"/>
                </a:solidFill>
                <a:latin typeface="Cambria" pitchFamily="18" charset="0"/>
              </a:rPr>
              <a:t>LESSON OBJECTIVE: </a:t>
            </a:r>
            <a:endParaRPr lang="en-GB" sz="1200" b="1" u="sng" dirty="0">
              <a:solidFill>
                <a:schemeClr val="bg1"/>
              </a:solidFill>
              <a:latin typeface="Cambria" pitchFamily="18" charset="0"/>
            </a:endParaRPr>
          </a:p>
          <a:p>
            <a:r>
              <a:rPr lang="en-GB" sz="1200" dirty="0">
                <a:solidFill>
                  <a:schemeClr val="bg1"/>
                </a:solidFill>
                <a:latin typeface="Cambria" pitchFamily="18" charset="0"/>
              </a:rPr>
              <a:t>-To continue to demonstrate an understanding of how show / develop a character.</a:t>
            </a:r>
          </a:p>
          <a:p>
            <a:r>
              <a:rPr lang="en-GB" sz="1200" dirty="0">
                <a:solidFill>
                  <a:schemeClr val="bg1"/>
                </a:solidFill>
                <a:latin typeface="Cambria" pitchFamily="18" charset="0"/>
              </a:rPr>
              <a:t>- To understand the importance of reacting instantly to instructions when developing group improvisation</a:t>
            </a:r>
            <a:r>
              <a:rPr lang="en-GB" sz="1200" dirty="0">
                <a:solidFill>
                  <a:srgbClr val="0070C0"/>
                </a:solidFill>
                <a:latin typeface="Cambria" pitchFamily="18" charset="0"/>
              </a:rPr>
              <a:t>. .</a:t>
            </a:r>
            <a:endParaRPr lang="en-GB" sz="1200" dirty="0">
              <a:latin typeface="Cambria" pitchFamily="18" charset="0"/>
            </a:endParaRPr>
          </a:p>
        </p:txBody>
      </p:sp>
      <p:sp>
        <p:nvSpPr>
          <p:cNvPr id="9" name="Rectangle 8"/>
          <p:cNvSpPr/>
          <p:nvPr/>
        </p:nvSpPr>
        <p:spPr>
          <a:xfrm>
            <a:off x="8239" y="5226784"/>
            <a:ext cx="9135761" cy="16312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GB" sz="1000" b="1" u="sng" dirty="0" smtClean="0">
                <a:solidFill>
                  <a:schemeClr val="bg1"/>
                </a:solidFill>
                <a:latin typeface="Cambria" pitchFamily="18" charset="0"/>
              </a:rPr>
              <a:t>SUCCESS CRITERIA:</a:t>
            </a:r>
          </a:p>
          <a:p>
            <a:r>
              <a:rPr lang="en-GB" sz="1000" b="1" u="sng" dirty="0" smtClean="0">
                <a:solidFill>
                  <a:schemeClr val="bg1"/>
                </a:solidFill>
                <a:latin typeface="Cambria" pitchFamily="18" charset="0"/>
              </a:rPr>
              <a:t>Level </a:t>
            </a:r>
            <a:r>
              <a:rPr lang="en-GB" sz="1000" b="1" u="sng" dirty="0">
                <a:solidFill>
                  <a:schemeClr val="bg1"/>
                </a:solidFill>
                <a:latin typeface="Cambria" pitchFamily="18" charset="0"/>
              </a:rPr>
              <a:t>3</a:t>
            </a:r>
          </a:p>
          <a:p>
            <a:r>
              <a:rPr lang="en-GB" sz="1000" dirty="0">
                <a:solidFill>
                  <a:schemeClr val="bg1"/>
                </a:solidFill>
                <a:latin typeface="Cambria" pitchFamily="18" charset="0"/>
              </a:rPr>
              <a:t>I can sustain a role that I have created for some of the performance. I am more comfortable being led by others in a group situation.</a:t>
            </a:r>
            <a:endParaRPr lang="en-GB" sz="1000" b="1" u="sng" dirty="0">
              <a:solidFill>
                <a:schemeClr val="bg1"/>
              </a:solidFill>
              <a:latin typeface="Cambria" pitchFamily="18" charset="0"/>
            </a:endParaRPr>
          </a:p>
          <a:p>
            <a:r>
              <a:rPr lang="en-GB" sz="1000" b="1" u="sng" dirty="0">
                <a:solidFill>
                  <a:schemeClr val="bg1"/>
                </a:solidFill>
                <a:latin typeface="Cambria" pitchFamily="18" charset="0"/>
              </a:rPr>
              <a:t>Level 4</a:t>
            </a:r>
          </a:p>
          <a:p>
            <a:r>
              <a:rPr lang="en-GB" sz="1000" dirty="0">
                <a:solidFill>
                  <a:schemeClr val="bg1"/>
                </a:solidFill>
                <a:latin typeface="Cambria" pitchFamily="18" charset="0"/>
              </a:rPr>
              <a:t>I can stay in role for good parts of my performance, occasionally struggling to keep focused. I will make a reasonable contribution to my groups work, sharing some simple ideas.</a:t>
            </a:r>
          </a:p>
          <a:p>
            <a:r>
              <a:rPr lang="en-GB" sz="1000" b="1" u="sng" dirty="0">
                <a:solidFill>
                  <a:schemeClr val="bg1"/>
                </a:solidFill>
                <a:latin typeface="Cambria" pitchFamily="18" charset="0"/>
              </a:rPr>
              <a:t>Level 5</a:t>
            </a:r>
          </a:p>
          <a:p>
            <a:r>
              <a:rPr lang="en-GB" sz="1000" dirty="0">
                <a:solidFill>
                  <a:schemeClr val="bg1"/>
                </a:solidFill>
                <a:latin typeface="Cambria" pitchFamily="18" charset="0"/>
              </a:rPr>
              <a:t>I can stay in role for  most of the performance with few distractions. I will make a positive contribution to a group, sharing ideas and showing some leadership.</a:t>
            </a:r>
          </a:p>
          <a:p>
            <a:r>
              <a:rPr lang="en-GB" sz="1000" b="1" u="sng" dirty="0">
                <a:solidFill>
                  <a:schemeClr val="bg1"/>
                </a:solidFill>
                <a:latin typeface="Cambria" pitchFamily="18" charset="0"/>
              </a:rPr>
              <a:t>Level 6</a:t>
            </a:r>
          </a:p>
          <a:p>
            <a:r>
              <a:rPr lang="en-GB" sz="1000" dirty="0">
                <a:solidFill>
                  <a:schemeClr val="bg1"/>
                </a:solidFill>
                <a:latin typeface="Cambria" pitchFamily="18" charset="0"/>
              </a:rPr>
              <a:t>I can consistently stay in role for the whole of the performance. I Contribute ideas very well to the group I’m in and am capable of showing good leadership skills</a:t>
            </a:r>
          </a:p>
        </p:txBody>
      </p:sp>
    </p:spTree>
    <p:extLst>
      <p:ext uri="{BB962C8B-B14F-4D97-AF65-F5344CB8AC3E}">
        <p14:creationId xmlns:p14="http://schemas.microsoft.com/office/powerpoint/2010/main" val="3407877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192"/>
            <a:ext cx="8460432" cy="830997"/>
          </a:xfrm>
          <a:prstGeom prst="rect">
            <a:avLst/>
          </a:prstGeom>
          <a:ln>
            <a:solidFill>
              <a:schemeClr val="tx1"/>
            </a:solidFill>
          </a:ln>
        </p:spPr>
        <p:txBody>
          <a:bodyPr wrap="square">
            <a:spAutoFit/>
          </a:bodyPr>
          <a:lstStyle/>
          <a:p>
            <a:r>
              <a:rPr lang="en-GB" sz="1600" b="1" u="sng" dirty="0">
                <a:solidFill>
                  <a:srgbClr val="00B050"/>
                </a:solidFill>
                <a:latin typeface="Monotype Corsiva" pitchFamily="66" charset="0"/>
              </a:rPr>
              <a:t>Lesson Objective: </a:t>
            </a:r>
            <a:endParaRPr lang="en-GB" sz="1600" b="1" u="sng" dirty="0">
              <a:solidFill>
                <a:srgbClr val="0070C0"/>
              </a:solidFill>
              <a:latin typeface="Monotype Corsiva" pitchFamily="66" charset="0"/>
            </a:endParaRPr>
          </a:p>
          <a:p>
            <a:r>
              <a:rPr lang="en-GB" sz="1600" dirty="0">
                <a:solidFill>
                  <a:srgbClr val="0070C0"/>
                </a:solidFill>
                <a:latin typeface="Monotype Corsiva" pitchFamily="66" charset="0"/>
              </a:rPr>
              <a:t>-To continue to demonstrate an understanding of how show a character</a:t>
            </a:r>
          </a:p>
          <a:p>
            <a:r>
              <a:rPr lang="en-GB" sz="1600" dirty="0">
                <a:solidFill>
                  <a:srgbClr val="0070C0"/>
                </a:solidFill>
                <a:latin typeface="Monotype Corsiva" pitchFamily="66" charset="0"/>
              </a:rPr>
              <a:t>- To understand the importance of reacting instantly to instructions when developing group improvisation</a:t>
            </a:r>
            <a:r>
              <a:rPr lang="en-GB" sz="800" dirty="0">
                <a:solidFill>
                  <a:srgbClr val="0070C0"/>
                </a:solidFill>
              </a:rPr>
              <a:t>. . </a:t>
            </a:r>
            <a:r>
              <a:rPr lang="en-GB" sz="800" dirty="0" smtClean="0">
                <a:solidFill>
                  <a:srgbClr val="0070C0"/>
                </a:solidFill>
              </a:rPr>
              <a:t>. </a:t>
            </a:r>
            <a:endParaRPr lang="en-GB" sz="800" dirty="0">
              <a:solidFill>
                <a:srgbClr val="0070C0"/>
              </a:solidFill>
            </a:endParaRPr>
          </a:p>
        </p:txBody>
      </p:sp>
      <p:sp>
        <p:nvSpPr>
          <p:cNvPr id="3" name="Rectangle 2"/>
          <p:cNvSpPr/>
          <p:nvPr/>
        </p:nvSpPr>
        <p:spPr>
          <a:xfrm>
            <a:off x="107504" y="933154"/>
            <a:ext cx="8928992" cy="369332"/>
          </a:xfrm>
          <a:prstGeom prst="rect">
            <a:avLst/>
          </a:prstGeom>
        </p:spPr>
        <p:txBody>
          <a:bodyPr wrap="square">
            <a:spAutoFit/>
          </a:bodyPr>
          <a:lstStyle/>
          <a:p>
            <a:pPr algn="ctr"/>
            <a:r>
              <a:rPr lang="en-GB" u="sng" dirty="0" smtClean="0">
                <a:solidFill>
                  <a:srgbClr val="7030A0"/>
                </a:solidFill>
                <a:latin typeface="Cambria" pitchFamily="18" charset="0"/>
              </a:rPr>
              <a:t>Activity 1 – Murder Mystery game 2 – Who is the murderer? What skills did you use here? </a:t>
            </a:r>
            <a:endParaRPr lang="en-GB" dirty="0">
              <a:solidFill>
                <a:srgbClr val="7030A0"/>
              </a:solidFill>
              <a:latin typeface="Cambria" pitchFamily="18" charset="0"/>
            </a:endParaRPr>
          </a:p>
        </p:txBody>
      </p:sp>
      <p:sp>
        <p:nvSpPr>
          <p:cNvPr id="6" name="Rectangle 5"/>
          <p:cNvSpPr/>
          <p:nvPr/>
        </p:nvSpPr>
        <p:spPr>
          <a:xfrm>
            <a:off x="0" y="4676270"/>
            <a:ext cx="9144000" cy="2185214"/>
          </a:xfrm>
          <a:prstGeom prst="rect">
            <a:avLst/>
          </a:prstGeom>
          <a:ln>
            <a:solidFill>
              <a:schemeClr val="tx1"/>
            </a:solidFill>
          </a:ln>
        </p:spPr>
        <p:txBody>
          <a:bodyPr wrap="square">
            <a:spAutoFit/>
          </a:bodyPr>
          <a:lstStyle/>
          <a:p>
            <a:r>
              <a:rPr lang="en-GB" sz="1600" b="1" i="1" u="sng" dirty="0">
                <a:solidFill>
                  <a:srgbClr val="00B050"/>
                </a:solidFill>
                <a:latin typeface="Monotype Corsiva" pitchFamily="66" charset="0"/>
              </a:rPr>
              <a:t>Success Criteria</a:t>
            </a:r>
          </a:p>
          <a:p>
            <a:r>
              <a:rPr lang="en-GB" sz="1200" b="1" i="1" u="sng" dirty="0" smtClean="0">
                <a:solidFill>
                  <a:srgbClr val="00B050"/>
                </a:solidFill>
                <a:latin typeface="Monotype Corsiva" pitchFamily="66" charset="0"/>
              </a:rPr>
              <a:t>Creating and Performing</a:t>
            </a:r>
            <a:endParaRPr lang="en-GB" sz="1200" b="1" i="1" u="sng" dirty="0" smtClean="0">
              <a:solidFill>
                <a:srgbClr val="0070C0"/>
              </a:solidFill>
              <a:latin typeface="Monotype Corsiva" pitchFamily="66" charset="0"/>
            </a:endParaRPr>
          </a:p>
          <a:p>
            <a:r>
              <a:rPr lang="en-GB" sz="1200" b="1" u="sng" dirty="0">
                <a:solidFill>
                  <a:srgbClr val="0070C0"/>
                </a:solidFill>
                <a:latin typeface="Monotype Corsiva" pitchFamily="66" charset="0"/>
              </a:rPr>
              <a:t>Level 3</a:t>
            </a:r>
          </a:p>
          <a:p>
            <a:r>
              <a:rPr lang="en-GB" sz="1200" dirty="0">
                <a:solidFill>
                  <a:srgbClr val="0070C0"/>
                </a:solidFill>
                <a:latin typeface="Monotype Corsiva" pitchFamily="66" charset="0"/>
              </a:rPr>
              <a:t>I can sustain a role that I have created for some of the performance. I am more comfortable being led by others in a group situation.</a:t>
            </a:r>
            <a:endParaRPr lang="en-GB" sz="1200" b="1" u="sng" dirty="0">
              <a:solidFill>
                <a:srgbClr val="0070C0"/>
              </a:solidFill>
              <a:latin typeface="Monotype Corsiva" pitchFamily="66" charset="0"/>
            </a:endParaRPr>
          </a:p>
          <a:p>
            <a:r>
              <a:rPr lang="en-GB" sz="1200" b="1" u="sng" dirty="0">
                <a:solidFill>
                  <a:srgbClr val="0070C0"/>
                </a:solidFill>
                <a:latin typeface="Monotype Corsiva" pitchFamily="66" charset="0"/>
              </a:rPr>
              <a:t>Level 4</a:t>
            </a:r>
          </a:p>
          <a:p>
            <a:r>
              <a:rPr lang="en-GB" sz="1200" dirty="0">
                <a:solidFill>
                  <a:srgbClr val="0070C0"/>
                </a:solidFill>
                <a:latin typeface="Monotype Corsiva" pitchFamily="66" charset="0"/>
              </a:rPr>
              <a:t>I can stay in role for good parts of my performance, occasionally struggling to keep focused. I will make a reasonable contribution to my groups work, sharing some simple ideas.</a:t>
            </a:r>
          </a:p>
          <a:p>
            <a:r>
              <a:rPr lang="en-GB" sz="1200" b="1" u="sng" dirty="0">
                <a:solidFill>
                  <a:srgbClr val="0070C0"/>
                </a:solidFill>
                <a:latin typeface="Monotype Corsiva" pitchFamily="66" charset="0"/>
              </a:rPr>
              <a:t>Level 5</a:t>
            </a:r>
          </a:p>
          <a:p>
            <a:r>
              <a:rPr lang="en-GB" sz="1200" dirty="0">
                <a:solidFill>
                  <a:srgbClr val="0070C0"/>
                </a:solidFill>
                <a:latin typeface="Monotype Corsiva" pitchFamily="66" charset="0"/>
              </a:rPr>
              <a:t>I can stay in role for  most of the performance with few distractions. I will make a positive contribution to a group, sharing ideas and showing some leadership.</a:t>
            </a:r>
          </a:p>
          <a:p>
            <a:r>
              <a:rPr lang="en-GB" sz="1200" b="1" u="sng" dirty="0">
                <a:solidFill>
                  <a:srgbClr val="0070C0"/>
                </a:solidFill>
                <a:latin typeface="Monotype Corsiva" pitchFamily="66" charset="0"/>
              </a:rPr>
              <a:t>Level 6</a:t>
            </a:r>
          </a:p>
          <a:p>
            <a:r>
              <a:rPr lang="en-GB" sz="1200" dirty="0">
                <a:solidFill>
                  <a:srgbClr val="0070C0"/>
                </a:solidFill>
                <a:latin typeface="Monotype Corsiva" pitchFamily="66" charset="0"/>
              </a:rPr>
              <a:t>I can consistently stay in role for the whole of the performance. I Contribute ideas very well to the group I’m in and am capable of showing good leadership </a:t>
            </a:r>
            <a:r>
              <a:rPr lang="en-GB" sz="1200" dirty="0" smtClean="0">
                <a:solidFill>
                  <a:srgbClr val="0070C0"/>
                </a:solidFill>
                <a:latin typeface="Monotype Corsiva" pitchFamily="66" charset="0"/>
              </a:rPr>
              <a:t>skills</a:t>
            </a:r>
            <a:endParaRPr lang="en-GB" sz="1200" dirty="0">
              <a:solidFill>
                <a:srgbClr val="0070C0"/>
              </a:solidFill>
              <a:latin typeface="Monotype Corsiva" pitchFamily="66" charset="0"/>
            </a:endParaRPr>
          </a:p>
        </p:txBody>
      </p:sp>
      <p:pic>
        <p:nvPicPr>
          <p:cNvPr id="5" name="Picture 4" descr="Haunted House 3D Screensaver Download"/>
          <p:cNvPicPr>
            <a:picLocks noChangeAspect="1" noChangeArrowheads="1"/>
          </p:cNvPicPr>
          <p:nvPr/>
        </p:nvPicPr>
        <p:blipFill>
          <a:blip r:embed="rId3"/>
          <a:srcRect/>
          <a:stretch>
            <a:fillRect/>
          </a:stretch>
        </p:blipFill>
        <p:spPr bwMode="auto">
          <a:xfrm>
            <a:off x="2409270" y="1412776"/>
            <a:ext cx="4104456" cy="3078655"/>
          </a:xfrm>
          <a:prstGeom prst="rect">
            <a:avLst/>
          </a:prstGeom>
          <a:noFill/>
          <a:ln w="9525">
            <a:noFill/>
            <a:miter lim="800000"/>
            <a:headEnd/>
            <a:tailEnd/>
          </a:ln>
        </p:spPr>
      </p:pic>
    </p:spTree>
    <p:extLst>
      <p:ext uri="{BB962C8B-B14F-4D97-AF65-F5344CB8AC3E}">
        <p14:creationId xmlns:p14="http://schemas.microsoft.com/office/powerpoint/2010/main" val="42815753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pic>
        <p:nvPicPr>
          <p:cNvPr id="5" name="Picture 4" descr="Haunted House 3D Screensaver Download"/>
          <p:cNvPicPr>
            <a:picLocks noChangeAspect="1" noChangeArrowheads="1"/>
          </p:cNvPicPr>
          <p:nvPr/>
        </p:nvPicPr>
        <p:blipFill>
          <a:blip r:embed="rId3"/>
          <a:srcRect/>
          <a:stretch>
            <a:fillRect/>
          </a:stretch>
        </p:blipFill>
        <p:spPr bwMode="auto">
          <a:xfrm>
            <a:off x="827584" y="1124744"/>
            <a:ext cx="7344816" cy="5509172"/>
          </a:xfrm>
          <a:prstGeom prst="rect">
            <a:avLst/>
          </a:prstGeom>
          <a:noFill/>
          <a:ln w="9525">
            <a:noFill/>
            <a:miter lim="800000"/>
            <a:headEnd/>
            <a:tailEnd/>
          </a:ln>
        </p:spPr>
      </p:pic>
      <p:sp>
        <p:nvSpPr>
          <p:cNvPr id="4" name="TextBox 3"/>
          <p:cNvSpPr txBox="1"/>
          <p:nvPr/>
        </p:nvSpPr>
        <p:spPr>
          <a:xfrm>
            <a:off x="1907704" y="332656"/>
            <a:ext cx="5400600" cy="830997"/>
          </a:xfrm>
          <a:prstGeom prst="rect">
            <a:avLst/>
          </a:prstGeom>
          <a:noFill/>
        </p:spPr>
        <p:txBody>
          <a:bodyPr wrap="square" rtlCol="0">
            <a:spAutoFit/>
          </a:bodyPr>
          <a:lstStyle/>
          <a:p>
            <a:r>
              <a:rPr lang="en-GB" sz="4800" dirty="0" smtClean="0">
                <a:solidFill>
                  <a:schemeClr val="bg1"/>
                </a:solidFill>
                <a:latin typeface="Monotype Corsiva" pitchFamily="66" charset="0"/>
              </a:rPr>
              <a:t>Mystery Manor House</a:t>
            </a:r>
            <a:endParaRPr lang="en-GB" sz="4800" dirty="0">
              <a:solidFill>
                <a:schemeClr val="bg1"/>
              </a:solidFill>
              <a:latin typeface="Monotype Corsiva" pitchFamily="66" charset="0"/>
            </a:endParaRPr>
          </a:p>
        </p:txBody>
      </p:sp>
      <p:sp>
        <p:nvSpPr>
          <p:cNvPr id="2" name="Rectangle 1"/>
          <p:cNvSpPr/>
          <p:nvPr/>
        </p:nvSpPr>
        <p:spPr>
          <a:xfrm>
            <a:off x="827584" y="1268760"/>
            <a:ext cx="7272808" cy="1477328"/>
          </a:xfrm>
          <a:prstGeom prst="rect">
            <a:avLst/>
          </a:prstGeom>
        </p:spPr>
        <p:txBody>
          <a:bodyPr wrap="square">
            <a:spAutoFit/>
          </a:bodyPr>
          <a:lstStyle/>
          <a:p>
            <a:r>
              <a:rPr lang="en-GB" b="1" u="sng" dirty="0" smtClean="0">
                <a:solidFill>
                  <a:schemeClr val="bg1"/>
                </a:solidFill>
                <a:latin typeface="Cambria" pitchFamily="18" charset="0"/>
              </a:rPr>
              <a:t>Lesson Objective: </a:t>
            </a:r>
            <a:endParaRPr lang="en-GB" sz="2000" b="1" u="sng" dirty="0">
              <a:solidFill>
                <a:schemeClr val="bg1"/>
              </a:solidFill>
              <a:latin typeface="Cambria" pitchFamily="18" charset="0"/>
            </a:endParaRPr>
          </a:p>
          <a:p>
            <a:r>
              <a:rPr lang="en-GB" dirty="0">
                <a:solidFill>
                  <a:schemeClr val="bg1"/>
                </a:solidFill>
                <a:latin typeface="Cambria" pitchFamily="18" charset="0"/>
              </a:rPr>
              <a:t>-To continue to demonstrate an understanding of how show / develop a character.</a:t>
            </a:r>
          </a:p>
          <a:p>
            <a:r>
              <a:rPr lang="en-GB" dirty="0">
                <a:solidFill>
                  <a:schemeClr val="bg1"/>
                </a:solidFill>
                <a:latin typeface="Cambria" pitchFamily="18" charset="0"/>
              </a:rPr>
              <a:t>- To understand the importance of reacting instantly to instructions when developing group improvisation</a:t>
            </a:r>
            <a:r>
              <a:rPr lang="en-GB" sz="800" dirty="0">
                <a:solidFill>
                  <a:srgbClr val="0070C0"/>
                </a:solidFill>
                <a:latin typeface="Cambria" pitchFamily="18" charset="0"/>
              </a:rPr>
              <a:t>. .</a:t>
            </a:r>
            <a:endParaRPr lang="en-GB" dirty="0">
              <a:latin typeface="Cambria" pitchFamily="18" charset="0"/>
            </a:endParaRPr>
          </a:p>
        </p:txBody>
      </p:sp>
      <p:sp>
        <p:nvSpPr>
          <p:cNvPr id="3" name="Rectangle 2"/>
          <p:cNvSpPr/>
          <p:nvPr/>
        </p:nvSpPr>
        <p:spPr>
          <a:xfrm>
            <a:off x="819378" y="3140968"/>
            <a:ext cx="7560840" cy="3539430"/>
          </a:xfrm>
          <a:prstGeom prst="rect">
            <a:avLst/>
          </a:prstGeom>
        </p:spPr>
        <p:txBody>
          <a:bodyPr wrap="square">
            <a:spAutoFit/>
          </a:bodyPr>
          <a:lstStyle/>
          <a:p>
            <a:r>
              <a:rPr lang="en-GB" sz="1600" b="1" u="sng" dirty="0" smtClean="0">
                <a:solidFill>
                  <a:schemeClr val="bg1"/>
                </a:solidFill>
                <a:latin typeface="Cambria" pitchFamily="18" charset="0"/>
              </a:rPr>
              <a:t>Success Criteria:</a:t>
            </a:r>
          </a:p>
          <a:p>
            <a:r>
              <a:rPr lang="en-GB" sz="1600" b="1" u="sng" dirty="0" smtClean="0">
                <a:solidFill>
                  <a:schemeClr val="bg1"/>
                </a:solidFill>
                <a:latin typeface="Cambria" pitchFamily="18" charset="0"/>
              </a:rPr>
              <a:t>Level </a:t>
            </a:r>
            <a:r>
              <a:rPr lang="en-GB" sz="1600" b="1" u="sng" dirty="0">
                <a:solidFill>
                  <a:schemeClr val="bg1"/>
                </a:solidFill>
                <a:latin typeface="Cambria" pitchFamily="18" charset="0"/>
              </a:rPr>
              <a:t>3</a:t>
            </a:r>
          </a:p>
          <a:p>
            <a:r>
              <a:rPr lang="en-GB" sz="1600" dirty="0">
                <a:solidFill>
                  <a:schemeClr val="bg1"/>
                </a:solidFill>
                <a:latin typeface="Cambria" pitchFamily="18" charset="0"/>
              </a:rPr>
              <a:t>I can sustain a role that I have created for some of the performance. I am more comfortable being led by others in a group situation.</a:t>
            </a:r>
            <a:endParaRPr lang="en-GB" sz="1600" b="1" u="sng" dirty="0">
              <a:solidFill>
                <a:schemeClr val="bg1"/>
              </a:solidFill>
              <a:latin typeface="Cambria" pitchFamily="18" charset="0"/>
            </a:endParaRPr>
          </a:p>
          <a:p>
            <a:r>
              <a:rPr lang="en-GB" sz="1600" b="1" u="sng" dirty="0">
                <a:solidFill>
                  <a:schemeClr val="bg1"/>
                </a:solidFill>
                <a:latin typeface="Cambria" pitchFamily="18" charset="0"/>
              </a:rPr>
              <a:t>Level 4</a:t>
            </a:r>
          </a:p>
          <a:p>
            <a:r>
              <a:rPr lang="en-GB" sz="1600" dirty="0">
                <a:solidFill>
                  <a:schemeClr val="bg1"/>
                </a:solidFill>
                <a:latin typeface="Cambria" pitchFamily="18" charset="0"/>
              </a:rPr>
              <a:t>I can stay in role for good parts of my performance, occasionally struggling to keep focused. I will make a reasonable contribution to my groups work, sharing some simple ideas.</a:t>
            </a:r>
          </a:p>
          <a:p>
            <a:r>
              <a:rPr lang="en-GB" sz="1600" b="1" u="sng" dirty="0">
                <a:solidFill>
                  <a:schemeClr val="bg1"/>
                </a:solidFill>
                <a:latin typeface="Cambria" pitchFamily="18" charset="0"/>
              </a:rPr>
              <a:t>Level 5</a:t>
            </a:r>
          </a:p>
          <a:p>
            <a:r>
              <a:rPr lang="en-GB" sz="1600" dirty="0">
                <a:solidFill>
                  <a:schemeClr val="bg1"/>
                </a:solidFill>
                <a:latin typeface="Cambria" pitchFamily="18" charset="0"/>
              </a:rPr>
              <a:t>I can stay in role for  most of the performance with few distractions. I will make a positive contribution to a group, sharing ideas and showing some leadership.</a:t>
            </a:r>
          </a:p>
          <a:p>
            <a:r>
              <a:rPr lang="en-GB" sz="1600" b="1" u="sng" dirty="0">
                <a:solidFill>
                  <a:schemeClr val="bg1"/>
                </a:solidFill>
                <a:latin typeface="Cambria" pitchFamily="18" charset="0"/>
              </a:rPr>
              <a:t>Level 6</a:t>
            </a:r>
          </a:p>
          <a:p>
            <a:r>
              <a:rPr lang="en-GB" sz="1600" dirty="0">
                <a:solidFill>
                  <a:schemeClr val="bg1"/>
                </a:solidFill>
                <a:latin typeface="Cambria" pitchFamily="18" charset="0"/>
              </a:rPr>
              <a:t>I can consistently stay in role for the whole of the performance. I Contribute ideas very well to the group I’m in and am capable of showing good leadership skills</a:t>
            </a:r>
          </a:p>
        </p:txBody>
      </p:sp>
    </p:spTree>
    <p:extLst>
      <p:ext uri="{BB962C8B-B14F-4D97-AF65-F5344CB8AC3E}">
        <p14:creationId xmlns:p14="http://schemas.microsoft.com/office/powerpoint/2010/main" val="9619471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192"/>
            <a:ext cx="8460432" cy="830997"/>
          </a:xfrm>
          <a:prstGeom prst="rect">
            <a:avLst/>
          </a:prstGeom>
          <a:ln>
            <a:solidFill>
              <a:schemeClr val="tx1"/>
            </a:solidFill>
          </a:ln>
        </p:spPr>
        <p:txBody>
          <a:bodyPr wrap="square">
            <a:spAutoFit/>
          </a:bodyPr>
          <a:lstStyle/>
          <a:p>
            <a:r>
              <a:rPr lang="en-GB" sz="1600" b="1" u="sng" dirty="0" smtClean="0">
                <a:solidFill>
                  <a:srgbClr val="00B050"/>
                </a:solidFill>
                <a:latin typeface="Monotype Corsiva" pitchFamily="66" charset="0"/>
              </a:rPr>
              <a:t>LESSON OBJECTIVE:</a:t>
            </a:r>
            <a:endParaRPr lang="en-GB" sz="1600" b="1" u="sng" dirty="0">
              <a:solidFill>
                <a:srgbClr val="00B050"/>
              </a:solidFill>
              <a:latin typeface="Cambria" pitchFamily="18" charset="0"/>
            </a:endParaRPr>
          </a:p>
          <a:p>
            <a:r>
              <a:rPr lang="en-GB" sz="1600" dirty="0">
                <a:solidFill>
                  <a:srgbClr val="0070C0"/>
                </a:solidFill>
                <a:latin typeface="Monotype Corsiva" pitchFamily="66" charset="0"/>
              </a:rPr>
              <a:t>-To continue to demonstrate an understanding of how show </a:t>
            </a:r>
            <a:r>
              <a:rPr lang="en-GB" sz="1600" dirty="0" smtClean="0">
                <a:solidFill>
                  <a:srgbClr val="0070C0"/>
                </a:solidFill>
                <a:latin typeface="Monotype Corsiva" pitchFamily="66" charset="0"/>
              </a:rPr>
              <a:t>/ develop a </a:t>
            </a:r>
            <a:r>
              <a:rPr lang="en-GB" sz="1600" dirty="0">
                <a:solidFill>
                  <a:srgbClr val="0070C0"/>
                </a:solidFill>
                <a:latin typeface="Monotype Corsiva" pitchFamily="66" charset="0"/>
              </a:rPr>
              <a:t>character</a:t>
            </a:r>
          </a:p>
          <a:p>
            <a:r>
              <a:rPr lang="en-GB" sz="1600" dirty="0">
                <a:solidFill>
                  <a:srgbClr val="0070C0"/>
                </a:solidFill>
                <a:latin typeface="Monotype Corsiva" pitchFamily="66" charset="0"/>
              </a:rPr>
              <a:t>- To </a:t>
            </a:r>
            <a:r>
              <a:rPr lang="en-GB" sz="1600" dirty="0" smtClean="0">
                <a:solidFill>
                  <a:srgbClr val="0070C0"/>
                </a:solidFill>
                <a:latin typeface="Monotype Corsiva" pitchFamily="66" charset="0"/>
              </a:rPr>
              <a:t>understand </a:t>
            </a:r>
            <a:r>
              <a:rPr lang="en-GB" sz="1600" dirty="0">
                <a:solidFill>
                  <a:srgbClr val="0070C0"/>
                </a:solidFill>
                <a:latin typeface="Monotype Corsiva" pitchFamily="66" charset="0"/>
              </a:rPr>
              <a:t>the importance of reacting instantly to instructions when developing group improvisation</a:t>
            </a:r>
            <a:r>
              <a:rPr lang="en-GB" sz="800" dirty="0">
                <a:solidFill>
                  <a:srgbClr val="0070C0"/>
                </a:solidFill>
              </a:rPr>
              <a:t>. </a:t>
            </a:r>
          </a:p>
        </p:txBody>
      </p:sp>
      <p:sp>
        <p:nvSpPr>
          <p:cNvPr id="6" name="Rectangle 5"/>
          <p:cNvSpPr/>
          <p:nvPr/>
        </p:nvSpPr>
        <p:spPr>
          <a:xfrm>
            <a:off x="0" y="4676270"/>
            <a:ext cx="9144000" cy="2185214"/>
          </a:xfrm>
          <a:prstGeom prst="rect">
            <a:avLst/>
          </a:prstGeom>
          <a:ln>
            <a:solidFill>
              <a:schemeClr val="tx1"/>
            </a:solidFill>
          </a:ln>
        </p:spPr>
        <p:txBody>
          <a:bodyPr wrap="square">
            <a:spAutoFit/>
          </a:bodyPr>
          <a:lstStyle/>
          <a:p>
            <a:r>
              <a:rPr lang="en-GB" sz="1600" b="1" i="1" u="sng" dirty="0" smtClean="0">
                <a:solidFill>
                  <a:srgbClr val="00B050"/>
                </a:solidFill>
                <a:latin typeface="Monotype Corsiva" pitchFamily="66" charset="0"/>
              </a:rPr>
              <a:t>SUCCESS CRITERIA:</a:t>
            </a:r>
          </a:p>
          <a:p>
            <a:r>
              <a:rPr lang="en-GB" sz="1200" b="1" i="1" u="sng" dirty="0" smtClean="0">
                <a:solidFill>
                  <a:srgbClr val="00B050"/>
                </a:solidFill>
                <a:latin typeface="Monotype Corsiva" pitchFamily="66" charset="0"/>
              </a:rPr>
              <a:t>Creating and Performing</a:t>
            </a:r>
            <a:endParaRPr lang="en-GB" sz="1200" b="1" i="1" u="sng" dirty="0" smtClean="0">
              <a:solidFill>
                <a:srgbClr val="0070C0"/>
              </a:solidFill>
              <a:latin typeface="Monotype Corsiva" pitchFamily="66" charset="0"/>
            </a:endParaRPr>
          </a:p>
          <a:p>
            <a:r>
              <a:rPr lang="en-GB" sz="1200" b="1" u="sng" dirty="0">
                <a:solidFill>
                  <a:srgbClr val="0070C0"/>
                </a:solidFill>
                <a:latin typeface="Monotype Corsiva" pitchFamily="66" charset="0"/>
              </a:rPr>
              <a:t>Level 3</a:t>
            </a:r>
          </a:p>
          <a:p>
            <a:r>
              <a:rPr lang="en-GB" sz="1200" dirty="0">
                <a:solidFill>
                  <a:srgbClr val="0070C0"/>
                </a:solidFill>
                <a:latin typeface="Monotype Corsiva" pitchFamily="66" charset="0"/>
              </a:rPr>
              <a:t>I can sustain a role that I have created for some of the performance. I am more comfortable being led by others in a group situation.</a:t>
            </a:r>
            <a:endParaRPr lang="en-GB" sz="1200" b="1" u="sng" dirty="0">
              <a:solidFill>
                <a:srgbClr val="0070C0"/>
              </a:solidFill>
              <a:latin typeface="Monotype Corsiva" pitchFamily="66" charset="0"/>
            </a:endParaRPr>
          </a:p>
          <a:p>
            <a:r>
              <a:rPr lang="en-GB" sz="1200" b="1" u="sng" dirty="0">
                <a:solidFill>
                  <a:srgbClr val="0070C0"/>
                </a:solidFill>
                <a:latin typeface="Monotype Corsiva" pitchFamily="66" charset="0"/>
              </a:rPr>
              <a:t>Level 4</a:t>
            </a:r>
          </a:p>
          <a:p>
            <a:r>
              <a:rPr lang="en-GB" sz="1200" dirty="0">
                <a:solidFill>
                  <a:srgbClr val="0070C0"/>
                </a:solidFill>
                <a:latin typeface="Monotype Corsiva" pitchFamily="66" charset="0"/>
              </a:rPr>
              <a:t>I can stay in role for good parts of my performance, occasionally struggling to keep focused. I will make a reasonable contribution to my groups work, sharing some simple ideas.</a:t>
            </a:r>
          </a:p>
          <a:p>
            <a:r>
              <a:rPr lang="en-GB" sz="1200" b="1" u="sng" dirty="0">
                <a:solidFill>
                  <a:srgbClr val="0070C0"/>
                </a:solidFill>
                <a:latin typeface="Monotype Corsiva" pitchFamily="66" charset="0"/>
              </a:rPr>
              <a:t>Level 5</a:t>
            </a:r>
          </a:p>
          <a:p>
            <a:r>
              <a:rPr lang="en-GB" sz="1200" dirty="0">
                <a:solidFill>
                  <a:srgbClr val="0070C0"/>
                </a:solidFill>
                <a:latin typeface="Monotype Corsiva" pitchFamily="66" charset="0"/>
              </a:rPr>
              <a:t>I can stay in role for  most of the performance with few distractions. I will make a positive contribution to a group, sharing ideas and showing some leadership.</a:t>
            </a:r>
          </a:p>
          <a:p>
            <a:r>
              <a:rPr lang="en-GB" sz="1200" b="1" u="sng" dirty="0">
                <a:solidFill>
                  <a:srgbClr val="0070C0"/>
                </a:solidFill>
                <a:latin typeface="Monotype Corsiva" pitchFamily="66" charset="0"/>
              </a:rPr>
              <a:t>Level 6</a:t>
            </a:r>
          </a:p>
          <a:p>
            <a:r>
              <a:rPr lang="en-GB" sz="1200" dirty="0">
                <a:solidFill>
                  <a:srgbClr val="0070C0"/>
                </a:solidFill>
                <a:latin typeface="Monotype Corsiva" pitchFamily="66" charset="0"/>
              </a:rPr>
              <a:t>I can consistently stay in role for the whole of the performance. I Contribute ideas very well to the group I’m in and am capable of showing good leadership </a:t>
            </a:r>
            <a:r>
              <a:rPr lang="en-GB" sz="1200" dirty="0" smtClean="0">
                <a:solidFill>
                  <a:srgbClr val="0070C0"/>
                </a:solidFill>
                <a:latin typeface="Monotype Corsiva" pitchFamily="66" charset="0"/>
              </a:rPr>
              <a:t>skills</a:t>
            </a:r>
            <a:endParaRPr lang="en-GB" sz="1200" dirty="0">
              <a:solidFill>
                <a:srgbClr val="0070C0"/>
              </a:solidFill>
              <a:latin typeface="Monotype Corsiva" pitchFamily="66" charset="0"/>
            </a:endParaRPr>
          </a:p>
        </p:txBody>
      </p:sp>
      <p:pic>
        <p:nvPicPr>
          <p:cNvPr id="5" name="Picture 4" descr="Haunted House 3D Screensaver Download"/>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rcRect/>
          <a:stretch>
            <a:fillRect/>
          </a:stretch>
        </p:blipFill>
        <p:spPr bwMode="auto">
          <a:xfrm>
            <a:off x="107504" y="949477"/>
            <a:ext cx="8568952" cy="3726793"/>
          </a:xfrm>
          <a:prstGeom prst="rect">
            <a:avLst/>
          </a:prstGeom>
          <a:noFill/>
          <a:ln w="9525">
            <a:noFill/>
            <a:miter lim="800000"/>
            <a:headEnd/>
            <a:tailEnd/>
          </a:ln>
          <a:effectLst>
            <a:glow rad="127000">
              <a:schemeClr val="accent1">
                <a:alpha val="25000"/>
              </a:schemeClr>
            </a:glow>
          </a:effectLst>
        </p:spPr>
      </p:pic>
      <p:sp>
        <p:nvSpPr>
          <p:cNvPr id="3" name="Rectangle 2"/>
          <p:cNvSpPr/>
          <p:nvPr/>
        </p:nvSpPr>
        <p:spPr>
          <a:xfrm>
            <a:off x="107504" y="1268760"/>
            <a:ext cx="8928992" cy="2677656"/>
          </a:xfrm>
          <a:prstGeom prst="rect">
            <a:avLst/>
          </a:prstGeom>
        </p:spPr>
        <p:txBody>
          <a:bodyPr wrap="square">
            <a:spAutoFit/>
          </a:bodyPr>
          <a:lstStyle/>
          <a:p>
            <a:r>
              <a:rPr lang="en-GB" sz="2400" dirty="0" smtClean="0">
                <a:solidFill>
                  <a:schemeClr val="bg1"/>
                </a:solidFill>
                <a:latin typeface="Cambria" pitchFamily="18" charset="0"/>
              </a:rPr>
              <a:t>Warm –up</a:t>
            </a:r>
          </a:p>
          <a:p>
            <a:endParaRPr lang="en-GB" sz="2400" dirty="0" smtClean="0">
              <a:solidFill>
                <a:schemeClr val="bg1"/>
              </a:solidFill>
              <a:latin typeface="Cambria" pitchFamily="18" charset="0"/>
            </a:endParaRPr>
          </a:p>
          <a:p>
            <a:r>
              <a:rPr lang="en-GB" sz="2400" dirty="0" smtClean="0">
                <a:solidFill>
                  <a:schemeClr val="bg1"/>
                </a:solidFill>
                <a:latin typeface="Cambria" pitchFamily="18" charset="0"/>
              </a:rPr>
              <a:t>Creating </a:t>
            </a:r>
            <a:r>
              <a:rPr lang="en-GB" sz="2400" dirty="0">
                <a:solidFill>
                  <a:schemeClr val="bg1"/>
                </a:solidFill>
                <a:latin typeface="Cambria" pitchFamily="18" charset="0"/>
              </a:rPr>
              <a:t>reactions – </a:t>
            </a:r>
            <a:r>
              <a:rPr lang="en-GB" sz="2400" dirty="0" smtClean="0">
                <a:solidFill>
                  <a:schemeClr val="bg1"/>
                </a:solidFill>
                <a:latin typeface="Cambria" pitchFamily="18" charset="0"/>
              </a:rPr>
              <a:t>You are </a:t>
            </a:r>
            <a:r>
              <a:rPr lang="en-GB" sz="2400" dirty="0">
                <a:solidFill>
                  <a:schemeClr val="bg1"/>
                </a:solidFill>
                <a:latin typeface="Cambria" pitchFamily="18" charset="0"/>
              </a:rPr>
              <a:t>to walk around the space and immediately react to </a:t>
            </a:r>
            <a:r>
              <a:rPr lang="en-GB" sz="2400" dirty="0" smtClean="0">
                <a:solidFill>
                  <a:schemeClr val="bg1"/>
                </a:solidFill>
                <a:latin typeface="Cambria" pitchFamily="18" charset="0"/>
              </a:rPr>
              <a:t>instructions. </a:t>
            </a:r>
            <a:r>
              <a:rPr lang="en-GB" sz="2400" dirty="0">
                <a:solidFill>
                  <a:schemeClr val="bg1"/>
                </a:solidFill>
                <a:latin typeface="Cambria" pitchFamily="18" charset="0"/>
              </a:rPr>
              <a:t>These reactions will be based around </a:t>
            </a:r>
            <a:r>
              <a:rPr lang="en-GB" sz="2400" dirty="0" smtClean="0">
                <a:solidFill>
                  <a:schemeClr val="bg1"/>
                </a:solidFill>
                <a:latin typeface="Cambria" pitchFamily="18" charset="0"/>
              </a:rPr>
              <a:t>your relationships </a:t>
            </a:r>
            <a:r>
              <a:rPr lang="en-GB" sz="2400" dirty="0">
                <a:solidFill>
                  <a:schemeClr val="bg1"/>
                </a:solidFill>
                <a:latin typeface="Cambria" pitchFamily="18" charset="0"/>
              </a:rPr>
              <a:t>with others. (For example, boys are scared of all girls, girls are angry with the boys. </a:t>
            </a:r>
            <a:r>
              <a:rPr lang="en-GB" sz="2400" dirty="0" smtClean="0">
                <a:solidFill>
                  <a:schemeClr val="bg1"/>
                </a:solidFill>
                <a:latin typeface="Cambria" pitchFamily="18" charset="0"/>
              </a:rPr>
              <a:t>You are </a:t>
            </a:r>
            <a:r>
              <a:rPr lang="en-GB" sz="2400" dirty="0">
                <a:solidFill>
                  <a:schemeClr val="bg1"/>
                </a:solidFill>
                <a:latin typeface="Cambria" pitchFamily="18" charset="0"/>
              </a:rPr>
              <a:t>to show this only through facial expressions and body language)  </a:t>
            </a:r>
          </a:p>
        </p:txBody>
      </p:sp>
    </p:spTree>
    <p:extLst>
      <p:ext uri="{BB962C8B-B14F-4D97-AF65-F5344CB8AC3E}">
        <p14:creationId xmlns:p14="http://schemas.microsoft.com/office/powerpoint/2010/main" val="927309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smtClean="0"/>
          </a:p>
          <a:p>
            <a:pPr lvl="0"/>
            <a:r>
              <a:rPr lang="en-GB" dirty="0">
                <a:latin typeface="Cambria" pitchFamily="18" charset="0"/>
              </a:rPr>
              <a:t>Recap </a:t>
            </a:r>
            <a:r>
              <a:rPr lang="en-GB" dirty="0" smtClean="0">
                <a:latin typeface="Cambria" pitchFamily="18" charset="0"/>
              </a:rPr>
              <a:t> - What did you learn </a:t>
            </a:r>
            <a:r>
              <a:rPr lang="en-GB" dirty="0">
                <a:latin typeface="Cambria" pitchFamily="18" charset="0"/>
              </a:rPr>
              <a:t>in the previous lesson about demonstrating a </a:t>
            </a:r>
            <a:r>
              <a:rPr lang="en-GB" dirty="0" smtClean="0">
                <a:latin typeface="Cambria" pitchFamily="18" charset="0"/>
              </a:rPr>
              <a:t>character?</a:t>
            </a:r>
            <a:br>
              <a:rPr lang="en-GB" dirty="0" smtClean="0">
                <a:latin typeface="Cambria" pitchFamily="18" charset="0"/>
              </a:rPr>
            </a:br>
            <a:r>
              <a:rPr lang="en-GB" dirty="0" smtClean="0">
                <a:latin typeface="Cambria" pitchFamily="18" charset="0"/>
              </a:rPr>
              <a:t>- </a:t>
            </a:r>
            <a:r>
              <a:rPr lang="en-GB" dirty="0">
                <a:latin typeface="Cambria" pitchFamily="18" charset="0"/>
              </a:rPr>
              <a:t>W</a:t>
            </a:r>
            <a:r>
              <a:rPr lang="en-GB" dirty="0" smtClean="0">
                <a:latin typeface="Cambria" pitchFamily="18" charset="0"/>
              </a:rPr>
              <a:t>hat do you </a:t>
            </a:r>
            <a:r>
              <a:rPr lang="en-GB" dirty="0">
                <a:latin typeface="Cambria" pitchFamily="18" charset="0"/>
              </a:rPr>
              <a:t>need to improve on to make </a:t>
            </a:r>
            <a:r>
              <a:rPr lang="en-GB" dirty="0" smtClean="0">
                <a:latin typeface="Cambria" pitchFamily="18" charset="0"/>
              </a:rPr>
              <a:t>your </a:t>
            </a:r>
            <a:r>
              <a:rPr lang="en-GB" dirty="0">
                <a:latin typeface="Cambria" pitchFamily="18" charset="0"/>
              </a:rPr>
              <a:t>character more </a:t>
            </a:r>
            <a:r>
              <a:rPr lang="en-GB" dirty="0" smtClean="0">
                <a:latin typeface="Cambria" pitchFamily="18" charset="0"/>
              </a:rPr>
              <a:t>believable</a:t>
            </a:r>
            <a:r>
              <a:rPr lang="en-GB" dirty="0">
                <a:latin typeface="Cambria" pitchFamily="18" charset="0"/>
              </a:rPr>
              <a:t>?</a:t>
            </a:r>
            <a:endParaRPr lang="en-GB" dirty="0" smtClean="0">
              <a:latin typeface="Cambria" pitchFamily="18" charset="0"/>
            </a:endParaRPr>
          </a:p>
          <a:p>
            <a:pPr lvl="0"/>
            <a:r>
              <a:rPr lang="en-GB" dirty="0" smtClean="0">
                <a:latin typeface="Cambria" pitchFamily="18" charset="0"/>
              </a:rPr>
              <a:t>(You will need </a:t>
            </a:r>
            <a:r>
              <a:rPr lang="en-GB" dirty="0">
                <a:latin typeface="Cambria" pitchFamily="18" charset="0"/>
              </a:rPr>
              <a:t>to write </a:t>
            </a:r>
            <a:r>
              <a:rPr lang="en-GB" dirty="0" smtClean="0">
                <a:latin typeface="Cambria" pitchFamily="18" charset="0"/>
              </a:rPr>
              <a:t>your answers on your </a:t>
            </a:r>
            <a:r>
              <a:rPr lang="en-GB" dirty="0">
                <a:latin typeface="Cambria" pitchFamily="18" charset="0"/>
              </a:rPr>
              <a:t>mini whit boards. </a:t>
            </a:r>
            <a:r>
              <a:rPr lang="en-GB" dirty="0" smtClean="0">
                <a:latin typeface="Cambria" pitchFamily="18" charset="0"/>
              </a:rPr>
              <a:t>You will need to refer back to </a:t>
            </a:r>
            <a:r>
              <a:rPr lang="en-GB" dirty="0">
                <a:latin typeface="Cambria" pitchFamily="18" charset="0"/>
              </a:rPr>
              <a:t>this at the end of the lesson to see if </a:t>
            </a:r>
            <a:r>
              <a:rPr lang="en-GB" dirty="0" smtClean="0">
                <a:latin typeface="Cambria" pitchFamily="18" charset="0"/>
              </a:rPr>
              <a:t>you have </a:t>
            </a:r>
            <a:r>
              <a:rPr lang="en-GB" dirty="0">
                <a:latin typeface="Cambria" pitchFamily="18" charset="0"/>
              </a:rPr>
              <a:t>improved</a:t>
            </a:r>
            <a:r>
              <a:rPr lang="en-GB" dirty="0" smtClean="0">
                <a:latin typeface="Cambria" pitchFamily="18" charset="0"/>
              </a:rPr>
              <a:t>.)</a:t>
            </a:r>
          </a:p>
          <a:p>
            <a:pPr lvl="0"/>
            <a:endParaRPr lang="en-GB" dirty="0" smtClean="0">
              <a:latin typeface="Cambria" pitchFamily="18" charset="0"/>
            </a:endParaRPr>
          </a:p>
          <a:p>
            <a:pPr lvl="0"/>
            <a:r>
              <a:rPr lang="en-GB" b="1" u="sng" dirty="0" smtClean="0">
                <a:latin typeface="Cambria" pitchFamily="18" charset="0"/>
              </a:rPr>
              <a:t>TASK 1</a:t>
            </a:r>
            <a:endParaRPr lang="en-GB" b="1" u="sng" dirty="0">
              <a:latin typeface="Cambria" pitchFamily="18" charset="0"/>
            </a:endParaRPr>
          </a:p>
          <a:p>
            <a:pPr lvl="0"/>
            <a:r>
              <a:rPr lang="en-GB" dirty="0" smtClean="0">
                <a:latin typeface="Cambria" pitchFamily="18" charset="0"/>
              </a:rPr>
              <a:t>You will now repeat </a:t>
            </a:r>
            <a:r>
              <a:rPr lang="en-GB" dirty="0">
                <a:latin typeface="Cambria" pitchFamily="18" charset="0"/>
              </a:rPr>
              <a:t>entering the Manor </a:t>
            </a:r>
            <a:r>
              <a:rPr lang="en-GB" dirty="0" smtClean="0">
                <a:latin typeface="Cambria" pitchFamily="18" charset="0"/>
              </a:rPr>
              <a:t>House and </a:t>
            </a:r>
            <a:r>
              <a:rPr lang="en-GB" dirty="0">
                <a:latin typeface="Cambria" pitchFamily="18" charset="0"/>
              </a:rPr>
              <a:t>rehearsing in </a:t>
            </a:r>
            <a:r>
              <a:rPr lang="en-GB" dirty="0" smtClean="0">
                <a:latin typeface="Cambria" pitchFamily="18" charset="0"/>
              </a:rPr>
              <a:t>your </a:t>
            </a:r>
            <a:r>
              <a:rPr lang="en-GB" dirty="0">
                <a:latin typeface="Cambria" pitchFamily="18" charset="0"/>
              </a:rPr>
              <a:t>small groups where </a:t>
            </a:r>
            <a:r>
              <a:rPr lang="en-GB" dirty="0" smtClean="0">
                <a:latin typeface="Cambria" pitchFamily="18" charset="0"/>
              </a:rPr>
              <a:t>you </a:t>
            </a:r>
            <a:r>
              <a:rPr lang="en-GB" dirty="0">
                <a:latin typeface="Cambria" pitchFamily="18" charset="0"/>
              </a:rPr>
              <a:t>are going to sleep, what </a:t>
            </a:r>
            <a:r>
              <a:rPr lang="en-GB" dirty="0" smtClean="0">
                <a:latin typeface="Cambria" pitchFamily="18" charset="0"/>
              </a:rPr>
              <a:t>you </a:t>
            </a:r>
            <a:r>
              <a:rPr lang="en-GB" dirty="0">
                <a:latin typeface="Cambria" pitchFamily="18" charset="0"/>
              </a:rPr>
              <a:t>are going to do with no electricity and what </a:t>
            </a:r>
            <a:r>
              <a:rPr lang="en-GB" dirty="0" smtClean="0">
                <a:latin typeface="Cambria" pitchFamily="18" charset="0"/>
              </a:rPr>
              <a:t>you </a:t>
            </a:r>
            <a:r>
              <a:rPr lang="en-GB" dirty="0">
                <a:latin typeface="Cambria" pitchFamily="18" charset="0"/>
              </a:rPr>
              <a:t>are going to do about not being able to get in contact with Mrs Harvey</a:t>
            </a:r>
            <a:r>
              <a:rPr lang="en-GB" dirty="0" smtClean="0">
                <a:latin typeface="Cambria" pitchFamily="18" charset="0"/>
              </a:rPr>
              <a:t>. </a:t>
            </a:r>
            <a:r>
              <a:rPr lang="en-GB" b="1" u="sng" dirty="0" smtClean="0">
                <a:latin typeface="Cambria" pitchFamily="18" charset="0"/>
              </a:rPr>
              <a:t>7 Minutes</a:t>
            </a:r>
            <a:endParaRPr lang="en-GB" b="1" u="sng" dirty="0">
              <a:latin typeface="Cambria" pitchFamily="18" charset="0"/>
            </a:endParaRPr>
          </a:p>
          <a:p>
            <a:pPr algn="ctr"/>
            <a:r>
              <a:rPr lang="en-GB" b="1" u="sng" dirty="0" smtClean="0"/>
              <a:t>(What will you need to think about? What are the health and safety cautions?) </a:t>
            </a:r>
            <a:endParaRPr lang="en-GB" b="1" u="sng" dirty="0"/>
          </a:p>
        </p:txBody>
      </p:sp>
      <p:pic>
        <p:nvPicPr>
          <p:cNvPr id="5" name="Picture 4" descr="Haunted House 3D Screensaver Download"/>
          <p:cNvPicPr>
            <a:picLocks noChangeAspect="1" noChangeArrowheads="1"/>
          </p:cNvPicPr>
          <p:nvPr/>
        </p:nvPicPr>
        <p:blipFill>
          <a:blip r:embed="rId3"/>
          <a:srcRect/>
          <a:stretch>
            <a:fillRect/>
          </a:stretch>
        </p:blipFill>
        <p:spPr bwMode="auto">
          <a:xfrm>
            <a:off x="2699792" y="924245"/>
            <a:ext cx="4104456" cy="3078655"/>
          </a:xfrm>
          <a:prstGeom prst="rect">
            <a:avLst/>
          </a:prstGeom>
          <a:noFill/>
          <a:ln w="9525">
            <a:noFill/>
            <a:miter lim="800000"/>
            <a:headEnd/>
            <a:tailEnd/>
          </a:ln>
        </p:spPr>
      </p:pic>
      <p:pic>
        <p:nvPicPr>
          <p:cNvPr id="6" name="Picture 3" descr="8 Minute Madness.jpg"/>
          <p:cNvPicPr>
            <a:picLocks noChangeAspect="1"/>
          </p:cNvPicPr>
          <p:nvPr/>
        </p:nvPicPr>
        <p:blipFill rotWithShape="1">
          <a:blip r:embed="rId4"/>
          <a:srcRect l="16150" r="50000" b="53699"/>
          <a:stretch/>
        </p:blipFill>
        <p:spPr bwMode="auto">
          <a:xfrm>
            <a:off x="0" y="0"/>
            <a:ext cx="1461324" cy="1327358"/>
          </a:xfrm>
          <a:prstGeom prst="rect">
            <a:avLst/>
          </a:prstGeom>
          <a:noFill/>
          <a:ln w="9525">
            <a:noFill/>
            <a:miter lim="800000"/>
            <a:headEnd/>
            <a:tailEnd/>
          </a:ln>
        </p:spPr>
      </p:pic>
      <p:sp>
        <p:nvSpPr>
          <p:cNvPr id="8" name="Rectangle 7"/>
          <p:cNvSpPr/>
          <p:nvPr/>
        </p:nvSpPr>
        <p:spPr>
          <a:xfrm>
            <a:off x="6983760" y="138483"/>
            <a:ext cx="2160240" cy="17543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GB" sz="1200" b="1" u="sng" dirty="0" smtClean="0">
                <a:solidFill>
                  <a:schemeClr val="bg1"/>
                </a:solidFill>
                <a:latin typeface="Cambria" pitchFamily="18" charset="0"/>
              </a:rPr>
              <a:t>Success Criteria: </a:t>
            </a:r>
            <a:endParaRPr lang="en-GB" sz="1200" b="1" u="sng" dirty="0">
              <a:solidFill>
                <a:schemeClr val="bg1"/>
              </a:solidFill>
              <a:latin typeface="Cambria" pitchFamily="18" charset="0"/>
            </a:endParaRPr>
          </a:p>
          <a:p>
            <a:r>
              <a:rPr lang="en-GB" sz="1200" dirty="0">
                <a:solidFill>
                  <a:schemeClr val="bg1"/>
                </a:solidFill>
                <a:latin typeface="Cambria" pitchFamily="18" charset="0"/>
              </a:rPr>
              <a:t>-To continue to demonstrate an understanding of how show / develop a character.</a:t>
            </a:r>
          </a:p>
          <a:p>
            <a:r>
              <a:rPr lang="en-GB" sz="1200" dirty="0">
                <a:solidFill>
                  <a:schemeClr val="bg1"/>
                </a:solidFill>
                <a:latin typeface="Cambria" pitchFamily="18" charset="0"/>
              </a:rPr>
              <a:t>- To understand the importance of reacting instantly to instructions when developing group improvisation</a:t>
            </a:r>
            <a:r>
              <a:rPr lang="en-GB" sz="1200" dirty="0">
                <a:solidFill>
                  <a:srgbClr val="0070C0"/>
                </a:solidFill>
                <a:latin typeface="Cambria" pitchFamily="18" charset="0"/>
              </a:rPr>
              <a:t>. .</a:t>
            </a:r>
            <a:endParaRPr lang="en-GB" sz="1200" dirty="0">
              <a:latin typeface="Cambria" pitchFamily="18" charset="0"/>
            </a:endParaRPr>
          </a:p>
        </p:txBody>
      </p:sp>
      <p:sp>
        <p:nvSpPr>
          <p:cNvPr id="9" name="Rectangle 8"/>
          <p:cNvSpPr/>
          <p:nvPr/>
        </p:nvSpPr>
        <p:spPr>
          <a:xfrm>
            <a:off x="0" y="371137"/>
            <a:ext cx="2528486" cy="36317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GB" sz="1000" b="1" u="sng" dirty="0" smtClean="0">
                <a:solidFill>
                  <a:schemeClr val="bg1"/>
                </a:solidFill>
                <a:latin typeface="Cambria" pitchFamily="18" charset="0"/>
              </a:rPr>
              <a:t>Lesson Objective:</a:t>
            </a:r>
          </a:p>
          <a:p>
            <a:r>
              <a:rPr lang="en-GB" sz="1000" b="1" u="sng" dirty="0" smtClean="0">
                <a:solidFill>
                  <a:schemeClr val="bg1"/>
                </a:solidFill>
                <a:latin typeface="Cambria" pitchFamily="18" charset="0"/>
              </a:rPr>
              <a:t>Level </a:t>
            </a:r>
            <a:r>
              <a:rPr lang="en-GB" sz="1000" b="1" u="sng" dirty="0">
                <a:solidFill>
                  <a:schemeClr val="bg1"/>
                </a:solidFill>
                <a:latin typeface="Cambria" pitchFamily="18" charset="0"/>
              </a:rPr>
              <a:t>3</a:t>
            </a:r>
          </a:p>
          <a:p>
            <a:r>
              <a:rPr lang="en-GB" sz="1000" dirty="0">
                <a:solidFill>
                  <a:schemeClr val="bg1"/>
                </a:solidFill>
                <a:latin typeface="Cambria" pitchFamily="18" charset="0"/>
              </a:rPr>
              <a:t>I can sustain a role that I have created for some of the performance. I am more comfortable being led by others in a group situation.</a:t>
            </a:r>
            <a:endParaRPr lang="en-GB" sz="1000" b="1" u="sng" dirty="0">
              <a:solidFill>
                <a:schemeClr val="bg1"/>
              </a:solidFill>
              <a:latin typeface="Cambria" pitchFamily="18" charset="0"/>
            </a:endParaRPr>
          </a:p>
          <a:p>
            <a:r>
              <a:rPr lang="en-GB" sz="1000" b="1" u="sng" dirty="0">
                <a:solidFill>
                  <a:schemeClr val="bg1"/>
                </a:solidFill>
                <a:latin typeface="Cambria" pitchFamily="18" charset="0"/>
              </a:rPr>
              <a:t>Level 4</a:t>
            </a:r>
          </a:p>
          <a:p>
            <a:r>
              <a:rPr lang="en-GB" sz="1000" dirty="0">
                <a:solidFill>
                  <a:schemeClr val="bg1"/>
                </a:solidFill>
                <a:latin typeface="Cambria" pitchFamily="18" charset="0"/>
              </a:rPr>
              <a:t>I can stay in role for good parts of my performance, occasionally struggling to keep focused. I will make a reasonable contribution to my groups work, sharing some simple ideas.</a:t>
            </a:r>
          </a:p>
          <a:p>
            <a:r>
              <a:rPr lang="en-GB" sz="1000" b="1" u="sng" dirty="0">
                <a:solidFill>
                  <a:schemeClr val="bg1"/>
                </a:solidFill>
                <a:latin typeface="Cambria" pitchFamily="18" charset="0"/>
              </a:rPr>
              <a:t>Level 5</a:t>
            </a:r>
          </a:p>
          <a:p>
            <a:r>
              <a:rPr lang="en-GB" sz="1000" dirty="0">
                <a:solidFill>
                  <a:schemeClr val="bg1"/>
                </a:solidFill>
                <a:latin typeface="Cambria" pitchFamily="18" charset="0"/>
              </a:rPr>
              <a:t>I can stay in role for  most of the performance with few distractions. I will make a positive contribution to a group, sharing ideas and showing some leadership.</a:t>
            </a:r>
          </a:p>
          <a:p>
            <a:r>
              <a:rPr lang="en-GB" sz="1000" b="1" u="sng" dirty="0">
                <a:solidFill>
                  <a:schemeClr val="bg1"/>
                </a:solidFill>
                <a:latin typeface="Cambria" pitchFamily="18" charset="0"/>
              </a:rPr>
              <a:t>Level 6</a:t>
            </a:r>
          </a:p>
          <a:p>
            <a:r>
              <a:rPr lang="en-GB" sz="1000" dirty="0">
                <a:solidFill>
                  <a:schemeClr val="bg1"/>
                </a:solidFill>
                <a:latin typeface="Cambria" pitchFamily="18" charset="0"/>
              </a:rPr>
              <a:t>I can consistently stay in role for the whole of the performance. I Contribute ideas very well to the group I’m in and am capable of showing good leadership skills</a:t>
            </a:r>
          </a:p>
        </p:txBody>
      </p:sp>
      <p:sp>
        <p:nvSpPr>
          <p:cNvPr id="4" name="TextBox 3"/>
          <p:cNvSpPr txBox="1"/>
          <p:nvPr/>
        </p:nvSpPr>
        <p:spPr>
          <a:xfrm>
            <a:off x="1907704" y="116632"/>
            <a:ext cx="5400600" cy="830997"/>
          </a:xfrm>
          <a:prstGeom prst="rect">
            <a:avLst/>
          </a:prstGeom>
          <a:noFill/>
        </p:spPr>
        <p:txBody>
          <a:bodyPr wrap="square" rtlCol="0">
            <a:spAutoFit/>
          </a:bodyPr>
          <a:lstStyle/>
          <a:p>
            <a:r>
              <a:rPr lang="en-GB" sz="4800" dirty="0" smtClean="0">
                <a:solidFill>
                  <a:schemeClr val="bg1"/>
                </a:solidFill>
                <a:latin typeface="Monotype Corsiva" pitchFamily="66" charset="0"/>
              </a:rPr>
              <a:t>Mystery Manor House</a:t>
            </a:r>
            <a:endParaRPr lang="en-GB" sz="4800" dirty="0">
              <a:solidFill>
                <a:schemeClr val="bg1"/>
              </a:solidFill>
              <a:latin typeface="Monotype Corsiva" pitchFamily="66" charset="0"/>
            </a:endParaRPr>
          </a:p>
        </p:txBody>
      </p:sp>
    </p:spTree>
    <p:extLst>
      <p:ext uri="{BB962C8B-B14F-4D97-AF65-F5344CB8AC3E}">
        <p14:creationId xmlns:p14="http://schemas.microsoft.com/office/powerpoint/2010/main" val="624417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p:txBody>
      </p:sp>
      <p:pic>
        <p:nvPicPr>
          <p:cNvPr id="5" name="Picture 4" descr="Haunted House 3D Screensaver Download"/>
          <p:cNvPicPr>
            <a:picLocks noChangeAspect="1" noChangeArrowheads="1"/>
          </p:cNvPicPr>
          <p:nvPr/>
        </p:nvPicPr>
        <p:blipFill>
          <a:blip r:embed="rId3"/>
          <a:srcRect/>
          <a:stretch>
            <a:fillRect/>
          </a:stretch>
        </p:blipFill>
        <p:spPr bwMode="auto">
          <a:xfrm>
            <a:off x="6298410" y="775171"/>
            <a:ext cx="2700300" cy="2025431"/>
          </a:xfrm>
          <a:prstGeom prst="rect">
            <a:avLst/>
          </a:prstGeom>
          <a:noFill/>
          <a:ln w="9525">
            <a:noFill/>
            <a:miter lim="800000"/>
            <a:headEnd/>
            <a:tailEnd/>
          </a:ln>
        </p:spPr>
      </p:pic>
      <p:sp>
        <p:nvSpPr>
          <p:cNvPr id="4" name="TextBox 3"/>
          <p:cNvSpPr txBox="1"/>
          <p:nvPr/>
        </p:nvSpPr>
        <p:spPr>
          <a:xfrm>
            <a:off x="1979712" y="806181"/>
            <a:ext cx="4014446" cy="646331"/>
          </a:xfrm>
          <a:prstGeom prst="rect">
            <a:avLst/>
          </a:prstGeom>
          <a:noFill/>
        </p:spPr>
        <p:txBody>
          <a:bodyPr wrap="square" rtlCol="0">
            <a:spAutoFit/>
          </a:bodyPr>
          <a:lstStyle/>
          <a:p>
            <a:r>
              <a:rPr lang="en-GB" sz="3600" dirty="0" smtClean="0">
                <a:solidFill>
                  <a:schemeClr val="bg1"/>
                </a:solidFill>
                <a:latin typeface="Monotype Corsiva" pitchFamily="66" charset="0"/>
              </a:rPr>
              <a:t>Mystery Manor House</a:t>
            </a:r>
            <a:endParaRPr lang="en-GB" sz="3600" dirty="0">
              <a:solidFill>
                <a:schemeClr val="bg1"/>
              </a:solidFill>
              <a:latin typeface="Monotype Corsiva" pitchFamily="66" charset="0"/>
            </a:endParaRPr>
          </a:p>
        </p:txBody>
      </p:sp>
      <p:pic>
        <p:nvPicPr>
          <p:cNvPr id="6" name="Picture 3" descr="8 Minute Madness.jpg"/>
          <p:cNvPicPr>
            <a:picLocks noChangeAspect="1"/>
          </p:cNvPicPr>
          <p:nvPr/>
        </p:nvPicPr>
        <p:blipFill rotWithShape="1">
          <a:blip r:embed="rId4"/>
          <a:srcRect l="16150" r="50000" b="53699"/>
          <a:stretch/>
        </p:blipFill>
        <p:spPr bwMode="auto">
          <a:xfrm>
            <a:off x="0" y="646269"/>
            <a:ext cx="1461324" cy="1327358"/>
          </a:xfrm>
          <a:prstGeom prst="rect">
            <a:avLst/>
          </a:prstGeom>
          <a:noFill/>
          <a:ln w="9525">
            <a:noFill/>
            <a:miter lim="800000"/>
            <a:headEnd/>
            <a:tailEnd/>
          </a:ln>
        </p:spPr>
      </p:pic>
      <p:sp>
        <p:nvSpPr>
          <p:cNvPr id="2" name="TextBox 1"/>
          <p:cNvSpPr txBox="1"/>
          <p:nvPr/>
        </p:nvSpPr>
        <p:spPr>
          <a:xfrm>
            <a:off x="321327" y="3092480"/>
            <a:ext cx="8352928" cy="1631216"/>
          </a:xfrm>
          <a:prstGeom prst="rect">
            <a:avLst/>
          </a:prstGeom>
          <a:noFill/>
        </p:spPr>
        <p:txBody>
          <a:bodyPr wrap="square" rtlCol="0">
            <a:spAutoFit/>
          </a:bodyPr>
          <a:lstStyle/>
          <a:p>
            <a:r>
              <a:rPr lang="en-GB" sz="2000" b="1" u="sng" dirty="0" smtClean="0">
                <a:solidFill>
                  <a:schemeClr val="bg1"/>
                </a:solidFill>
                <a:latin typeface="Cambria" pitchFamily="18" charset="0"/>
              </a:rPr>
              <a:t>Strange things will start to happen!</a:t>
            </a:r>
          </a:p>
          <a:p>
            <a:endParaRPr lang="en-GB" sz="2000" b="1" u="sng" dirty="0" smtClean="0">
              <a:solidFill>
                <a:schemeClr val="bg1"/>
              </a:solidFill>
              <a:latin typeface="Cambria" pitchFamily="18" charset="0"/>
            </a:endParaRPr>
          </a:p>
          <a:p>
            <a:r>
              <a:rPr lang="en-GB" sz="2000" dirty="0" smtClean="0">
                <a:solidFill>
                  <a:schemeClr val="bg1"/>
                </a:solidFill>
                <a:latin typeface="Cambria" pitchFamily="18" charset="0"/>
              </a:rPr>
              <a:t>-It is vital that you do </a:t>
            </a:r>
            <a:r>
              <a:rPr lang="en-GB" sz="2000" dirty="0">
                <a:solidFill>
                  <a:schemeClr val="bg1"/>
                </a:solidFill>
                <a:latin typeface="Cambria" pitchFamily="18" charset="0"/>
              </a:rPr>
              <a:t>what </a:t>
            </a:r>
            <a:r>
              <a:rPr lang="en-GB" sz="2000" dirty="0" smtClean="0">
                <a:solidFill>
                  <a:schemeClr val="bg1"/>
                </a:solidFill>
                <a:latin typeface="Cambria" pitchFamily="18" charset="0"/>
              </a:rPr>
              <a:t>you </a:t>
            </a:r>
            <a:r>
              <a:rPr lang="en-GB" sz="2000" dirty="0">
                <a:solidFill>
                  <a:schemeClr val="bg1"/>
                </a:solidFill>
                <a:latin typeface="Cambria" pitchFamily="18" charset="0"/>
              </a:rPr>
              <a:t>are instructed to do. </a:t>
            </a:r>
            <a:endParaRPr lang="en-GB" sz="2000" dirty="0" smtClean="0">
              <a:solidFill>
                <a:schemeClr val="bg1"/>
              </a:solidFill>
              <a:latin typeface="Cambria" pitchFamily="18" charset="0"/>
            </a:endParaRPr>
          </a:p>
          <a:p>
            <a:r>
              <a:rPr lang="en-GB" sz="2000" dirty="0" smtClean="0">
                <a:solidFill>
                  <a:schemeClr val="bg1"/>
                </a:solidFill>
                <a:latin typeface="Cambria" pitchFamily="18" charset="0"/>
              </a:rPr>
              <a:t>-If you </a:t>
            </a:r>
            <a:r>
              <a:rPr lang="en-GB" sz="2000" dirty="0">
                <a:solidFill>
                  <a:schemeClr val="bg1"/>
                </a:solidFill>
                <a:latin typeface="Cambria" pitchFamily="18" charset="0"/>
              </a:rPr>
              <a:t>receive an instruction, </a:t>
            </a:r>
            <a:r>
              <a:rPr lang="en-GB" sz="2000" dirty="0" smtClean="0">
                <a:solidFill>
                  <a:schemeClr val="bg1"/>
                </a:solidFill>
                <a:latin typeface="Cambria" pitchFamily="18" charset="0"/>
              </a:rPr>
              <a:t>you </a:t>
            </a:r>
            <a:r>
              <a:rPr lang="en-GB" sz="2000" dirty="0">
                <a:solidFill>
                  <a:schemeClr val="bg1"/>
                </a:solidFill>
                <a:latin typeface="Cambria" pitchFamily="18" charset="0"/>
              </a:rPr>
              <a:t>must carry it out immediately without questioning it. </a:t>
            </a:r>
          </a:p>
        </p:txBody>
      </p:sp>
      <p:sp>
        <p:nvSpPr>
          <p:cNvPr id="8" name="Rectangle 7"/>
          <p:cNvSpPr/>
          <p:nvPr/>
        </p:nvSpPr>
        <p:spPr>
          <a:xfrm>
            <a:off x="8239" y="5226784"/>
            <a:ext cx="9135761" cy="16312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GB" sz="1000" b="1" u="sng" dirty="0" smtClean="0">
                <a:solidFill>
                  <a:schemeClr val="bg1"/>
                </a:solidFill>
                <a:latin typeface="Cambria" pitchFamily="18" charset="0"/>
              </a:rPr>
              <a:t>SUCCESS CRITERIA:</a:t>
            </a:r>
          </a:p>
          <a:p>
            <a:r>
              <a:rPr lang="en-GB" sz="1000" b="1" u="sng" dirty="0" smtClean="0">
                <a:solidFill>
                  <a:schemeClr val="bg1"/>
                </a:solidFill>
                <a:latin typeface="Cambria" pitchFamily="18" charset="0"/>
              </a:rPr>
              <a:t>Level </a:t>
            </a:r>
            <a:r>
              <a:rPr lang="en-GB" sz="1000" b="1" u="sng" dirty="0">
                <a:solidFill>
                  <a:schemeClr val="bg1"/>
                </a:solidFill>
                <a:latin typeface="Cambria" pitchFamily="18" charset="0"/>
              </a:rPr>
              <a:t>3</a:t>
            </a:r>
          </a:p>
          <a:p>
            <a:r>
              <a:rPr lang="en-GB" sz="1000" dirty="0">
                <a:solidFill>
                  <a:schemeClr val="bg1"/>
                </a:solidFill>
                <a:latin typeface="Cambria" pitchFamily="18" charset="0"/>
              </a:rPr>
              <a:t>I can sustain a role that I have created for some of the performance. I am more comfortable being led by others in a group situation.</a:t>
            </a:r>
            <a:endParaRPr lang="en-GB" sz="1000" b="1" u="sng" dirty="0">
              <a:solidFill>
                <a:schemeClr val="bg1"/>
              </a:solidFill>
              <a:latin typeface="Cambria" pitchFamily="18" charset="0"/>
            </a:endParaRPr>
          </a:p>
          <a:p>
            <a:r>
              <a:rPr lang="en-GB" sz="1000" b="1" u="sng" dirty="0">
                <a:solidFill>
                  <a:schemeClr val="bg1"/>
                </a:solidFill>
                <a:latin typeface="Cambria" pitchFamily="18" charset="0"/>
              </a:rPr>
              <a:t>Level 4</a:t>
            </a:r>
          </a:p>
          <a:p>
            <a:r>
              <a:rPr lang="en-GB" sz="1000" dirty="0">
                <a:solidFill>
                  <a:schemeClr val="bg1"/>
                </a:solidFill>
                <a:latin typeface="Cambria" pitchFamily="18" charset="0"/>
              </a:rPr>
              <a:t>I can stay in role for good parts of my performance, occasionally struggling to keep focused. I will make a reasonable contribution to my groups work, sharing some simple ideas.</a:t>
            </a:r>
          </a:p>
          <a:p>
            <a:r>
              <a:rPr lang="en-GB" sz="1000" b="1" u="sng" dirty="0">
                <a:solidFill>
                  <a:schemeClr val="bg1"/>
                </a:solidFill>
                <a:latin typeface="Cambria" pitchFamily="18" charset="0"/>
              </a:rPr>
              <a:t>Level 5</a:t>
            </a:r>
          </a:p>
          <a:p>
            <a:r>
              <a:rPr lang="en-GB" sz="1000" dirty="0">
                <a:solidFill>
                  <a:schemeClr val="bg1"/>
                </a:solidFill>
                <a:latin typeface="Cambria" pitchFamily="18" charset="0"/>
              </a:rPr>
              <a:t>I can stay in role for  most of the performance with few distractions. I will make a positive contribution to a group, sharing ideas and showing some leadership.</a:t>
            </a:r>
          </a:p>
          <a:p>
            <a:r>
              <a:rPr lang="en-GB" sz="1000" b="1" u="sng" dirty="0">
                <a:solidFill>
                  <a:schemeClr val="bg1"/>
                </a:solidFill>
                <a:latin typeface="Cambria" pitchFamily="18" charset="0"/>
              </a:rPr>
              <a:t>Level 6</a:t>
            </a:r>
          </a:p>
          <a:p>
            <a:r>
              <a:rPr lang="en-GB" sz="1000" dirty="0">
                <a:solidFill>
                  <a:schemeClr val="bg1"/>
                </a:solidFill>
                <a:latin typeface="Cambria" pitchFamily="18" charset="0"/>
              </a:rPr>
              <a:t>I can consistently stay in role for the whole of the performance. I Contribute ideas very well to the group I’m in and am capable of showing good leadership skills</a:t>
            </a:r>
          </a:p>
        </p:txBody>
      </p:sp>
      <p:sp>
        <p:nvSpPr>
          <p:cNvPr id="9" name="Rectangle 8"/>
          <p:cNvSpPr/>
          <p:nvPr/>
        </p:nvSpPr>
        <p:spPr>
          <a:xfrm>
            <a:off x="12043" y="-62"/>
            <a:ext cx="7308304"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GB" sz="1200" b="1" u="sng" dirty="0" smtClean="0">
                <a:solidFill>
                  <a:schemeClr val="bg1"/>
                </a:solidFill>
                <a:latin typeface="Cambria" pitchFamily="18" charset="0"/>
              </a:rPr>
              <a:t>LESSON OBJECTIVE: </a:t>
            </a:r>
            <a:endParaRPr lang="en-GB" sz="1200" b="1" u="sng" dirty="0">
              <a:solidFill>
                <a:schemeClr val="bg1"/>
              </a:solidFill>
              <a:latin typeface="Cambria" pitchFamily="18" charset="0"/>
            </a:endParaRPr>
          </a:p>
          <a:p>
            <a:r>
              <a:rPr lang="en-GB" sz="1200" dirty="0">
                <a:solidFill>
                  <a:schemeClr val="bg1"/>
                </a:solidFill>
                <a:latin typeface="Cambria" pitchFamily="18" charset="0"/>
              </a:rPr>
              <a:t>-To continue to demonstrate an understanding of how show / develop a character.</a:t>
            </a:r>
          </a:p>
          <a:p>
            <a:r>
              <a:rPr lang="en-GB" sz="1200" dirty="0">
                <a:solidFill>
                  <a:schemeClr val="bg1"/>
                </a:solidFill>
                <a:latin typeface="Cambria" pitchFamily="18" charset="0"/>
              </a:rPr>
              <a:t>- To understand the importance of reacting instantly to instructions when developing group improvisation</a:t>
            </a:r>
            <a:r>
              <a:rPr lang="en-GB" sz="1200" dirty="0">
                <a:solidFill>
                  <a:srgbClr val="0070C0"/>
                </a:solidFill>
                <a:latin typeface="Cambria" pitchFamily="18" charset="0"/>
              </a:rPr>
              <a:t>. .</a:t>
            </a:r>
            <a:endParaRPr lang="en-GB" sz="1200" dirty="0">
              <a:latin typeface="Cambria" pitchFamily="18" charset="0"/>
            </a:endParaRPr>
          </a:p>
        </p:txBody>
      </p:sp>
    </p:spTree>
    <p:extLst>
      <p:ext uri="{BB962C8B-B14F-4D97-AF65-F5344CB8AC3E}">
        <p14:creationId xmlns:p14="http://schemas.microsoft.com/office/powerpoint/2010/main" val="7022792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p:txBody>
      </p:sp>
      <p:pic>
        <p:nvPicPr>
          <p:cNvPr id="5" name="Picture 4" descr="Haunted House 3D Screensaver Download"/>
          <p:cNvPicPr>
            <a:picLocks noChangeAspect="1" noChangeArrowheads="1"/>
          </p:cNvPicPr>
          <p:nvPr/>
        </p:nvPicPr>
        <p:blipFill>
          <a:blip r:embed="rId2"/>
          <a:srcRect/>
          <a:stretch>
            <a:fillRect/>
          </a:stretch>
        </p:blipFill>
        <p:spPr bwMode="auto">
          <a:xfrm>
            <a:off x="6300192" y="646269"/>
            <a:ext cx="2700300" cy="2025431"/>
          </a:xfrm>
          <a:prstGeom prst="rect">
            <a:avLst/>
          </a:prstGeom>
          <a:noFill/>
          <a:ln w="9525">
            <a:noFill/>
            <a:miter lim="800000"/>
            <a:headEnd/>
            <a:tailEnd/>
          </a:ln>
        </p:spPr>
      </p:pic>
      <p:sp>
        <p:nvSpPr>
          <p:cNvPr id="4" name="TextBox 3"/>
          <p:cNvSpPr txBox="1"/>
          <p:nvPr/>
        </p:nvSpPr>
        <p:spPr>
          <a:xfrm>
            <a:off x="1979712" y="806181"/>
            <a:ext cx="4014446" cy="646331"/>
          </a:xfrm>
          <a:prstGeom prst="rect">
            <a:avLst/>
          </a:prstGeom>
          <a:noFill/>
        </p:spPr>
        <p:txBody>
          <a:bodyPr wrap="square" rtlCol="0">
            <a:spAutoFit/>
          </a:bodyPr>
          <a:lstStyle/>
          <a:p>
            <a:r>
              <a:rPr lang="en-GB" sz="3600" dirty="0" smtClean="0">
                <a:solidFill>
                  <a:schemeClr val="bg1"/>
                </a:solidFill>
                <a:latin typeface="Monotype Corsiva" pitchFamily="66" charset="0"/>
              </a:rPr>
              <a:t>Mystery Manor House</a:t>
            </a:r>
            <a:endParaRPr lang="en-GB" sz="3600" dirty="0">
              <a:solidFill>
                <a:schemeClr val="bg1"/>
              </a:solidFill>
              <a:latin typeface="Monotype Corsiva" pitchFamily="66" charset="0"/>
            </a:endParaRPr>
          </a:p>
        </p:txBody>
      </p:sp>
      <p:pic>
        <p:nvPicPr>
          <p:cNvPr id="6" name="Picture 3" descr="8 Minute Madness.jpg"/>
          <p:cNvPicPr>
            <a:picLocks noChangeAspect="1"/>
          </p:cNvPicPr>
          <p:nvPr/>
        </p:nvPicPr>
        <p:blipFill rotWithShape="1">
          <a:blip r:embed="rId3"/>
          <a:srcRect l="16150" r="50000" b="53699"/>
          <a:stretch/>
        </p:blipFill>
        <p:spPr bwMode="auto">
          <a:xfrm>
            <a:off x="0" y="752561"/>
            <a:ext cx="1461324" cy="1327358"/>
          </a:xfrm>
          <a:prstGeom prst="rect">
            <a:avLst/>
          </a:prstGeom>
          <a:noFill/>
          <a:ln w="9525">
            <a:noFill/>
            <a:miter lim="800000"/>
            <a:headEnd/>
            <a:tailEnd/>
          </a:ln>
        </p:spPr>
      </p:pic>
      <p:sp>
        <p:nvSpPr>
          <p:cNvPr id="2" name="TextBox 1"/>
          <p:cNvSpPr txBox="1"/>
          <p:nvPr/>
        </p:nvSpPr>
        <p:spPr>
          <a:xfrm>
            <a:off x="179512" y="2671700"/>
            <a:ext cx="8352928" cy="2554545"/>
          </a:xfrm>
          <a:prstGeom prst="rect">
            <a:avLst/>
          </a:prstGeom>
          <a:noFill/>
        </p:spPr>
        <p:txBody>
          <a:bodyPr wrap="square" rtlCol="0">
            <a:spAutoFit/>
          </a:bodyPr>
          <a:lstStyle/>
          <a:p>
            <a:r>
              <a:rPr lang="en-GB" sz="2000" b="1" u="sng" dirty="0" smtClean="0">
                <a:solidFill>
                  <a:schemeClr val="bg1"/>
                </a:solidFill>
                <a:latin typeface="Cambria" pitchFamily="18" charset="0"/>
              </a:rPr>
              <a:t>TASK 2</a:t>
            </a:r>
          </a:p>
          <a:p>
            <a:pPr lvl="0"/>
            <a:r>
              <a:rPr lang="en-GB" sz="2000" dirty="0" smtClean="0">
                <a:solidFill>
                  <a:schemeClr val="bg1"/>
                </a:solidFill>
              </a:rPr>
              <a:t>As </a:t>
            </a:r>
            <a:r>
              <a:rPr lang="en-GB" sz="2000" dirty="0">
                <a:solidFill>
                  <a:schemeClr val="bg1"/>
                </a:solidFill>
              </a:rPr>
              <a:t>a class </a:t>
            </a:r>
            <a:r>
              <a:rPr lang="en-GB" sz="2000" dirty="0" smtClean="0">
                <a:solidFill>
                  <a:schemeClr val="bg1"/>
                </a:solidFill>
              </a:rPr>
              <a:t>you will now need to act </a:t>
            </a:r>
            <a:r>
              <a:rPr lang="en-GB" sz="2000" dirty="0">
                <a:solidFill>
                  <a:schemeClr val="bg1"/>
                </a:solidFill>
              </a:rPr>
              <a:t>out going to sleep etc… </a:t>
            </a:r>
            <a:r>
              <a:rPr lang="en-GB" sz="2000" dirty="0" smtClean="0">
                <a:solidFill>
                  <a:schemeClr val="bg1"/>
                </a:solidFill>
              </a:rPr>
              <a:t>What things do you need to think about? Remember to stay in character at all times.</a:t>
            </a:r>
          </a:p>
          <a:p>
            <a:pPr lvl="0"/>
            <a:endParaRPr lang="en-GB" sz="2000" dirty="0">
              <a:solidFill>
                <a:schemeClr val="bg1"/>
              </a:solidFill>
            </a:endParaRPr>
          </a:p>
          <a:p>
            <a:pPr lvl="0"/>
            <a:r>
              <a:rPr lang="en-GB" sz="2000" dirty="0" smtClean="0">
                <a:solidFill>
                  <a:schemeClr val="bg1"/>
                </a:solidFill>
              </a:rPr>
              <a:t>What skills have you needed to use so far? How do these help you develop a character? How can these skills be used in the world of work?</a:t>
            </a:r>
          </a:p>
          <a:p>
            <a:pPr lvl="0"/>
            <a:endParaRPr lang="en-GB" sz="2000" b="1" u="sng" dirty="0">
              <a:solidFill>
                <a:schemeClr val="bg1"/>
              </a:solidFill>
              <a:latin typeface="Cambria" pitchFamily="18" charset="0"/>
            </a:endParaRPr>
          </a:p>
          <a:p>
            <a:pPr lvl="0"/>
            <a:r>
              <a:rPr lang="en-GB" sz="2000" b="1" u="sng" dirty="0" smtClean="0">
                <a:solidFill>
                  <a:schemeClr val="bg1"/>
                </a:solidFill>
                <a:latin typeface="Cambria" pitchFamily="18" charset="0"/>
              </a:rPr>
              <a:t>10 minutes</a:t>
            </a:r>
          </a:p>
        </p:txBody>
      </p:sp>
      <p:sp>
        <p:nvSpPr>
          <p:cNvPr id="8" name="Rectangle 7"/>
          <p:cNvSpPr/>
          <p:nvPr/>
        </p:nvSpPr>
        <p:spPr>
          <a:xfrm>
            <a:off x="12043" y="-62"/>
            <a:ext cx="7308304"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GB" sz="1200" b="1" u="sng" dirty="0" smtClean="0">
                <a:solidFill>
                  <a:schemeClr val="bg1"/>
                </a:solidFill>
                <a:latin typeface="Cambria" pitchFamily="18" charset="0"/>
              </a:rPr>
              <a:t>LESSON OBJECTIVE: </a:t>
            </a:r>
            <a:endParaRPr lang="en-GB" sz="1200" b="1" u="sng" dirty="0">
              <a:solidFill>
                <a:schemeClr val="bg1"/>
              </a:solidFill>
              <a:latin typeface="Cambria" pitchFamily="18" charset="0"/>
            </a:endParaRPr>
          </a:p>
          <a:p>
            <a:r>
              <a:rPr lang="en-GB" sz="1200" dirty="0">
                <a:solidFill>
                  <a:schemeClr val="bg1"/>
                </a:solidFill>
                <a:latin typeface="Cambria" pitchFamily="18" charset="0"/>
              </a:rPr>
              <a:t>-To continue to demonstrate an understanding of how show / develop a character.</a:t>
            </a:r>
          </a:p>
          <a:p>
            <a:r>
              <a:rPr lang="en-GB" sz="1200" dirty="0">
                <a:solidFill>
                  <a:schemeClr val="bg1"/>
                </a:solidFill>
                <a:latin typeface="Cambria" pitchFamily="18" charset="0"/>
              </a:rPr>
              <a:t>- To understand the importance of reacting instantly to instructions when developing group improvisation</a:t>
            </a:r>
            <a:r>
              <a:rPr lang="en-GB" sz="1200" dirty="0">
                <a:solidFill>
                  <a:srgbClr val="0070C0"/>
                </a:solidFill>
                <a:latin typeface="Cambria" pitchFamily="18" charset="0"/>
              </a:rPr>
              <a:t>. .</a:t>
            </a:r>
            <a:endParaRPr lang="en-GB" sz="1200" dirty="0">
              <a:latin typeface="Cambria" pitchFamily="18" charset="0"/>
            </a:endParaRPr>
          </a:p>
        </p:txBody>
      </p:sp>
      <p:sp>
        <p:nvSpPr>
          <p:cNvPr id="9" name="Rectangle 8"/>
          <p:cNvSpPr/>
          <p:nvPr/>
        </p:nvSpPr>
        <p:spPr>
          <a:xfrm>
            <a:off x="8239" y="5226784"/>
            <a:ext cx="9135761" cy="16312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GB" sz="1000" b="1" u="sng" dirty="0" smtClean="0">
                <a:solidFill>
                  <a:schemeClr val="bg1"/>
                </a:solidFill>
                <a:latin typeface="Cambria" pitchFamily="18" charset="0"/>
              </a:rPr>
              <a:t>SUCCESS CRITERIA:</a:t>
            </a:r>
          </a:p>
          <a:p>
            <a:r>
              <a:rPr lang="en-GB" sz="1000" b="1" u="sng" dirty="0" smtClean="0">
                <a:solidFill>
                  <a:schemeClr val="bg1"/>
                </a:solidFill>
                <a:latin typeface="Cambria" pitchFamily="18" charset="0"/>
              </a:rPr>
              <a:t>Level </a:t>
            </a:r>
            <a:r>
              <a:rPr lang="en-GB" sz="1000" b="1" u="sng" dirty="0">
                <a:solidFill>
                  <a:schemeClr val="bg1"/>
                </a:solidFill>
                <a:latin typeface="Cambria" pitchFamily="18" charset="0"/>
              </a:rPr>
              <a:t>3</a:t>
            </a:r>
          </a:p>
          <a:p>
            <a:r>
              <a:rPr lang="en-GB" sz="1000" dirty="0">
                <a:solidFill>
                  <a:schemeClr val="bg1"/>
                </a:solidFill>
                <a:latin typeface="Cambria" pitchFamily="18" charset="0"/>
              </a:rPr>
              <a:t>I can sustain a role that I have created for some of the performance. I am more comfortable being led by others in a group situation.</a:t>
            </a:r>
            <a:endParaRPr lang="en-GB" sz="1000" b="1" u="sng" dirty="0">
              <a:solidFill>
                <a:schemeClr val="bg1"/>
              </a:solidFill>
              <a:latin typeface="Cambria" pitchFamily="18" charset="0"/>
            </a:endParaRPr>
          </a:p>
          <a:p>
            <a:r>
              <a:rPr lang="en-GB" sz="1000" b="1" u="sng" dirty="0">
                <a:solidFill>
                  <a:schemeClr val="bg1"/>
                </a:solidFill>
                <a:latin typeface="Cambria" pitchFamily="18" charset="0"/>
              </a:rPr>
              <a:t>Level 4</a:t>
            </a:r>
          </a:p>
          <a:p>
            <a:r>
              <a:rPr lang="en-GB" sz="1000" dirty="0">
                <a:solidFill>
                  <a:schemeClr val="bg1"/>
                </a:solidFill>
                <a:latin typeface="Cambria" pitchFamily="18" charset="0"/>
              </a:rPr>
              <a:t>I can stay in role for good parts of my performance, occasionally struggling to keep focused. I will make a reasonable contribution to my groups work, sharing some simple ideas.</a:t>
            </a:r>
          </a:p>
          <a:p>
            <a:r>
              <a:rPr lang="en-GB" sz="1000" b="1" u="sng" dirty="0">
                <a:solidFill>
                  <a:schemeClr val="bg1"/>
                </a:solidFill>
                <a:latin typeface="Cambria" pitchFamily="18" charset="0"/>
              </a:rPr>
              <a:t>Level 5</a:t>
            </a:r>
          </a:p>
          <a:p>
            <a:r>
              <a:rPr lang="en-GB" sz="1000" dirty="0">
                <a:solidFill>
                  <a:schemeClr val="bg1"/>
                </a:solidFill>
                <a:latin typeface="Cambria" pitchFamily="18" charset="0"/>
              </a:rPr>
              <a:t>I can stay in role for  most of the performance with few distractions. I will make a positive contribution to a group, sharing ideas and showing some leadership.</a:t>
            </a:r>
          </a:p>
          <a:p>
            <a:r>
              <a:rPr lang="en-GB" sz="1000" b="1" u="sng" dirty="0">
                <a:solidFill>
                  <a:schemeClr val="bg1"/>
                </a:solidFill>
                <a:latin typeface="Cambria" pitchFamily="18" charset="0"/>
              </a:rPr>
              <a:t>Level 6</a:t>
            </a:r>
          </a:p>
          <a:p>
            <a:r>
              <a:rPr lang="en-GB" sz="1000" dirty="0">
                <a:solidFill>
                  <a:schemeClr val="bg1"/>
                </a:solidFill>
                <a:latin typeface="Cambria" pitchFamily="18" charset="0"/>
              </a:rPr>
              <a:t>I can consistently stay in role for the whole of the performance. I Contribute ideas very well to the group I’m in and am capable of showing good leadership skills</a:t>
            </a:r>
          </a:p>
        </p:txBody>
      </p:sp>
    </p:spTree>
    <p:extLst>
      <p:ext uri="{BB962C8B-B14F-4D97-AF65-F5344CB8AC3E}">
        <p14:creationId xmlns:p14="http://schemas.microsoft.com/office/powerpoint/2010/main" val="1280199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661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p:txBody>
      </p:sp>
      <p:pic>
        <p:nvPicPr>
          <p:cNvPr id="5" name="Picture 4" descr="Haunted House 3D Screensaver Download"/>
          <p:cNvPicPr>
            <a:picLocks noChangeAspect="1" noChangeArrowheads="1"/>
          </p:cNvPicPr>
          <p:nvPr/>
        </p:nvPicPr>
        <p:blipFill>
          <a:blip r:embed="rId2"/>
          <a:srcRect/>
          <a:stretch>
            <a:fillRect/>
          </a:stretch>
        </p:blipFill>
        <p:spPr bwMode="auto">
          <a:xfrm>
            <a:off x="6300192" y="646269"/>
            <a:ext cx="2700300" cy="2025431"/>
          </a:xfrm>
          <a:prstGeom prst="rect">
            <a:avLst/>
          </a:prstGeom>
          <a:noFill/>
          <a:ln w="9525">
            <a:noFill/>
            <a:miter lim="800000"/>
            <a:headEnd/>
            <a:tailEnd/>
          </a:ln>
        </p:spPr>
      </p:pic>
      <p:sp>
        <p:nvSpPr>
          <p:cNvPr id="4" name="TextBox 3"/>
          <p:cNvSpPr txBox="1"/>
          <p:nvPr/>
        </p:nvSpPr>
        <p:spPr>
          <a:xfrm>
            <a:off x="1979712" y="806181"/>
            <a:ext cx="4014446" cy="646331"/>
          </a:xfrm>
          <a:prstGeom prst="rect">
            <a:avLst/>
          </a:prstGeom>
          <a:noFill/>
        </p:spPr>
        <p:txBody>
          <a:bodyPr wrap="square" rtlCol="0">
            <a:spAutoFit/>
          </a:bodyPr>
          <a:lstStyle/>
          <a:p>
            <a:r>
              <a:rPr lang="en-GB" sz="3600" dirty="0" smtClean="0">
                <a:solidFill>
                  <a:schemeClr val="bg1"/>
                </a:solidFill>
                <a:latin typeface="Monotype Corsiva" pitchFamily="66" charset="0"/>
              </a:rPr>
              <a:t>Mystery Manor House</a:t>
            </a:r>
            <a:endParaRPr lang="en-GB" sz="3600" dirty="0">
              <a:solidFill>
                <a:schemeClr val="bg1"/>
              </a:solidFill>
              <a:latin typeface="Monotype Corsiva" pitchFamily="66" charset="0"/>
            </a:endParaRPr>
          </a:p>
        </p:txBody>
      </p:sp>
      <p:pic>
        <p:nvPicPr>
          <p:cNvPr id="6" name="Picture 3" descr="8 Minute Madness.jpg"/>
          <p:cNvPicPr>
            <a:picLocks noChangeAspect="1"/>
          </p:cNvPicPr>
          <p:nvPr/>
        </p:nvPicPr>
        <p:blipFill rotWithShape="1">
          <a:blip r:embed="rId3"/>
          <a:srcRect l="16150" r="50000" b="53699"/>
          <a:stretch/>
        </p:blipFill>
        <p:spPr bwMode="auto">
          <a:xfrm>
            <a:off x="-47004" y="654265"/>
            <a:ext cx="1461324" cy="1327358"/>
          </a:xfrm>
          <a:prstGeom prst="rect">
            <a:avLst/>
          </a:prstGeom>
          <a:noFill/>
          <a:ln w="9525">
            <a:noFill/>
            <a:miter lim="800000"/>
            <a:headEnd/>
            <a:tailEnd/>
          </a:ln>
        </p:spPr>
      </p:pic>
      <p:sp>
        <p:nvSpPr>
          <p:cNvPr id="2" name="TextBox 1"/>
          <p:cNvSpPr txBox="1"/>
          <p:nvPr/>
        </p:nvSpPr>
        <p:spPr>
          <a:xfrm>
            <a:off x="323528" y="2276872"/>
            <a:ext cx="8352928" cy="2985433"/>
          </a:xfrm>
          <a:prstGeom prst="rect">
            <a:avLst/>
          </a:prstGeom>
          <a:noFill/>
        </p:spPr>
        <p:txBody>
          <a:bodyPr wrap="square" rtlCol="0">
            <a:spAutoFit/>
          </a:bodyPr>
          <a:lstStyle/>
          <a:p>
            <a:r>
              <a:rPr lang="en-GB" sz="2000" b="1" u="sng" dirty="0" smtClean="0">
                <a:solidFill>
                  <a:schemeClr val="bg1"/>
                </a:solidFill>
                <a:latin typeface="Cambria" pitchFamily="18" charset="0"/>
              </a:rPr>
              <a:t>TASK 3</a:t>
            </a:r>
          </a:p>
          <a:p>
            <a:pPr lvl="0"/>
            <a:r>
              <a:rPr lang="en-GB" sz="2000" dirty="0" smtClean="0">
                <a:solidFill>
                  <a:schemeClr val="bg1"/>
                </a:solidFill>
                <a:latin typeface="Cambria" pitchFamily="18" charset="0"/>
              </a:rPr>
              <a:t>You will now be </a:t>
            </a:r>
            <a:r>
              <a:rPr lang="en-GB" sz="2000" dirty="0">
                <a:solidFill>
                  <a:schemeClr val="bg1"/>
                </a:solidFill>
                <a:latin typeface="Cambria" pitchFamily="18" charset="0"/>
              </a:rPr>
              <a:t>put into new groups. In rooms that night </a:t>
            </a:r>
            <a:r>
              <a:rPr lang="en-GB" sz="2000" dirty="0" smtClean="0">
                <a:solidFill>
                  <a:schemeClr val="bg1"/>
                </a:solidFill>
                <a:latin typeface="Cambria" pitchFamily="18" charset="0"/>
              </a:rPr>
              <a:t>you </a:t>
            </a:r>
            <a:r>
              <a:rPr lang="en-GB" sz="2000" dirty="0">
                <a:solidFill>
                  <a:schemeClr val="bg1"/>
                </a:solidFill>
                <a:latin typeface="Cambria" pitchFamily="18" charset="0"/>
              </a:rPr>
              <a:t>start to introduce </a:t>
            </a:r>
            <a:r>
              <a:rPr lang="en-GB" sz="2000" dirty="0" smtClean="0">
                <a:solidFill>
                  <a:schemeClr val="bg1"/>
                </a:solidFill>
                <a:latin typeface="Cambria" pitchFamily="18" charset="0"/>
              </a:rPr>
              <a:t>yourselves </a:t>
            </a:r>
            <a:r>
              <a:rPr lang="en-GB" sz="2000" dirty="0">
                <a:solidFill>
                  <a:schemeClr val="bg1"/>
                </a:solidFill>
                <a:latin typeface="Cambria" pitchFamily="18" charset="0"/>
              </a:rPr>
              <a:t>when murders begin to happen. This is all acted out. It is a good opportunity for </a:t>
            </a:r>
            <a:r>
              <a:rPr lang="en-GB" sz="2000" dirty="0" smtClean="0">
                <a:solidFill>
                  <a:schemeClr val="bg1"/>
                </a:solidFill>
                <a:latin typeface="Cambria" pitchFamily="18" charset="0"/>
              </a:rPr>
              <a:t>you </a:t>
            </a:r>
            <a:r>
              <a:rPr lang="en-GB" sz="2000" dirty="0">
                <a:solidFill>
                  <a:schemeClr val="bg1"/>
                </a:solidFill>
                <a:latin typeface="Cambria" pitchFamily="18" charset="0"/>
              </a:rPr>
              <a:t>to allow </a:t>
            </a:r>
            <a:r>
              <a:rPr lang="en-GB" sz="2000" dirty="0" smtClean="0">
                <a:solidFill>
                  <a:schemeClr val="bg1"/>
                </a:solidFill>
                <a:latin typeface="Cambria" pitchFamily="18" charset="0"/>
              </a:rPr>
              <a:t>your </a:t>
            </a:r>
            <a:r>
              <a:rPr lang="en-GB" sz="2000" dirty="0">
                <a:solidFill>
                  <a:schemeClr val="bg1"/>
                </a:solidFill>
                <a:latin typeface="Cambria" pitchFamily="18" charset="0"/>
              </a:rPr>
              <a:t>character to come to life</a:t>
            </a:r>
            <a:r>
              <a:rPr lang="en-GB" sz="2000" dirty="0" smtClean="0">
                <a:solidFill>
                  <a:schemeClr val="bg1"/>
                </a:solidFill>
                <a:latin typeface="Cambria" pitchFamily="18" charset="0"/>
              </a:rPr>
              <a:t>. </a:t>
            </a:r>
          </a:p>
          <a:p>
            <a:pPr lvl="0"/>
            <a:endParaRPr lang="en-GB" sz="2000" dirty="0">
              <a:solidFill>
                <a:schemeClr val="bg1"/>
              </a:solidFill>
              <a:latin typeface="Cambria" pitchFamily="18" charset="0"/>
            </a:endParaRPr>
          </a:p>
          <a:p>
            <a:pPr lvl="0"/>
            <a:r>
              <a:rPr lang="en-GB" sz="2000" dirty="0" smtClean="0">
                <a:solidFill>
                  <a:schemeClr val="bg1"/>
                </a:solidFill>
                <a:latin typeface="Cambria" pitchFamily="18" charset="0"/>
              </a:rPr>
              <a:t>- How is this task linked to the </a:t>
            </a:r>
            <a:r>
              <a:rPr lang="en-GB" sz="2000" dirty="0" smtClean="0">
                <a:solidFill>
                  <a:schemeClr val="bg1"/>
                </a:solidFill>
                <a:latin typeface="Cambria" pitchFamily="18" charset="0"/>
              </a:rPr>
              <a:t>LO </a:t>
            </a:r>
            <a:r>
              <a:rPr lang="en-GB" sz="2000" smtClean="0">
                <a:solidFill>
                  <a:schemeClr val="bg1"/>
                </a:solidFill>
                <a:latin typeface="Cambria" pitchFamily="18" charset="0"/>
              </a:rPr>
              <a:t>and Success Criteria?</a:t>
            </a:r>
            <a:endParaRPr lang="en-GB" sz="2000" dirty="0" smtClean="0">
              <a:solidFill>
                <a:schemeClr val="bg1"/>
              </a:solidFill>
              <a:latin typeface="Cambria" pitchFamily="18" charset="0"/>
            </a:endParaRPr>
          </a:p>
          <a:p>
            <a:pPr lvl="0"/>
            <a:endParaRPr lang="en-GB" sz="2000" dirty="0">
              <a:solidFill>
                <a:schemeClr val="bg1"/>
              </a:solidFill>
              <a:latin typeface="Cambria" pitchFamily="18" charset="0"/>
            </a:endParaRPr>
          </a:p>
          <a:p>
            <a:r>
              <a:rPr lang="en-GB" sz="2000" u="sng" dirty="0">
                <a:solidFill>
                  <a:schemeClr val="bg1"/>
                </a:solidFill>
                <a:latin typeface="Cambria" pitchFamily="18" charset="0"/>
              </a:rPr>
              <a:t>7</a:t>
            </a:r>
            <a:r>
              <a:rPr lang="en-GB" sz="2000" u="sng" dirty="0" smtClean="0">
                <a:solidFill>
                  <a:schemeClr val="bg1"/>
                </a:solidFill>
                <a:latin typeface="Cambria" pitchFamily="18" charset="0"/>
              </a:rPr>
              <a:t> minutes</a:t>
            </a:r>
            <a:endParaRPr lang="en-GB" sz="2000" u="sng" dirty="0">
              <a:solidFill>
                <a:schemeClr val="bg1"/>
              </a:solidFill>
              <a:latin typeface="Cambria" pitchFamily="18" charset="0"/>
            </a:endParaRPr>
          </a:p>
          <a:p>
            <a:endParaRPr lang="en-GB" sz="2800" b="1" u="sng" dirty="0" smtClean="0">
              <a:solidFill>
                <a:schemeClr val="bg1"/>
              </a:solidFill>
              <a:latin typeface="Cambria" pitchFamily="18" charset="0"/>
            </a:endParaRPr>
          </a:p>
        </p:txBody>
      </p:sp>
      <p:sp>
        <p:nvSpPr>
          <p:cNvPr id="8" name="Rectangle 7"/>
          <p:cNvSpPr/>
          <p:nvPr/>
        </p:nvSpPr>
        <p:spPr>
          <a:xfrm>
            <a:off x="12043" y="-62"/>
            <a:ext cx="7308304"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GB" sz="1200" b="1" u="sng" dirty="0" smtClean="0">
                <a:solidFill>
                  <a:schemeClr val="bg1"/>
                </a:solidFill>
                <a:latin typeface="Cambria" pitchFamily="18" charset="0"/>
              </a:rPr>
              <a:t>LESSON OBJECTIVE: </a:t>
            </a:r>
            <a:endParaRPr lang="en-GB" sz="1200" b="1" u="sng" dirty="0">
              <a:solidFill>
                <a:schemeClr val="bg1"/>
              </a:solidFill>
              <a:latin typeface="Cambria" pitchFamily="18" charset="0"/>
            </a:endParaRPr>
          </a:p>
          <a:p>
            <a:r>
              <a:rPr lang="en-GB" sz="1200" dirty="0">
                <a:solidFill>
                  <a:schemeClr val="bg1"/>
                </a:solidFill>
                <a:latin typeface="Cambria" pitchFamily="18" charset="0"/>
              </a:rPr>
              <a:t>-To continue to demonstrate an understanding of how show / develop a character.</a:t>
            </a:r>
          </a:p>
          <a:p>
            <a:r>
              <a:rPr lang="en-GB" sz="1200" dirty="0">
                <a:solidFill>
                  <a:schemeClr val="bg1"/>
                </a:solidFill>
                <a:latin typeface="Cambria" pitchFamily="18" charset="0"/>
              </a:rPr>
              <a:t>- To understand the importance of reacting instantly to instructions when developing group improvisation</a:t>
            </a:r>
            <a:r>
              <a:rPr lang="en-GB" sz="1200" dirty="0">
                <a:solidFill>
                  <a:srgbClr val="0070C0"/>
                </a:solidFill>
                <a:latin typeface="Cambria" pitchFamily="18" charset="0"/>
              </a:rPr>
              <a:t>. .</a:t>
            </a:r>
            <a:endParaRPr lang="en-GB" sz="1200" dirty="0">
              <a:latin typeface="Cambria" pitchFamily="18" charset="0"/>
            </a:endParaRPr>
          </a:p>
        </p:txBody>
      </p:sp>
      <p:sp>
        <p:nvSpPr>
          <p:cNvPr id="9" name="Rectangle 8"/>
          <p:cNvSpPr/>
          <p:nvPr/>
        </p:nvSpPr>
        <p:spPr>
          <a:xfrm>
            <a:off x="8239" y="5226784"/>
            <a:ext cx="9135761" cy="16312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GB" sz="1000" b="1" u="sng" dirty="0" smtClean="0">
                <a:solidFill>
                  <a:schemeClr val="bg1"/>
                </a:solidFill>
                <a:latin typeface="Cambria" pitchFamily="18" charset="0"/>
              </a:rPr>
              <a:t>SUCCESS CRITERIA:</a:t>
            </a:r>
          </a:p>
          <a:p>
            <a:r>
              <a:rPr lang="en-GB" sz="1000" b="1" u="sng" dirty="0" smtClean="0">
                <a:solidFill>
                  <a:schemeClr val="bg1"/>
                </a:solidFill>
                <a:latin typeface="Cambria" pitchFamily="18" charset="0"/>
              </a:rPr>
              <a:t>Level </a:t>
            </a:r>
            <a:r>
              <a:rPr lang="en-GB" sz="1000" b="1" u="sng" dirty="0">
                <a:solidFill>
                  <a:schemeClr val="bg1"/>
                </a:solidFill>
                <a:latin typeface="Cambria" pitchFamily="18" charset="0"/>
              </a:rPr>
              <a:t>3</a:t>
            </a:r>
          </a:p>
          <a:p>
            <a:r>
              <a:rPr lang="en-GB" sz="1000" dirty="0">
                <a:solidFill>
                  <a:schemeClr val="bg1"/>
                </a:solidFill>
                <a:latin typeface="Cambria" pitchFamily="18" charset="0"/>
              </a:rPr>
              <a:t>I can sustain a role that I have created for some of the performance. I am more comfortable being led by others in a group situation.</a:t>
            </a:r>
            <a:endParaRPr lang="en-GB" sz="1000" b="1" u="sng" dirty="0">
              <a:solidFill>
                <a:schemeClr val="bg1"/>
              </a:solidFill>
              <a:latin typeface="Cambria" pitchFamily="18" charset="0"/>
            </a:endParaRPr>
          </a:p>
          <a:p>
            <a:r>
              <a:rPr lang="en-GB" sz="1000" b="1" u="sng" dirty="0">
                <a:solidFill>
                  <a:schemeClr val="bg1"/>
                </a:solidFill>
                <a:latin typeface="Cambria" pitchFamily="18" charset="0"/>
              </a:rPr>
              <a:t>Level 4</a:t>
            </a:r>
          </a:p>
          <a:p>
            <a:r>
              <a:rPr lang="en-GB" sz="1000" dirty="0">
                <a:solidFill>
                  <a:schemeClr val="bg1"/>
                </a:solidFill>
                <a:latin typeface="Cambria" pitchFamily="18" charset="0"/>
              </a:rPr>
              <a:t>I can stay in role for good parts of my performance, occasionally struggling to keep focused. I will make a reasonable contribution to my groups work, sharing some simple ideas.</a:t>
            </a:r>
          </a:p>
          <a:p>
            <a:r>
              <a:rPr lang="en-GB" sz="1000" b="1" u="sng" dirty="0">
                <a:solidFill>
                  <a:schemeClr val="bg1"/>
                </a:solidFill>
                <a:latin typeface="Cambria" pitchFamily="18" charset="0"/>
              </a:rPr>
              <a:t>Level 5</a:t>
            </a:r>
          </a:p>
          <a:p>
            <a:r>
              <a:rPr lang="en-GB" sz="1000" dirty="0">
                <a:solidFill>
                  <a:schemeClr val="bg1"/>
                </a:solidFill>
                <a:latin typeface="Cambria" pitchFamily="18" charset="0"/>
              </a:rPr>
              <a:t>I can stay in role for  most of the performance with few distractions. I will make a positive contribution to a group, sharing ideas and showing some leadership.</a:t>
            </a:r>
          </a:p>
          <a:p>
            <a:r>
              <a:rPr lang="en-GB" sz="1000" b="1" u="sng" dirty="0">
                <a:solidFill>
                  <a:schemeClr val="bg1"/>
                </a:solidFill>
                <a:latin typeface="Cambria" pitchFamily="18" charset="0"/>
              </a:rPr>
              <a:t>Level 6</a:t>
            </a:r>
          </a:p>
          <a:p>
            <a:r>
              <a:rPr lang="en-GB" sz="1000" dirty="0">
                <a:solidFill>
                  <a:schemeClr val="bg1"/>
                </a:solidFill>
                <a:latin typeface="Cambria" pitchFamily="18" charset="0"/>
              </a:rPr>
              <a:t>I can consistently stay in role for the whole of the performance. I Contribute ideas very well to the group I’m in and am capable of showing good leadership skills</a:t>
            </a:r>
          </a:p>
        </p:txBody>
      </p:sp>
    </p:spTree>
    <p:extLst>
      <p:ext uri="{BB962C8B-B14F-4D97-AF65-F5344CB8AC3E}">
        <p14:creationId xmlns:p14="http://schemas.microsoft.com/office/powerpoint/2010/main" val="579406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p:txBody>
      </p:sp>
      <p:pic>
        <p:nvPicPr>
          <p:cNvPr id="5" name="Picture 4" descr="Haunted House 3D Screensaver Download"/>
          <p:cNvPicPr>
            <a:picLocks noChangeAspect="1" noChangeArrowheads="1"/>
          </p:cNvPicPr>
          <p:nvPr/>
        </p:nvPicPr>
        <p:blipFill>
          <a:blip r:embed="rId3"/>
          <a:srcRect/>
          <a:stretch>
            <a:fillRect/>
          </a:stretch>
        </p:blipFill>
        <p:spPr bwMode="auto">
          <a:xfrm>
            <a:off x="6323206" y="322224"/>
            <a:ext cx="2700300" cy="2025431"/>
          </a:xfrm>
          <a:prstGeom prst="rect">
            <a:avLst/>
          </a:prstGeom>
          <a:noFill/>
          <a:ln w="9525">
            <a:noFill/>
            <a:miter lim="800000"/>
            <a:headEnd/>
            <a:tailEnd/>
          </a:ln>
        </p:spPr>
      </p:pic>
      <p:sp>
        <p:nvSpPr>
          <p:cNvPr id="4" name="TextBox 3"/>
          <p:cNvSpPr txBox="1"/>
          <p:nvPr/>
        </p:nvSpPr>
        <p:spPr>
          <a:xfrm>
            <a:off x="1960387" y="668015"/>
            <a:ext cx="4014446" cy="646331"/>
          </a:xfrm>
          <a:prstGeom prst="rect">
            <a:avLst/>
          </a:prstGeom>
          <a:noFill/>
        </p:spPr>
        <p:txBody>
          <a:bodyPr wrap="square" rtlCol="0">
            <a:spAutoFit/>
          </a:bodyPr>
          <a:lstStyle/>
          <a:p>
            <a:r>
              <a:rPr lang="en-GB" sz="3600" dirty="0" smtClean="0">
                <a:solidFill>
                  <a:schemeClr val="bg1"/>
                </a:solidFill>
                <a:latin typeface="Monotype Corsiva" pitchFamily="66" charset="0"/>
              </a:rPr>
              <a:t>Mystery Manor House</a:t>
            </a:r>
            <a:endParaRPr lang="en-GB" sz="3600" dirty="0">
              <a:solidFill>
                <a:schemeClr val="bg1"/>
              </a:solidFill>
              <a:latin typeface="Monotype Corsiva" pitchFamily="66" charset="0"/>
            </a:endParaRPr>
          </a:p>
        </p:txBody>
      </p:sp>
      <p:pic>
        <p:nvPicPr>
          <p:cNvPr id="6" name="Picture 3" descr="8 Minute Madness.jpg"/>
          <p:cNvPicPr>
            <a:picLocks noChangeAspect="1"/>
          </p:cNvPicPr>
          <p:nvPr/>
        </p:nvPicPr>
        <p:blipFill rotWithShape="1">
          <a:blip r:embed="rId4"/>
          <a:srcRect l="16150" r="50000" b="53699"/>
          <a:stretch/>
        </p:blipFill>
        <p:spPr bwMode="auto">
          <a:xfrm>
            <a:off x="-775" y="676147"/>
            <a:ext cx="1461324" cy="1327358"/>
          </a:xfrm>
          <a:prstGeom prst="rect">
            <a:avLst/>
          </a:prstGeom>
          <a:noFill/>
          <a:ln w="9525">
            <a:noFill/>
            <a:miter lim="800000"/>
            <a:headEnd/>
            <a:tailEnd/>
          </a:ln>
        </p:spPr>
      </p:pic>
      <p:sp>
        <p:nvSpPr>
          <p:cNvPr id="2" name="TextBox 1"/>
          <p:cNvSpPr txBox="1"/>
          <p:nvPr/>
        </p:nvSpPr>
        <p:spPr>
          <a:xfrm>
            <a:off x="107504" y="1823913"/>
            <a:ext cx="8892988" cy="3693319"/>
          </a:xfrm>
          <a:prstGeom prst="rect">
            <a:avLst/>
          </a:prstGeom>
          <a:noFill/>
        </p:spPr>
        <p:txBody>
          <a:bodyPr wrap="square" rtlCol="0">
            <a:spAutoFit/>
          </a:bodyPr>
          <a:lstStyle/>
          <a:p>
            <a:r>
              <a:rPr lang="en-GB" b="1" u="sng" dirty="0" smtClean="0">
                <a:solidFill>
                  <a:schemeClr val="bg1"/>
                </a:solidFill>
                <a:latin typeface="Cambria" pitchFamily="18" charset="0"/>
              </a:rPr>
              <a:t>TASK 4 -  Murder Investigation</a:t>
            </a:r>
          </a:p>
          <a:p>
            <a:pPr lvl="0"/>
            <a:r>
              <a:rPr lang="en-GB" dirty="0" smtClean="0">
                <a:solidFill>
                  <a:schemeClr val="bg1"/>
                </a:solidFill>
                <a:latin typeface="Cambria" pitchFamily="18" charset="0"/>
              </a:rPr>
              <a:t>-Did </a:t>
            </a:r>
            <a:r>
              <a:rPr lang="en-GB" dirty="0">
                <a:solidFill>
                  <a:schemeClr val="bg1"/>
                </a:solidFill>
                <a:latin typeface="Cambria" pitchFamily="18" charset="0"/>
              </a:rPr>
              <a:t>anyone see anything, had the victim been acting strangely? (Once </a:t>
            </a:r>
            <a:r>
              <a:rPr lang="en-GB" dirty="0" smtClean="0">
                <a:solidFill>
                  <a:schemeClr val="bg1"/>
                </a:solidFill>
                <a:latin typeface="Cambria" pitchFamily="18" charset="0"/>
              </a:rPr>
              <a:t>you are </a:t>
            </a:r>
            <a:r>
              <a:rPr lang="en-GB" dirty="0">
                <a:solidFill>
                  <a:schemeClr val="bg1"/>
                </a:solidFill>
                <a:latin typeface="Cambria" pitchFamily="18" charset="0"/>
              </a:rPr>
              <a:t>dead </a:t>
            </a:r>
            <a:r>
              <a:rPr lang="en-GB" dirty="0" smtClean="0">
                <a:solidFill>
                  <a:schemeClr val="bg1"/>
                </a:solidFill>
                <a:latin typeface="Cambria" pitchFamily="18" charset="0"/>
              </a:rPr>
              <a:t>you </a:t>
            </a:r>
            <a:r>
              <a:rPr lang="en-GB" dirty="0">
                <a:solidFill>
                  <a:schemeClr val="bg1"/>
                </a:solidFill>
                <a:latin typeface="Cambria" pitchFamily="18" charset="0"/>
              </a:rPr>
              <a:t>can help the teacher</a:t>
            </a:r>
            <a:r>
              <a:rPr lang="en-GB" dirty="0" smtClean="0">
                <a:solidFill>
                  <a:schemeClr val="bg1"/>
                </a:solidFill>
                <a:latin typeface="Cambria" pitchFamily="18" charset="0"/>
              </a:rPr>
              <a:t>)</a:t>
            </a:r>
          </a:p>
          <a:p>
            <a:pPr lvl="0"/>
            <a:endParaRPr lang="en-GB" dirty="0">
              <a:solidFill>
                <a:schemeClr val="bg1"/>
              </a:solidFill>
              <a:latin typeface="Cambria" pitchFamily="18" charset="0"/>
            </a:endParaRPr>
          </a:p>
          <a:p>
            <a:pPr lvl="0"/>
            <a:r>
              <a:rPr lang="en-GB" dirty="0" smtClean="0">
                <a:solidFill>
                  <a:schemeClr val="bg1"/>
                </a:solidFill>
                <a:latin typeface="Cambria" pitchFamily="18" charset="0"/>
              </a:rPr>
              <a:t>-You will now need to get sat in a circle. This is now a chance to call </a:t>
            </a:r>
            <a:r>
              <a:rPr lang="en-GB" dirty="0">
                <a:solidFill>
                  <a:schemeClr val="bg1"/>
                </a:solidFill>
                <a:latin typeface="Cambria" pitchFamily="18" charset="0"/>
              </a:rPr>
              <a:t>people to the hot seat to try and work out </a:t>
            </a:r>
            <a:r>
              <a:rPr lang="en-GB" dirty="0" smtClean="0">
                <a:solidFill>
                  <a:schemeClr val="bg1"/>
                </a:solidFill>
                <a:latin typeface="Cambria" pitchFamily="18" charset="0"/>
              </a:rPr>
              <a:t>who the murderer is. </a:t>
            </a:r>
            <a:r>
              <a:rPr lang="en-GB" dirty="0">
                <a:solidFill>
                  <a:schemeClr val="bg1"/>
                </a:solidFill>
                <a:latin typeface="Cambria" pitchFamily="18" charset="0"/>
              </a:rPr>
              <a:t>Only the murderer may lie. </a:t>
            </a:r>
            <a:endParaRPr lang="en-GB" dirty="0" smtClean="0">
              <a:solidFill>
                <a:schemeClr val="bg1"/>
              </a:solidFill>
              <a:latin typeface="Cambria" pitchFamily="18" charset="0"/>
            </a:endParaRPr>
          </a:p>
          <a:p>
            <a:pPr lvl="0"/>
            <a:endParaRPr lang="en-GB" dirty="0">
              <a:solidFill>
                <a:schemeClr val="bg1"/>
              </a:solidFill>
              <a:latin typeface="Cambria" pitchFamily="18" charset="0"/>
            </a:endParaRPr>
          </a:p>
          <a:p>
            <a:pPr lvl="0"/>
            <a:r>
              <a:rPr lang="en-GB" dirty="0" smtClean="0">
                <a:solidFill>
                  <a:schemeClr val="bg1"/>
                </a:solidFill>
                <a:latin typeface="Cambria" pitchFamily="18" charset="0"/>
              </a:rPr>
              <a:t>-Ghosts</a:t>
            </a:r>
            <a:r>
              <a:rPr lang="en-GB" dirty="0">
                <a:solidFill>
                  <a:schemeClr val="bg1"/>
                </a:solidFill>
                <a:latin typeface="Cambria" pitchFamily="18" charset="0"/>
              </a:rPr>
              <a:t>/ victims can be hot seated. </a:t>
            </a:r>
            <a:r>
              <a:rPr lang="en-GB" dirty="0" smtClean="0">
                <a:solidFill>
                  <a:schemeClr val="bg1"/>
                </a:solidFill>
                <a:latin typeface="Cambria" pitchFamily="18" charset="0"/>
              </a:rPr>
              <a:t>Question idea: Is </a:t>
            </a:r>
            <a:r>
              <a:rPr lang="en-GB" dirty="0">
                <a:solidFill>
                  <a:schemeClr val="bg1"/>
                </a:solidFill>
                <a:latin typeface="Cambria" pitchFamily="18" charset="0"/>
              </a:rPr>
              <a:t>it true that you were interested in purchasing the property? Do you believe that the property is haunted</a:t>
            </a:r>
            <a:r>
              <a:rPr lang="en-GB" dirty="0" smtClean="0">
                <a:solidFill>
                  <a:schemeClr val="bg1"/>
                </a:solidFill>
                <a:latin typeface="Cambria" pitchFamily="18" charset="0"/>
              </a:rPr>
              <a:t>?</a:t>
            </a:r>
          </a:p>
          <a:p>
            <a:pPr lvl="0"/>
            <a:endParaRPr lang="en-GB" dirty="0" smtClean="0">
              <a:solidFill>
                <a:schemeClr val="bg1"/>
              </a:solidFill>
              <a:latin typeface="Cambria" pitchFamily="18" charset="0"/>
            </a:endParaRPr>
          </a:p>
          <a:p>
            <a:r>
              <a:rPr lang="en-GB" dirty="0">
                <a:solidFill>
                  <a:schemeClr val="bg1"/>
                </a:solidFill>
                <a:latin typeface="Cambria" pitchFamily="18" charset="0"/>
              </a:rPr>
              <a:t>-</a:t>
            </a:r>
            <a:r>
              <a:rPr lang="en-GB" dirty="0" smtClean="0">
                <a:solidFill>
                  <a:schemeClr val="bg1"/>
                </a:solidFill>
                <a:latin typeface="Cambria" pitchFamily="18" charset="0"/>
              </a:rPr>
              <a:t>Can </a:t>
            </a:r>
            <a:r>
              <a:rPr lang="en-GB" dirty="0">
                <a:solidFill>
                  <a:schemeClr val="bg1"/>
                </a:solidFill>
                <a:latin typeface="Cambria" pitchFamily="18" charset="0"/>
              </a:rPr>
              <a:t>you find any link between the murders? - Suspects are interviewed </a:t>
            </a:r>
            <a:r>
              <a:rPr lang="en-US" dirty="0">
                <a:solidFill>
                  <a:schemeClr val="bg1"/>
                </a:solidFill>
                <a:latin typeface="Cambria" pitchFamily="18" charset="0"/>
              </a:rPr>
              <a:t>–</a:t>
            </a:r>
            <a:r>
              <a:rPr lang="en-GB" dirty="0">
                <a:solidFill>
                  <a:schemeClr val="bg1"/>
                </a:solidFill>
                <a:latin typeface="Cambria" pitchFamily="18" charset="0"/>
              </a:rPr>
              <a:t> Someone is arrested </a:t>
            </a:r>
            <a:r>
              <a:rPr lang="en-US" dirty="0">
                <a:solidFill>
                  <a:schemeClr val="bg1"/>
                </a:solidFill>
                <a:latin typeface="Cambria" pitchFamily="18" charset="0"/>
              </a:rPr>
              <a:t>–</a:t>
            </a:r>
            <a:r>
              <a:rPr lang="en-GB" dirty="0">
                <a:solidFill>
                  <a:schemeClr val="bg1"/>
                </a:solidFill>
                <a:latin typeface="Cambria" pitchFamily="18" charset="0"/>
              </a:rPr>
              <a:t> Murderer reveals themselves last when finally instructed to. </a:t>
            </a:r>
          </a:p>
          <a:p>
            <a:pPr lvl="0"/>
            <a:endParaRPr lang="en-GB" dirty="0">
              <a:solidFill>
                <a:schemeClr val="bg1"/>
              </a:solidFill>
              <a:latin typeface="Cambria" pitchFamily="18" charset="0"/>
            </a:endParaRPr>
          </a:p>
        </p:txBody>
      </p:sp>
      <p:sp>
        <p:nvSpPr>
          <p:cNvPr id="8" name="Rectangle 7"/>
          <p:cNvSpPr/>
          <p:nvPr/>
        </p:nvSpPr>
        <p:spPr>
          <a:xfrm>
            <a:off x="8239" y="5226784"/>
            <a:ext cx="9135761" cy="16312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GB" sz="1000" b="1" u="sng" dirty="0" smtClean="0">
                <a:solidFill>
                  <a:schemeClr val="bg1"/>
                </a:solidFill>
                <a:latin typeface="Cambria" pitchFamily="18" charset="0"/>
              </a:rPr>
              <a:t>SUCCESS CRITERIA:</a:t>
            </a:r>
          </a:p>
          <a:p>
            <a:r>
              <a:rPr lang="en-GB" sz="1000" b="1" u="sng" dirty="0" smtClean="0">
                <a:solidFill>
                  <a:schemeClr val="bg1"/>
                </a:solidFill>
                <a:latin typeface="Cambria" pitchFamily="18" charset="0"/>
              </a:rPr>
              <a:t>Level </a:t>
            </a:r>
            <a:r>
              <a:rPr lang="en-GB" sz="1000" b="1" u="sng" dirty="0">
                <a:solidFill>
                  <a:schemeClr val="bg1"/>
                </a:solidFill>
                <a:latin typeface="Cambria" pitchFamily="18" charset="0"/>
              </a:rPr>
              <a:t>3</a:t>
            </a:r>
          </a:p>
          <a:p>
            <a:r>
              <a:rPr lang="en-GB" sz="1000" dirty="0">
                <a:solidFill>
                  <a:schemeClr val="bg1"/>
                </a:solidFill>
                <a:latin typeface="Cambria" pitchFamily="18" charset="0"/>
              </a:rPr>
              <a:t>I can sustain a role that I have created for some of the performance. I am more comfortable being led by others in a group situation.</a:t>
            </a:r>
            <a:endParaRPr lang="en-GB" sz="1000" b="1" u="sng" dirty="0">
              <a:solidFill>
                <a:schemeClr val="bg1"/>
              </a:solidFill>
              <a:latin typeface="Cambria" pitchFamily="18" charset="0"/>
            </a:endParaRPr>
          </a:p>
          <a:p>
            <a:r>
              <a:rPr lang="en-GB" sz="1000" b="1" u="sng" dirty="0">
                <a:solidFill>
                  <a:schemeClr val="bg1"/>
                </a:solidFill>
                <a:latin typeface="Cambria" pitchFamily="18" charset="0"/>
              </a:rPr>
              <a:t>Level 4</a:t>
            </a:r>
          </a:p>
          <a:p>
            <a:r>
              <a:rPr lang="en-GB" sz="1000" dirty="0">
                <a:solidFill>
                  <a:schemeClr val="bg1"/>
                </a:solidFill>
                <a:latin typeface="Cambria" pitchFamily="18" charset="0"/>
              </a:rPr>
              <a:t>I can stay in role for good parts of my performance, occasionally struggling to keep focused. I will make a reasonable contribution to my groups work, sharing some simple ideas.</a:t>
            </a:r>
          </a:p>
          <a:p>
            <a:r>
              <a:rPr lang="en-GB" sz="1000" b="1" u="sng" dirty="0">
                <a:solidFill>
                  <a:schemeClr val="bg1"/>
                </a:solidFill>
                <a:latin typeface="Cambria" pitchFamily="18" charset="0"/>
              </a:rPr>
              <a:t>Level 5</a:t>
            </a:r>
          </a:p>
          <a:p>
            <a:r>
              <a:rPr lang="en-GB" sz="1000" dirty="0">
                <a:solidFill>
                  <a:schemeClr val="bg1"/>
                </a:solidFill>
                <a:latin typeface="Cambria" pitchFamily="18" charset="0"/>
              </a:rPr>
              <a:t>I can stay in role for  most of the performance with few distractions. I will make a positive contribution to a group, sharing ideas and showing some leadership.</a:t>
            </a:r>
          </a:p>
          <a:p>
            <a:r>
              <a:rPr lang="en-GB" sz="1000" b="1" u="sng" dirty="0">
                <a:solidFill>
                  <a:schemeClr val="bg1"/>
                </a:solidFill>
                <a:latin typeface="Cambria" pitchFamily="18" charset="0"/>
              </a:rPr>
              <a:t>Level 6</a:t>
            </a:r>
          </a:p>
          <a:p>
            <a:r>
              <a:rPr lang="en-GB" sz="1000" dirty="0">
                <a:solidFill>
                  <a:schemeClr val="bg1"/>
                </a:solidFill>
                <a:latin typeface="Cambria" pitchFamily="18" charset="0"/>
              </a:rPr>
              <a:t>I can consistently stay in role for the whole of the performance. I Contribute ideas very well to the group I’m in and am capable of showing good leadership skills</a:t>
            </a:r>
          </a:p>
        </p:txBody>
      </p:sp>
      <p:sp>
        <p:nvSpPr>
          <p:cNvPr id="9" name="Rectangle 8"/>
          <p:cNvSpPr/>
          <p:nvPr/>
        </p:nvSpPr>
        <p:spPr>
          <a:xfrm>
            <a:off x="12043" y="-62"/>
            <a:ext cx="7308304"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GB" sz="1200" b="1" u="sng" dirty="0" smtClean="0">
                <a:solidFill>
                  <a:schemeClr val="bg1"/>
                </a:solidFill>
                <a:latin typeface="Cambria" pitchFamily="18" charset="0"/>
              </a:rPr>
              <a:t>LESSON OBJECTIVE: </a:t>
            </a:r>
            <a:endParaRPr lang="en-GB" sz="1200" b="1" u="sng" dirty="0">
              <a:solidFill>
                <a:schemeClr val="bg1"/>
              </a:solidFill>
              <a:latin typeface="Cambria" pitchFamily="18" charset="0"/>
            </a:endParaRPr>
          </a:p>
          <a:p>
            <a:r>
              <a:rPr lang="en-GB" sz="1200" dirty="0">
                <a:solidFill>
                  <a:schemeClr val="bg1"/>
                </a:solidFill>
                <a:latin typeface="Cambria" pitchFamily="18" charset="0"/>
              </a:rPr>
              <a:t>-To continue to demonstrate an understanding of how show / develop a character.</a:t>
            </a:r>
          </a:p>
          <a:p>
            <a:r>
              <a:rPr lang="en-GB" sz="1200" dirty="0">
                <a:solidFill>
                  <a:schemeClr val="bg1"/>
                </a:solidFill>
                <a:latin typeface="Cambria" pitchFamily="18" charset="0"/>
              </a:rPr>
              <a:t>- To understand the importance of reacting instantly to instructions when developing group improvisation</a:t>
            </a:r>
            <a:r>
              <a:rPr lang="en-GB" sz="1200" dirty="0">
                <a:solidFill>
                  <a:srgbClr val="0070C0"/>
                </a:solidFill>
                <a:latin typeface="Cambria" pitchFamily="18" charset="0"/>
              </a:rPr>
              <a:t>. .</a:t>
            </a:r>
            <a:endParaRPr lang="en-GB" sz="1200" dirty="0">
              <a:latin typeface="Cambria" pitchFamily="18" charset="0"/>
            </a:endParaRPr>
          </a:p>
        </p:txBody>
      </p:sp>
    </p:spTree>
    <p:extLst>
      <p:ext uri="{BB962C8B-B14F-4D97-AF65-F5344CB8AC3E}">
        <p14:creationId xmlns:p14="http://schemas.microsoft.com/office/powerpoint/2010/main" val="3817715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10504</TotalTime>
  <Words>2296</Words>
  <Application>Microsoft Macintosh PowerPoint</Application>
  <PresentationFormat>On-screen Show (4:3)</PresentationFormat>
  <Paragraphs>263</Paragraphs>
  <Slides>10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Cambria</vt:lpstr>
      <vt:lpstr>Monotype Corsiva</vt:lpstr>
      <vt:lpstr>Arial</vt:lpstr>
      <vt:lpstr>Office Theme</vt:lpstr>
      <vt:lpstr>Drama  At Cornwallis Academy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Bethany Harding</dc:creator>
  <cp:lastModifiedBy>April Watts</cp:lastModifiedBy>
  <cp:revision>67</cp:revision>
  <dcterms:created xsi:type="dcterms:W3CDTF">2012-09-05T08:26:58Z</dcterms:created>
  <dcterms:modified xsi:type="dcterms:W3CDTF">2016-09-15T20:24:03Z</dcterms:modified>
</cp:coreProperties>
</file>