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8" r:id="rId4"/>
    <p:sldId id="269" r:id="rId5"/>
    <p:sldId id="276" r:id="rId6"/>
    <p:sldId id="278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8" autoAdjust="0"/>
    <p:restoredTop sz="92987"/>
  </p:normalViewPr>
  <p:slideViewPr>
    <p:cSldViewPr>
      <p:cViewPr varScale="1">
        <p:scale>
          <a:sx n="58" d="100"/>
          <a:sy n="58" d="100"/>
        </p:scale>
        <p:origin x="7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C3C24-7260-4BD0-9D18-75DD7DD93754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C7F0-4643-4E29-86E1-BC5492DFC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0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4" y="1124744"/>
            <a:ext cx="9113734" cy="5733256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GB" sz="7000" b="1" u="sng" dirty="0" smtClean="0">
                <a:solidFill>
                  <a:srgbClr val="FB19BA"/>
                </a:solidFill>
                <a:latin typeface="Monotype Corsiva" pitchFamily="66" charset="0"/>
              </a:rPr>
              <a:t>Year 8 – LESSON 3</a:t>
            </a:r>
          </a:p>
          <a:p>
            <a:pPr algn="l"/>
            <a:r>
              <a:rPr lang="en-US" sz="7000" b="1" u="sng" dirty="0" smtClean="0">
                <a:solidFill>
                  <a:srgbClr val="00B050"/>
                </a:solidFill>
                <a:latin typeface="Monotype Corsiva" pitchFamily="66" charset="0"/>
              </a:rPr>
              <a:t>L</a:t>
            </a:r>
            <a:r>
              <a:rPr lang="en-GB" sz="7000" b="1" u="sng" dirty="0" err="1" smtClean="0">
                <a:solidFill>
                  <a:srgbClr val="00B050"/>
                </a:solidFill>
                <a:latin typeface="Monotype Corsiva" pitchFamily="66" charset="0"/>
              </a:rPr>
              <a:t>esson</a:t>
            </a:r>
            <a:r>
              <a:rPr lang="en-GB" sz="7000" b="1" u="sng" dirty="0" smtClean="0">
                <a:solidFill>
                  <a:srgbClr val="00B050"/>
                </a:solidFill>
                <a:latin typeface="Monotype Corsiva" pitchFamily="66" charset="0"/>
              </a:rPr>
              <a:t> Objective: </a:t>
            </a:r>
            <a:endParaRPr lang="en-GB" sz="8000" b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7200" dirty="0" smtClean="0">
                <a:solidFill>
                  <a:srgbClr val="0070C0"/>
                </a:solidFill>
                <a:latin typeface="Monotype Corsiva" pitchFamily="66" charset="0"/>
              </a:rPr>
              <a:t>-To </a:t>
            </a:r>
            <a:r>
              <a:rPr lang="en-GB" sz="7200" dirty="0">
                <a:solidFill>
                  <a:srgbClr val="0070C0"/>
                </a:solidFill>
                <a:latin typeface="Monotype Corsiva" pitchFamily="66" charset="0"/>
              </a:rPr>
              <a:t>continue to demonstrate an understanding of how show a character</a:t>
            </a:r>
          </a:p>
          <a:p>
            <a:pPr algn="l"/>
            <a:r>
              <a:rPr lang="en-GB" sz="7200" dirty="0" smtClean="0">
                <a:solidFill>
                  <a:srgbClr val="0070C0"/>
                </a:solidFill>
                <a:latin typeface="Monotype Corsiva" pitchFamily="66" charset="0"/>
              </a:rPr>
              <a:t>-To </a:t>
            </a:r>
            <a:r>
              <a:rPr lang="en-GB" sz="7200" dirty="0">
                <a:solidFill>
                  <a:srgbClr val="0070C0"/>
                </a:solidFill>
                <a:latin typeface="Monotype Corsiva" pitchFamily="66" charset="0"/>
              </a:rPr>
              <a:t>begin exploring </a:t>
            </a:r>
            <a:r>
              <a:rPr lang="en-GB" sz="7200" dirty="0" smtClean="0">
                <a:solidFill>
                  <a:srgbClr val="0070C0"/>
                </a:solidFill>
                <a:latin typeface="Monotype Corsiva" pitchFamily="66" charset="0"/>
              </a:rPr>
              <a:t>and devising how </a:t>
            </a:r>
            <a:r>
              <a:rPr lang="en-GB" sz="7200" dirty="0">
                <a:solidFill>
                  <a:srgbClr val="0070C0"/>
                </a:solidFill>
                <a:latin typeface="Monotype Corsiva" pitchFamily="66" charset="0"/>
              </a:rPr>
              <a:t>to create a Murder Mystery play. </a:t>
            </a:r>
          </a:p>
          <a:p>
            <a:pPr algn="l"/>
            <a:r>
              <a:rPr lang="en-GB" sz="7400" b="1" i="1" u="sng" dirty="0" smtClean="0">
                <a:solidFill>
                  <a:srgbClr val="00B050"/>
                </a:solidFill>
                <a:latin typeface="Monotype Corsiva" pitchFamily="66" charset="0"/>
              </a:rPr>
              <a:t>Success Criteria:</a:t>
            </a:r>
          </a:p>
          <a:p>
            <a:pPr algn="l"/>
            <a:endParaRPr lang="en-GB" sz="7400" b="1" i="1" u="sng" dirty="0" smtClean="0">
              <a:solidFill>
                <a:srgbClr val="00B050"/>
              </a:solidFill>
              <a:latin typeface="Monotype Corsiva" pitchFamily="66" charset="0"/>
            </a:endParaRPr>
          </a:p>
          <a:p>
            <a:pPr algn="l"/>
            <a:r>
              <a:rPr lang="en-GB" sz="14400" b="1" i="1" u="sng" dirty="0" smtClean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4400" b="1" i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sustain a role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that I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have created for some of the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performance. I am more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comfortable being led by others in a group situation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8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stay in role for good parts of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my performance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, occasionally struggling to keep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focused. I will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make a reasonable contribution to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my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groups work, sharing some simple ideas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8000" dirty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stay in role for  most of the performance with few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distractions. I will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make a positive contribution to a group, sharing ideas and showing some leadership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</a:p>
          <a:p>
            <a:pPr algn="l"/>
            <a:r>
              <a:rPr lang="en-GB" sz="8000" b="1" u="sng" dirty="0" smtClean="0">
                <a:solidFill>
                  <a:srgbClr val="0070C0"/>
                </a:solidFill>
                <a:latin typeface="Monotype Corsiva" pitchFamily="66" charset="0"/>
              </a:rPr>
              <a:t>Level </a:t>
            </a:r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6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consistently stay in role for the whole of the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performance. I Contribute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ideas very well to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the group I’m in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and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am capable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of showing good leadership skills</a:t>
            </a:r>
          </a:p>
          <a:p>
            <a:pPr algn="l"/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92"/>
            <a:ext cx="84604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6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933154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7030A0"/>
                </a:solidFill>
                <a:latin typeface="Cambria" pitchFamily="18" charset="0"/>
              </a:rPr>
              <a:t>Activity 1 – Murder Mystery game 3 – Who is the murderer? </a:t>
            </a:r>
            <a:endParaRPr lang="en-GB" sz="2400" dirty="0">
              <a:solidFill>
                <a:srgbClr val="7030A0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76270"/>
            <a:ext cx="9144000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1" u="sng" dirty="0" smtClean="0">
                <a:solidFill>
                  <a:srgbClr val="00B050"/>
                </a:solidFill>
                <a:latin typeface="Monotype Corsiva" pitchFamily="66" charset="0"/>
              </a:rPr>
              <a:t>Success Criteria:</a:t>
            </a:r>
          </a:p>
          <a:p>
            <a:r>
              <a:rPr lang="en-GB" sz="1200" b="1" i="1" u="sng" dirty="0" smtClean="0">
                <a:solidFill>
                  <a:srgbClr val="00B050"/>
                </a:solidFill>
                <a:latin typeface="Monotype Corsiva" pitchFamily="66" charset="0"/>
              </a:rPr>
              <a:t>Creating and Performing</a:t>
            </a:r>
            <a:endParaRPr lang="en-GB" sz="1200" b="1" i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</a:t>
            </a:r>
            <a:r>
              <a:rPr lang="en-GB" sz="1200" dirty="0" smtClean="0">
                <a:solidFill>
                  <a:srgbClr val="0070C0"/>
                </a:solidFill>
                <a:latin typeface="Monotype Corsiva" pitchFamily="66" charset="0"/>
              </a:rPr>
              <a:t>skills</a:t>
            </a:r>
            <a:endParaRPr lang="en-GB" sz="1200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270" y="1412776"/>
            <a:ext cx="4104456" cy="307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74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92"/>
            <a:ext cx="84604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6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  <a:r>
              <a:rPr lang="en-GB" sz="800" dirty="0" smtClean="0">
                <a:solidFill>
                  <a:srgbClr val="0070C0"/>
                </a:solidFill>
              </a:rPr>
              <a:t>. 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76270"/>
            <a:ext cx="9144000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1" u="sng" dirty="0" smtClean="0">
                <a:solidFill>
                  <a:srgbClr val="00B050"/>
                </a:solidFill>
                <a:latin typeface="Monotype Corsiva" pitchFamily="66" charset="0"/>
              </a:rPr>
              <a:t>Success Criteria:</a:t>
            </a:r>
          </a:p>
          <a:p>
            <a:r>
              <a:rPr lang="en-GB" sz="1200" b="1" i="1" u="sng" dirty="0" smtClean="0">
                <a:solidFill>
                  <a:srgbClr val="00B050"/>
                </a:solidFill>
                <a:latin typeface="Monotype Corsiva" pitchFamily="66" charset="0"/>
              </a:rPr>
              <a:t>Creating and Performing</a:t>
            </a:r>
            <a:endParaRPr lang="en-GB" sz="1200" b="1" i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</a:t>
            </a:r>
            <a:r>
              <a:rPr lang="en-GB" sz="1200" dirty="0" smtClean="0">
                <a:solidFill>
                  <a:srgbClr val="0070C0"/>
                </a:solidFill>
                <a:latin typeface="Monotype Corsiva" pitchFamily="66" charset="0"/>
              </a:rPr>
              <a:t>skills</a:t>
            </a:r>
            <a:endParaRPr lang="en-GB" sz="1200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7504" y="949477"/>
            <a:ext cx="9036496" cy="372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accent1">
                <a:alpha val="25000"/>
              </a:schemeClr>
            </a:glow>
          </a:effectLst>
        </p:spPr>
      </p:pic>
      <p:sp>
        <p:nvSpPr>
          <p:cNvPr id="4" name="Rectangle 3"/>
          <p:cNvSpPr/>
          <p:nvPr/>
        </p:nvSpPr>
        <p:spPr>
          <a:xfrm>
            <a:off x="128852" y="2090947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 smtClean="0">
                <a:solidFill>
                  <a:schemeClr val="bg1"/>
                </a:solidFill>
              </a:rPr>
              <a:t>WARM-UP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 will participate in a game </a:t>
            </a:r>
            <a:r>
              <a:rPr lang="en-GB" dirty="0">
                <a:solidFill>
                  <a:schemeClr val="bg1"/>
                </a:solidFill>
              </a:rPr>
              <a:t>called Snake and Friends. You will </a:t>
            </a:r>
            <a:r>
              <a:rPr lang="en-GB" dirty="0" smtClean="0">
                <a:solidFill>
                  <a:schemeClr val="bg1"/>
                </a:solidFill>
              </a:rPr>
              <a:t>work in groups of six  and six people will </a:t>
            </a:r>
            <a:r>
              <a:rPr lang="en-GB" dirty="0">
                <a:solidFill>
                  <a:schemeClr val="bg1"/>
                </a:solidFill>
              </a:rPr>
              <a:t>go up on stage at a time. </a:t>
            </a:r>
            <a:r>
              <a:rPr lang="en-GB" dirty="0" smtClean="0">
                <a:solidFill>
                  <a:schemeClr val="bg1"/>
                </a:solidFill>
              </a:rPr>
              <a:t>You will all then </a:t>
            </a:r>
            <a:r>
              <a:rPr lang="en-GB" dirty="0">
                <a:solidFill>
                  <a:schemeClr val="bg1"/>
                </a:solidFill>
              </a:rPr>
              <a:t>be blind folded. </a:t>
            </a:r>
            <a:r>
              <a:rPr lang="en-GB" dirty="0" smtClean="0">
                <a:solidFill>
                  <a:schemeClr val="bg1"/>
                </a:solidFill>
              </a:rPr>
              <a:t>I will then </a:t>
            </a:r>
            <a:r>
              <a:rPr lang="en-GB" dirty="0">
                <a:solidFill>
                  <a:schemeClr val="bg1"/>
                </a:solidFill>
              </a:rPr>
              <a:t>tap one of </a:t>
            </a:r>
            <a:r>
              <a:rPr lang="en-GB" dirty="0" smtClean="0">
                <a:solidFill>
                  <a:schemeClr val="bg1"/>
                </a:solidFill>
              </a:rPr>
              <a:t>you </a:t>
            </a:r>
            <a:r>
              <a:rPr lang="en-GB" dirty="0">
                <a:solidFill>
                  <a:schemeClr val="bg1"/>
                </a:solidFill>
              </a:rPr>
              <a:t>on the back which signifies that </a:t>
            </a:r>
            <a:r>
              <a:rPr lang="en-GB" dirty="0" smtClean="0">
                <a:solidFill>
                  <a:schemeClr val="bg1"/>
                </a:solidFill>
              </a:rPr>
              <a:t>you </a:t>
            </a:r>
            <a:r>
              <a:rPr lang="en-GB" dirty="0">
                <a:solidFill>
                  <a:schemeClr val="bg1"/>
                </a:solidFill>
              </a:rPr>
              <a:t>are the snake and the rest of </a:t>
            </a:r>
            <a:r>
              <a:rPr lang="en-GB" dirty="0" smtClean="0">
                <a:solidFill>
                  <a:schemeClr val="bg1"/>
                </a:solidFill>
              </a:rPr>
              <a:t>you are </a:t>
            </a:r>
            <a:r>
              <a:rPr lang="en-GB" dirty="0">
                <a:solidFill>
                  <a:schemeClr val="bg1"/>
                </a:solidFill>
              </a:rPr>
              <a:t>called Friends. </a:t>
            </a:r>
            <a:r>
              <a:rPr lang="en-GB" dirty="0" smtClean="0">
                <a:solidFill>
                  <a:schemeClr val="bg1"/>
                </a:solidFill>
              </a:rPr>
              <a:t>You will then </a:t>
            </a:r>
            <a:r>
              <a:rPr lang="en-GB" dirty="0">
                <a:solidFill>
                  <a:schemeClr val="bg1"/>
                </a:solidFill>
              </a:rPr>
              <a:t>moved into a space. (Stop will signify if someone is about to walk into something</a:t>
            </a:r>
            <a:r>
              <a:rPr lang="en-GB" dirty="0" smtClean="0">
                <a:solidFill>
                  <a:schemeClr val="bg1"/>
                </a:solidFill>
              </a:rPr>
              <a:t>). You </a:t>
            </a:r>
            <a:r>
              <a:rPr lang="en-GB" dirty="0">
                <a:solidFill>
                  <a:schemeClr val="bg1"/>
                </a:solidFill>
              </a:rPr>
              <a:t>are to walk about the space and if </a:t>
            </a:r>
            <a:r>
              <a:rPr lang="en-GB" dirty="0" smtClean="0">
                <a:solidFill>
                  <a:schemeClr val="bg1"/>
                </a:solidFill>
              </a:rPr>
              <a:t>you </a:t>
            </a:r>
            <a:r>
              <a:rPr lang="en-GB" dirty="0">
                <a:solidFill>
                  <a:schemeClr val="bg1"/>
                </a:solidFill>
              </a:rPr>
              <a:t>come across each </a:t>
            </a:r>
            <a:r>
              <a:rPr lang="en-GB" dirty="0" smtClean="0">
                <a:solidFill>
                  <a:schemeClr val="bg1"/>
                </a:solidFill>
              </a:rPr>
              <a:t>other you </a:t>
            </a:r>
            <a:r>
              <a:rPr lang="en-GB" dirty="0">
                <a:solidFill>
                  <a:schemeClr val="bg1"/>
                </a:solidFill>
              </a:rPr>
              <a:t>must whisper in that persons’ ear whether </a:t>
            </a:r>
            <a:r>
              <a:rPr lang="en-GB" dirty="0" smtClean="0">
                <a:solidFill>
                  <a:schemeClr val="bg1"/>
                </a:solidFill>
              </a:rPr>
              <a:t>you </a:t>
            </a:r>
            <a:r>
              <a:rPr lang="en-GB" dirty="0">
                <a:solidFill>
                  <a:schemeClr val="bg1"/>
                </a:solidFill>
              </a:rPr>
              <a:t>are a snake of friend. If someone whispers snake then that pupil dies horribly. Keep going until </a:t>
            </a:r>
            <a:r>
              <a:rPr lang="en-GB" dirty="0" smtClean="0">
                <a:solidFill>
                  <a:schemeClr val="bg1"/>
                </a:solidFill>
              </a:rPr>
              <a:t>you </a:t>
            </a:r>
            <a:r>
              <a:rPr lang="en-GB" dirty="0">
                <a:solidFill>
                  <a:schemeClr val="bg1"/>
                </a:solidFill>
              </a:rPr>
              <a:t>discover who the snake is. </a:t>
            </a:r>
            <a:r>
              <a:rPr lang="en-GB" dirty="0" smtClean="0">
                <a:solidFill>
                  <a:schemeClr val="bg1"/>
                </a:solidFill>
              </a:rPr>
              <a:t>We will continue </a:t>
            </a:r>
            <a:r>
              <a:rPr lang="en-GB" dirty="0">
                <a:solidFill>
                  <a:schemeClr val="bg1"/>
                </a:solidFill>
              </a:rPr>
              <a:t>the game until all pupils have had a turn.</a:t>
            </a:r>
          </a:p>
        </p:txBody>
      </p:sp>
    </p:spTree>
    <p:extLst>
      <p:ext uri="{BB962C8B-B14F-4D97-AF65-F5344CB8AC3E}">
        <p14:creationId xmlns:p14="http://schemas.microsoft.com/office/powerpoint/2010/main" val="4244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031034"/>
            <a:ext cx="8064896" cy="395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75351" y="1031032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2109" y="3349348"/>
            <a:ext cx="7272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O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ver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the next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three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lessons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you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will devise and act out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your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own Murder Mystery. </a:t>
            </a:r>
            <a:endParaRPr lang="en-GB" sz="2400" dirty="0" smtClean="0">
              <a:solidFill>
                <a:schemeClr val="bg1"/>
              </a:solidFill>
              <a:latin typeface="Cambria" pitchFamily="18" charset="0"/>
            </a:endParaRPr>
          </a:p>
          <a:p>
            <a:pPr lvl="0"/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What have you learnt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about Murder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Mysteries so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far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?</a:t>
            </a:r>
          </a:p>
          <a:p>
            <a:pPr lvl="0"/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W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hat are the 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</a:rPr>
              <a:t>vital </a:t>
            </a:r>
            <a:r>
              <a:rPr lang="en-GB" sz="2400" dirty="0" smtClean="0">
                <a:solidFill>
                  <a:schemeClr val="bg1"/>
                </a:solidFill>
                <a:latin typeface="Cambria" pitchFamily="18" charset="0"/>
              </a:rPr>
              <a:t>ingredients of a Murder Mystery? </a:t>
            </a:r>
            <a:endParaRPr lang="en-GB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68" y="-1"/>
            <a:ext cx="887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2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009097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</a:t>
            </a:r>
          </a:p>
        </p:txBody>
      </p:sp>
    </p:spTree>
    <p:extLst>
      <p:ext uri="{BB962C8B-B14F-4D97-AF65-F5344CB8AC3E}">
        <p14:creationId xmlns:p14="http://schemas.microsoft.com/office/powerpoint/2010/main" val="880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2000" b="1" u="sng" dirty="0">
                <a:latin typeface="Cambria" pitchFamily="18" charset="0"/>
              </a:rPr>
              <a:t>Task </a:t>
            </a:r>
            <a:r>
              <a:rPr lang="en-GB" sz="2000" b="1" u="sng" dirty="0" smtClean="0">
                <a:latin typeface="Cambria" pitchFamily="18" charset="0"/>
              </a:rPr>
              <a:t>1 </a:t>
            </a:r>
            <a:r>
              <a:rPr lang="en-GB" sz="2000" b="1" u="sng" dirty="0">
                <a:latin typeface="Cambria" pitchFamily="18" charset="0"/>
              </a:rPr>
              <a:t>– Planning a Murder Mystery </a:t>
            </a:r>
            <a:r>
              <a:rPr lang="en-GB" sz="2000" b="1" u="sng" dirty="0" smtClean="0">
                <a:latin typeface="Cambria" pitchFamily="18" charset="0"/>
              </a:rPr>
              <a:t>– Groups based on targets:</a:t>
            </a:r>
            <a:endParaRPr lang="en-GB" sz="2000" dirty="0">
              <a:latin typeface="Cambria" pitchFamily="18" charset="0"/>
            </a:endParaRPr>
          </a:p>
          <a:p>
            <a:pPr lvl="0"/>
            <a:r>
              <a:rPr lang="en-GB" sz="2000" dirty="0">
                <a:latin typeface="Cambria" pitchFamily="18" charset="0"/>
              </a:rPr>
              <a:t>As a </a:t>
            </a:r>
            <a:r>
              <a:rPr lang="en-GB" sz="2000" dirty="0" smtClean="0">
                <a:latin typeface="Cambria" pitchFamily="18" charset="0"/>
              </a:rPr>
              <a:t>group you will </a:t>
            </a:r>
            <a:r>
              <a:rPr lang="en-GB" sz="2000" dirty="0">
                <a:latin typeface="Cambria" pitchFamily="18" charset="0"/>
              </a:rPr>
              <a:t>now need to begin planning and devising </a:t>
            </a:r>
            <a:r>
              <a:rPr lang="en-GB" sz="2000" dirty="0" smtClean="0">
                <a:latin typeface="Cambria" pitchFamily="18" charset="0"/>
              </a:rPr>
              <a:t>your </a:t>
            </a:r>
            <a:r>
              <a:rPr lang="en-GB" sz="2000" dirty="0">
                <a:latin typeface="Cambria" pitchFamily="18" charset="0"/>
              </a:rPr>
              <a:t>Murder Mystery. Using the Planning question sheet </a:t>
            </a:r>
            <a:r>
              <a:rPr lang="en-GB" sz="2000" dirty="0" smtClean="0">
                <a:latin typeface="Cambria" pitchFamily="18" charset="0"/>
              </a:rPr>
              <a:t>you </a:t>
            </a:r>
            <a:r>
              <a:rPr lang="en-GB" sz="2000" dirty="0">
                <a:latin typeface="Cambria" pitchFamily="18" charset="0"/>
              </a:rPr>
              <a:t>will need to discuss and make notes on all the key </a:t>
            </a:r>
            <a:r>
              <a:rPr lang="en-GB" sz="2000" dirty="0" smtClean="0">
                <a:latin typeface="Cambria" pitchFamily="18" charset="0"/>
              </a:rPr>
              <a:t>areas</a:t>
            </a:r>
            <a:r>
              <a:rPr lang="en-GB" sz="2000" dirty="0">
                <a:latin typeface="Cambria" pitchFamily="18" charset="0"/>
              </a:rPr>
              <a:t> </a:t>
            </a:r>
            <a:r>
              <a:rPr lang="en-GB" sz="2000" dirty="0" smtClean="0">
                <a:latin typeface="Cambria" pitchFamily="18" charset="0"/>
              </a:rPr>
              <a:t>highlighted. </a:t>
            </a:r>
          </a:p>
          <a:p>
            <a:pPr lvl="0"/>
            <a:r>
              <a:rPr lang="en-GB" sz="2000" dirty="0" smtClean="0">
                <a:latin typeface="Cambria" pitchFamily="18" charset="0"/>
              </a:rPr>
              <a:t>Please remember </a:t>
            </a:r>
            <a:r>
              <a:rPr lang="en-GB" sz="2000" dirty="0">
                <a:latin typeface="Cambria" pitchFamily="18" charset="0"/>
              </a:rPr>
              <a:t>that </a:t>
            </a:r>
            <a:r>
              <a:rPr lang="en-GB" sz="2000" dirty="0" smtClean="0">
                <a:latin typeface="Cambria" pitchFamily="18" charset="0"/>
              </a:rPr>
              <a:t>you </a:t>
            </a:r>
            <a:r>
              <a:rPr lang="en-GB" sz="2000" dirty="0">
                <a:latin typeface="Cambria" pitchFamily="18" charset="0"/>
              </a:rPr>
              <a:t>are devising a play not writing a story like it says on the </a:t>
            </a:r>
            <a:r>
              <a:rPr lang="en-GB" sz="2000" dirty="0" smtClean="0">
                <a:latin typeface="Cambria" pitchFamily="18" charset="0"/>
              </a:rPr>
              <a:t>sheet, so will need to think about how this will be acted out. </a:t>
            </a:r>
            <a:r>
              <a:rPr lang="en-GB" sz="2000" u="sng" dirty="0" smtClean="0">
                <a:latin typeface="Cambria" pitchFamily="18" charset="0"/>
              </a:rPr>
              <a:t>(15 minutes) </a:t>
            </a:r>
            <a:endParaRPr lang="en-GB" sz="2000" u="sng" dirty="0">
              <a:latin typeface="Cambria" pitchFamily="18" charset="0"/>
            </a:endParaRPr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556792"/>
            <a:ext cx="4290149" cy="152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-36512" y="1341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87278" y="81199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616" y="0"/>
            <a:ext cx="887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2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009097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</a:t>
            </a:r>
          </a:p>
        </p:txBody>
      </p:sp>
    </p:spTree>
    <p:extLst>
      <p:ext uri="{BB962C8B-B14F-4D97-AF65-F5344CB8AC3E}">
        <p14:creationId xmlns:p14="http://schemas.microsoft.com/office/powerpoint/2010/main" val="24309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2000" b="1" u="sng" dirty="0">
                <a:latin typeface="Cambria" pitchFamily="18" charset="0"/>
              </a:rPr>
              <a:t>Task </a:t>
            </a:r>
            <a:r>
              <a:rPr lang="en-GB" sz="2000" b="1" u="sng" dirty="0" smtClean="0">
                <a:latin typeface="Cambria" pitchFamily="18" charset="0"/>
              </a:rPr>
              <a:t>2 </a:t>
            </a:r>
            <a:r>
              <a:rPr lang="en-GB" sz="2000" b="1" u="sng" dirty="0">
                <a:latin typeface="Cambria" pitchFamily="18" charset="0"/>
              </a:rPr>
              <a:t>– Character sheet</a:t>
            </a:r>
            <a:endParaRPr lang="en-GB" sz="2000" dirty="0">
              <a:latin typeface="Cambria" pitchFamily="18" charset="0"/>
            </a:endParaRPr>
          </a:p>
          <a:p>
            <a:pPr lvl="0"/>
            <a:r>
              <a:rPr lang="en-GB" sz="2000" dirty="0">
                <a:latin typeface="Cambria" pitchFamily="18" charset="0"/>
              </a:rPr>
              <a:t>Having now fully planned out the </a:t>
            </a:r>
            <a:r>
              <a:rPr lang="en-GB" sz="2000" dirty="0" smtClean="0">
                <a:latin typeface="Cambria" pitchFamily="18" charset="0"/>
              </a:rPr>
              <a:t>story you </a:t>
            </a:r>
            <a:r>
              <a:rPr lang="en-GB" sz="2000" dirty="0">
                <a:latin typeface="Cambria" pitchFamily="18" charset="0"/>
              </a:rPr>
              <a:t>will need to log the decisions that </a:t>
            </a:r>
            <a:r>
              <a:rPr lang="en-GB" sz="2000" dirty="0" smtClean="0">
                <a:latin typeface="Cambria" pitchFamily="18" charset="0"/>
              </a:rPr>
              <a:t>you </a:t>
            </a:r>
            <a:r>
              <a:rPr lang="en-GB" sz="2000" dirty="0">
                <a:latin typeface="Cambria" pitchFamily="18" charset="0"/>
              </a:rPr>
              <a:t>have made about each characters involvement. As a group, using the Character sheet, </a:t>
            </a:r>
            <a:r>
              <a:rPr lang="en-GB" sz="2000" dirty="0" smtClean="0">
                <a:latin typeface="Cambria" pitchFamily="18" charset="0"/>
              </a:rPr>
              <a:t>you </a:t>
            </a:r>
            <a:r>
              <a:rPr lang="en-GB" sz="2000" dirty="0">
                <a:latin typeface="Cambria" pitchFamily="18" charset="0"/>
              </a:rPr>
              <a:t>will need to log each character’s name, motive, alibi and clue that the audience will see.  </a:t>
            </a:r>
            <a:r>
              <a:rPr lang="en-GB" sz="2000" dirty="0" smtClean="0">
                <a:latin typeface="Cambria" pitchFamily="18" charset="0"/>
              </a:rPr>
              <a:t>You will also need to think about how these character will be acted. (10 minutes)</a:t>
            </a:r>
            <a:endParaRPr lang="en-GB" sz="2000" dirty="0">
              <a:latin typeface="Cambria" pitchFamily="18" charset="0"/>
            </a:endParaRPr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542" y="1324143"/>
            <a:ext cx="5364596" cy="18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672" y="71906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616" y="0"/>
            <a:ext cx="887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2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009097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</a:t>
            </a:r>
          </a:p>
        </p:txBody>
      </p:sp>
    </p:spTree>
    <p:extLst>
      <p:ext uri="{BB962C8B-B14F-4D97-AF65-F5344CB8AC3E}">
        <p14:creationId xmlns:p14="http://schemas.microsoft.com/office/powerpoint/2010/main" val="28759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b="1" u="sng" dirty="0" smtClean="0">
                <a:latin typeface="Cambria" pitchFamily="18" charset="0"/>
              </a:rPr>
              <a:t> </a:t>
            </a:r>
            <a:r>
              <a:rPr lang="en-GB" sz="2000" b="1" u="sng" dirty="0">
                <a:latin typeface="Cambria" pitchFamily="18" charset="0"/>
              </a:rPr>
              <a:t>Task 3 –Devising your play</a:t>
            </a:r>
          </a:p>
          <a:p>
            <a:r>
              <a:rPr lang="en-GB" sz="2000" dirty="0">
                <a:latin typeface="Cambria" pitchFamily="18" charset="0"/>
              </a:rPr>
              <a:t>Using </a:t>
            </a:r>
            <a:r>
              <a:rPr lang="en-GB" sz="2000" dirty="0" smtClean="0">
                <a:latin typeface="Cambria" pitchFamily="18" charset="0"/>
              </a:rPr>
              <a:t>your </a:t>
            </a:r>
            <a:r>
              <a:rPr lang="en-GB" sz="2000" dirty="0">
                <a:latin typeface="Cambria" pitchFamily="18" charset="0"/>
              </a:rPr>
              <a:t>planning sheets you will now devise your Murder Mystery’s. You will have 15 minutes to work on your </a:t>
            </a:r>
            <a:r>
              <a:rPr lang="en-GB" sz="2000" dirty="0" smtClean="0">
                <a:latin typeface="Cambria" pitchFamily="18" charset="0"/>
              </a:rPr>
              <a:t>beginning, </a:t>
            </a:r>
            <a:r>
              <a:rPr lang="en-GB" sz="2000" dirty="0">
                <a:latin typeface="Cambria" pitchFamily="18" charset="0"/>
              </a:rPr>
              <a:t>middle and end. </a:t>
            </a:r>
            <a:r>
              <a:rPr lang="en-GB" sz="2000" dirty="0" smtClean="0">
                <a:latin typeface="Cambria" pitchFamily="18" charset="0"/>
              </a:rPr>
              <a:t>What performance skills will you need to think about? </a:t>
            </a:r>
            <a:endParaRPr lang="en-GB" sz="2000" dirty="0">
              <a:latin typeface="Cambria" pitchFamily="18" charset="0"/>
            </a:endParaRPr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542" y="1324143"/>
            <a:ext cx="5364596" cy="224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672" y="71906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616" y="0"/>
            <a:ext cx="887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2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009097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</a:t>
            </a:r>
          </a:p>
        </p:txBody>
      </p:sp>
    </p:spTree>
    <p:extLst>
      <p:ext uri="{BB962C8B-B14F-4D97-AF65-F5344CB8AC3E}">
        <p14:creationId xmlns:p14="http://schemas.microsoft.com/office/powerpoint/2010/main" val="17630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400" b="1" u="sng" dirty="0" smtClean="0">
                <a:latin typeface="Cambria" pitchFamily="18" charset="0"/>
              </a:rPr>
              <a:t>Questions </a:t>
            </a:r>
            <a:r>
              <a:rPr lang="en-GB" sz="2400" b="1" u="sng" dirty="0">
                <a:latin typeface="Cambria" pitchFamily="18" charset="0"/>
              </a:rPr>
              <a:t>and Answers</a:t>
            </a:r>
            <a:endParaRPr lang="en-GB" sz="2400" dirty="0">
              <a:latin typeface="Cambria" pitchFamily="18" charset="0"/>
            </a:endParaRPr>
          </a:p>
          <a:p>
            <a:pPr lvl="0"/>
            <a:r>
              <a:rPr lang="en-GB" sz="2400" dirty="0">
                <a:latin typeface="Cambria" pitchFamily="18" charset="0"/>
              </a:rPr>
              <a:t>Have you managed to fully plan your Murder Mystery?</a:t>
            </a:r>
          </a:p>
          <a:p>
            <a:pPr lvl="0"/>
            <a:r>
              <a:rPr lang="en-GB" sz="2400" dirty="0">
                <a:latin typeface="Cambria" pitchFamily="18" charset="0"/>
              </a:rPr>
              <a:t>How can you make your characters really clear and memorable? </a:t>
            </a:r>
          </a:p>
          <a:p>
            <a:pPr lvl="0"/>
            <a:r>
              <a:rPr lang="en-GB" sz="2400" dirty="0">
                <a:latin typeface="Cambria" pitchFamily="18" charset="0"/>
              </a:rPr>
              <a:t>What elements will make your plays entertaining? </a:t>
            </a:r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765" y="1536686"/>
            <a:ext cx="615668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57765" y="91185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5616" y="0"/>
            <a:ext cx="887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 </a:t>
            </a:r>
            <a:endParaRPr lang="en-GB" sz="20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-To continue to demonstrate an understanding of how show a character</a:t>
            </a:r>
          </a:p>
          <a:p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- To begin exploring and devising how to create a Murder Mystery play.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009097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3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sustain a role that I have created for some of the performance. I am more comfortable being led by others in a group situation.</a:t>
            </a:r>
            <a:endParaRPr lang="en-GB" sz="12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</a:t>
            </a:r>
          </a:p>
        </p:txBody>
      </p:sp>
    </p:spTree>
    <p:extLst>
      <p:ext uri="{BB962C8B-B14F-4D97-AF65-F5344CB8AC3E}">
        <p14:creationId xmlns:p14="http://schemas.microsoft.com/office/powerpoint/2010/main" val="736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11001</TotalTime>
  <Words>1777</Words>
  <Application>Microsoft Macintosh PowerPoint</Application>
  <PresentationFormat>On-screen Show (4:3)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Monotype Corsiva</vt:lpstr>
      <vt:lpstr>Arial</vt:lpstr>
      <vt:lpstr>Office Theme</vt:lpstr>
      <vt:lpstr>Drama  At Cornwallis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82</cp:revision>
  <dcterms:created xsi:type="dcterms:W3CDTF">2012-09-05T08:26:58Z</dcterms:created>
  <dcterms:modified xsi:type="dcterms:W3CDTF">2016-09-05T19:33:45Z</dcterms:modified>
</cp:coreProperties>
</file>