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8" r:id="rId4"/>
    <p:sldId id="269" r:id="rId5"/>
    <p:sldId id="277" r:id="rId6"/>
    <p:sldId id="278" r:id="rId7"/>
    <p:sldId id="270" r:id="rId8"/>
    <p:sldId id="27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2987"/>
  </p:normalViewPr>
  <p:slideViewPr>
    <p:cSldViewPr>
      <p:cViewPr>
        <p:scale>
          <a:sx n="69" d="100"/>
          <a:sy n="69" d="100"/>
        </p:scale>
        <p:origin x="456"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C3C24-7260-4BD0-9D18-75DD7DD93754}" type="datetimeFigureOut">
              <a:rPr lang="en-GB" smtClean="0"/>
              <a:t>05/09/2016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9C7F0-4643-4E29-86E1-BC5492DFCAD5}" type="slidenum">
              <a:rPr lang="en-GB" smtClean="0"/>
              <a:t>‹#›</a:t>
            </a:fld>
            <a:endParaRPr lang="en-GB"/>
          </a:p>
        </p:txBody>
      </p:sp>
    </p:spTree>
    <p:extLst>
      <p:ext uri="{BB962C8B-B14F-4D97-AF65-F5344CB8AC3E}">
        <p14:creationId xmlns:p14="http://schemas.microsoft.com/office/powerpoint/2010/main" val="370120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05/09/2016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05/09/2016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05/09/2016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05/09/2016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5114" y="1124744"/>
            <a:ext cx="9113734" cy="5733256"/>
          </a:xfrm>
        </p:spPr>
        <p:txBody>
          <a:bodyPr>
            <a:normAutofit fontScale="25000" lnSpcReduction="20000"/>
          </a:bodyPr>
          <a:lstStyle/>
          <a:p>
            <a:pPr algn="r"/>
            <a:r>
              <a:rPr lang="en-GB" sz="7000" b="1" u="sng" dirty="0" smtClean="0">
                <a:solidFill>
                  <a:srgbClr val="FB19BA"/>
                </a:solidFill>
                <a:latin typeface="Monotype Corsiva" pitchFamily="66" charset="0"/>
              </a:rPr>
              <a:t>Year 8 – LESSON 4</a:t>
            </a:r>
          </a:p>
          <a:p>
            <a:pPr algn="l"/>
            <a:r>
              <a:rPr lang="en-GB" sz="7000" b="1" u="sng" dirty="0" smtClean="0">
                <a:solidFill>
                  <a:srgbClr val="00B050"/>
                </a:solidFill>
                <a:latin typeface="Monotype Corsiva" pitchFamily="66" charset="0"/>
              </a:rPr>
              <a:t>Lesson Objective: </a:t>
            </a:r>
            <a:endParaRPr lang="en-GB" sz="7200" b="1" u="sng" dirty="0" smtClean="0">
              <a:solidFill>
                <a:srgbClr val="0070C0"/>
              </a:solidFill>
              <a:latin typeface="Monotype Corsiva" pitchFamily="66" charset="0"/>
            </a:endParaRPr>
          </a:p>
          <a:p>
            <a:pPr algn="l"/>
            <a:r>
              <a:rPr lang="en-GB" sz="9600" dirty="0" smtClean="0">
                <a:solidFill>
                  <a:srgbClr val="0070C0"/>
                </a:solidFill>
                <a:latin typeface="Monotype Corsiva" pitchFamily="66" charset="0"/>
              </a:rPr>
              <a:t>-To </a:t>
            </a:r>
            <a:r>
              <a:rPr lang="en-GB" sz="9600" dirty="0">
                <a:solidFill>
                  <a:srgbClr val="0070C0"/>
                </a:solidFill>
                <a:latin typeface="Monotype Corsiva" pitchFamily="66" charset="0"/>
              </a:rPr>
              <a:t>continue to demonstrate an understanding of how show and develop a character</a:t>
            </a:r>
          </a:p>
          <a:p>
            <a:pPr algn="l"/>
            <a:r>
              <a:rPr lang="en-GB" sz="9600" dirty="0" smtClean="0">
                <a:solidFill>
                  <a:srgbClr val="0070C0"/>
                </a:solidFill>
                <a:latin typeface="Monotype Corsiva" pitchFamily="66" charset="0"/>
              </a:rPr>
              <a:t>-To </a:t>
            </a:r>
            <a:r>
              <a:rPr lang="en-GB" sz="9600" dirty="0">
                <a:solidFill>
                  <a:srgbClr val="0070C0"/>
                </a:solidFill>
                <a:latin typeface="Monotype Corsiva" pitchFamily="66" charset="0"/>
              </a:rPr>
              <a:t>devise a Murder Mystery play. </a:t>
            </a:r>
          </a:p>
          <a:p>
            <a:pPr algn="l"/>
            <a:r>
              <a:rPr lang="en-GB" sz="7400" b="1" i="1" u="sng" dirty="0" smtClean="0">
                <a:solidFill>
                  <a:srgbClr val="00B050"/>
                </a:solidFill>
                <a:latin typeface="Monotype Corsiva" pitchFamily="66" charset="0"/>
              </a:rPr>
              <a:t>Success Criteria:</a:t>
            </a:r>
          </a:p>
          <a:p>
            <a:pPr algn="l"/>
            <a:endParaRPr lang="en-GB" sz="7400" b="1" i="1" u="sng" dirty="0" smtClean="0">
              <a:solidFill>
                <a:srgbClr val="00B050"/>
              </a:solidFill>
              <a:latin typeface="Monotype Corsiva" pitchFamily="66" charset="0"/>
            </a:endParaRPr>
          </a:p>
          <a:p>
            <a:pPr algn="l"/>
            <a:r>
              <a:rPr lang="en-GB" sz="11100" b="1" i="1" u="sng" dirty="0" smtClean="0">
                <a:solidFill>
                  <a:srgbClr val="00B050"/>
                </a:solidFill>
                <a:latin typeface="Monotype Corsiva" pitchFamily="66" charset="0"/>
              </a:rPr>
              <a:t>Performing and Creating</a:t>
            </a:r>
            <a:endParaRPr lang="en-GB" sz="11100" b="1" i="1" u="sng" dirty="0" smtClean="0">
              <a:solidFill>
                <a:srgbClr val="0070C0"/>
              </a:solidFill>
              <a:latin typeface="Monotype Corsiva" pitchFamily="66" charset="0"/>
            </a:endParaRPr>
          </a:p>
          <a:p>
            <a:pPr algn="l"/>
            <a:r>
              <a:rPr lang="en-GB" sz="8000" b="1" u="sng" dirty="0">
                <a:solidFill>
                  <a:srgbClr val="0070C0"/>
                </a:solidFill>
                <a:latin typeface="Monotype Corsiva" pitchFamily="66" charset="0"/>
              </a:rPr>
              <a:t>Level 3</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sustain a role </a:t>
            </a:r>
            <a:r>
              <a:rPr lang="en-GB" sz="6400" dirty="0" smtClean="0">
                <a:solidFill>
                  <a:srgbClr val="0070C0"/>
                </a:solidFill>
                <a:latin typeface="Monotype Corsiva" pitchFamily="66" charset="0"/>
              </a:rPr>
              <a:t>that I </a:t>
            </a:r>
            <a:r>
              <a:rPr lang="en-GB" sz="6400" dirty="0">
                <a:solidFill>
                  <a:srgbClr val="0070C0"/>
                </a:solidFill>
                <a:latin typeface="Monotype Corsiva" pitchFamily="66" charset="0"/>
              </a:rPr>
              <a:t>have created for some of the </a:t>
            </a:r>
            <a:r>
              <a:rPr lang="en-GB" sz="6400" dirty="0" smtClean="0">
                <a:solidFill>
                  <a:srgbClr val="0070C0"/>
                </a:solidFill>
                <a:latin typeface="Monotype Corsiva" pitchFamily="66" charset="0"/>
              </a:rPr>
              <a:t>performance. I am more </a:t>
            </a:r>
            <a:r>
              <a:rPr lang="en-GB" sz="6400" dirty="0">
                <a:solidFill>
                  <a:srgbClr val="0070C0"/>
                </a:solidFill>
                <a:latin typeface="Monotype Corsiva" pitchFamily="66" charset="0"/>
              </a:rPr>
              <a:t>comfortable being led by others in a group situation</a:t>
            </a:r>
            <a:r>
              <a:rPr lang="en-GB" sz="6400" dirty="0" smtClean="0">
                <a:solidFill>
                  <a:srgbClr val="0070C0"/>
                </a:solidFill>
                <a:latin typeface="Monotype Corsiva" pitchFamily="66" charset="0"/>
              </a:rPr>
              <a:t>.</a:t>
            </a:r>
            <a:endParaRPr lang="en-GB" sz="6400" b="1" u="sng"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4</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good parts of </a:t>
            </a:r>
            <a:r>
              <a:rPr lang="en-GB" sz="6400" dirty="0" smtClean="0">
                <a:solidFill>
                  <a:srgbClr val="0070C0"/>
                </a:solidFill>
                <a:latin typeface="Monotype Corsiva" pitchFamily="66" charset="0"/>
              </a:rPr>
              <a:t>my performance</a:t>
            </a:r>
            <a:r>
              <a:rPr lang="en-GB" sz="6400" dirty="0">
                <a:solidFill>
                  <a:srgbClr val="0070C0"/>
                </a:solidFill>
                <a:latin typeface="Monotype Corsiva" pitchFamily="66" charset="0"/>
              </a:rPr>
              <a:t>, occasionally struggling to keep </a:t>
            </a:r>
            <a:r>
              <a:rPr lang="en-GB" sz="6400" dirty="0" smtClean="0">
                <a:solidFill>
                  <a:srgbClr val="0070C0"/>
                </a:solidFill>
                <a:latin typeface="Monotype Corsiva" pitchFamily="66" charset="0"/>
              </a:rPr>
              <a:t>focused. I will </a:t>
            </a:r>
            <a:r>
              <a:rPr lang="en-GB" sz="6400" dirty="0">
                <a:solidFill>
                  <a:srgbClr val="0070C0"/>
                </a:solidFill>
                <a:latin typeface="Monotype Corsiva" pitchFamily="66" charset="0"/>
              </a:rPr>
              <a:t>make a reasonable contribution to </a:t>
            </a:r>
            <a:r>
              <a:rPr lang="en-GB" sz="6400" dirty="0" smtClean="0">
                <a:solidFill>
                  <a:srgbClr val="0070C0"/>
                </a:solidFill>
                <a:latin typeface="Monotype Corsiva" pitchFamily="66" charset="0"/>
              </a:rPr>
              <a:t>my </a:t>
            </a:r>
            <a:r>
              <a:rPr lang="en-GB" sz="6400" dirty="0">
                <a:solidFill>
                  <a:srgbClr val="0070C0"/>
                </a:solidFill>
                <a:latin typeface="Monotype Corsiva" pitchFamily="66" charset="0"/>
              </a:rPr>
              <a:t>groups work, sharing some simple ideas</a:t>
            </a:r>
            <a:r>
              <a:rPr lang="en-GB" sz="6400" dirty="0" smtClean="0">
                <a:solidFill>
                  <a:srgbClr val="0070C0"/>
                </a:solidFill>
                <a:latin typeface="Monotype Corsiva" pitchFamily="66" charset="0"/>
              </a:rPr>
              <a:t>.</a:t>
            </a:r>
            <a:endParaRPr lang="en-GB" sz="6400"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5</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most of the performance with few </a:t>
            </a:r>
            <a:r>
              <a:rPr lang="en-GB" sz="6400" dirty="0" smtClean="0">
                <a:solidFill>
                  <a:srgbClr val="0070C0"/>
                </a:solidFill>
                <a:latin typeface="Monotype Corsiva" pitchFamily="66" charset="0"/>
              </a:rPr>
              <a:t>distractions. I will </a:t>
            </a:r>
            <a:r>
              <a:rPr lang="en-GB" sz="6400" dirty="0">
                <a:solidFill>
                  <a:srgbClr val="0070C0"/>
                </a:solidFill>
                <a:latin typeface="Monotype Corsiva" pitchFamily="66" charset="0"/>
              </a:rPr>
              <a:t>make a positive contribution to a group, sharing ideas and showing some leadership</a:t>
            </a:r>
            <a:r>
              <a:rPr lang="en-GB" sz="6400" dirty="0" smtClean="0">
                <a:solidFill>
                  <a:srgbClr val="0070C0"/>
                </a:solidFill>
                <a:latin typeface="Monotype Corsiva" pitchFamily="66" charset="0"/>
              </a:rPr>
              <a:t>.</a:t>
            </a:r>
          </a:p>
          <a:p>
            <a:pPr algn="l"/>
            <a:r>
              <a:rPr lang="en-GB" sz="8000" b="1" u="sng" dirty="0" smtClean="0">
                <a:solidFill>
                  <a:srgbClr val="0070C0"/>
                </a:solidFill>
                <a:latin typeface="Monotype Corsiva" pitchFamily="66" charset="0"/>
              </a:rPr>
              <a:t>Level </a:t>
            </a:r>
            <a:r>
              <a:rPr lang="en-GB" sz="8000" b="1" u="sng" dirty="0">
                <a:solidFill>
                  <a:srgbClr val="0070C0"/>
                </a:solidFill>
                <a:latin typeface="Monotype Corsiva" pitchFamily="66" charset="0"/>
              </a:rPr>
              <a:t>6</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consistently stay in role for the whole of the </a:t>
            </a:r>
            <a:r>
              <a:rPr lang="en-GB" sz="6400" dirty="0" smtClean="0">
                <a:solidFill>
                  <a:srgbClr val="0070C0"/>
                </a:solidFill>
                <a:latin typeface="Monotype Corsiva" pitchFamily="66" charset="0"/>
              </a:rPr>
              <a:t>performance. I Contribute </a:t>
            </a:r>
            <a:r>
              <a:rPr lang="en-GB" sz="6400" dirty="0">
                <a:solidFill>
                  <a:srgbClr val="0070C0"/>
                </a:solidFill>
                <a:latin typeface="Monotype Corsiva" pitchFamily="66" charset="0"/>
              </a:rPr>
              <a:t>ideas very well to </a:t>
            </a:r>
            <a:r>
              <a:rPr lang="en-GB" sz="6400" dirty="0" smtClean="0">
                <a:solidFill>
                  <a:srgbClr val="0070C0"/>
                </a:solidFill>
                <a:latin typeface="Monotype Corsiva" pitchFamily="66" charset="0"/>
              </a:rPr>
              <a:t>the group I’m in </a:t>
            </a:r>
            <a:r>
              <a:rPr lang="en-GB" sz="6400" dirty="0">
                <a:solidFill>
                  <a:srgbClr val="0070C0"/>
                </a:solidFill>
                <a:latin typeface="Monotype Corsiva" pitchFamily="66" charset="0"/>
              </a:rPr>
              <a:t>and </a:t>
            </a:r>
            <a:r>
              <a:rPr lang="en-GB" sz="6400" dirty="0" smtClean="0">
                <a:solidFill>
                  <a:srgbClr val="0070C0"/>
                </a:solidFill>
                <a:latin typeface="Monotype Corsiva" pitchFamily="66" charset="0"/>
              </a:rPr>
              <a:t>am capable </a:t>
            </a:r>
            <a:r>
              <a:rPr lang="en-GB" sz="6400" dirty="0">
                <a:solidFill>
                  <a:srgbClr val="0070C0"/>
                </a:solidFill>
                <a:latin typeface="Monotype Corsiva" pitchFamily="66" charset="0"/>
              </a:rPr>
              <a:t>of showing good leadership skills</a:t>
            </a:r>
          </a:p>
          <a:p>
            <a:pPr algn="l"/>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877163"/>
          </a:xfrm>
          <a:prstGeom prst="rect">
            <a:avLst/>
          </a:prstGeom>
          <a:ln>
            <a:solidFill>
              <a:schemeClr val="tx1"/>
            </a:solidFill>
          </a:ln>
        </p:spPr>
        <p:txBody>
          <a:bodyPr wrap="square">
            <a:spAutoFit/>
          </a:bodyPr>
          <a:lstStyle/>
          <a:p>
            <a:r>
              <a:rPr lang="en-GB" sz="1100" b="1" u="sng" dirty="0">
                <a:solidFill>
                  <a:srgbClr val="00B050"/>
                </a:solidFill>
                <a:latin typeface="Monotype Corsiva" pitchFamily="66" charset="0"/>
              </a:rPr>
              <a:t>Lesson Objective: </a:t>
            </a:r>
            <a:endParaRPr lang="en-GB" sz="1100" b="1" u="sng" dirty="0">
              <a:solidFill>
                <a:srgbClr val="0070C0"/>
              </a:solidFill>
              <a:latin typeface="Monotype Corsiva" pitchFamily="66" charset="0"/>
            </a:endParaRPr>
          </a:p>
          <a:p>
            <a:r>
              <a:rPr lang="en-GB" sz="1600" dirty="0">
                <a:solidFill>
                  <a:srgbClr val="0070C0"/>
                </a:solidFill>
                <a:latin typeface="Monotype Corsiva" pitchFamily="66" charset="0"/>
              </a:rPr>
              <a:t>-To continue to demonstrate an understanding of how show and develop a character</a:t>
            </a:r>
          </a:p>
          <a:p>
            <a:r>
              <a:rPr lang="en-GB" sz="1600" dirty="0">
                <a:solidFill>
                  <a:srgbClr val="0070C0"/>
                </a:solidFill>
                <a:latin typeface="Monotype Corsiva" pitchFamily="66" charset="0"/>
              </a:rPr>
              <a:t>-To devise a Murder Mystery play. </a:t>
            </a:r>
          </a:p>
          <a:p>
            <a:r>
              <a:rPr lang="en-GB" sz="800" dirty="0" smtClean="0">
                <a:solidFill>
                  <a:srgbClr val="0070C0"/>
                </a:solidFill>
              </a:rPr>
              <a:t>. </a:t>
            </a:r>
            <a:endParaRPr lang="en-GB" sz="800" dirty="0">
              <a:solidFill>
                <a:srgbClr val="0070C0"/>
              </a:solidFill>
            </a:endParaRPr>
          </a:p>
        </p:txBody>
      </p:sp>
      <p:sp>
        <p:nvSpPr>
          <p:cNvPr id="3" name="Rectangle 2"/>
          <p:cNvSpPr/>
          <p:nvPr/>
        </p:nvSpPr>
        <p:spPr>
          <a:xfrm>
            <a:off x="107504" y="933154"/>
            <a:ext cx="8928992" cy="369332"/>
          </a:xfrm>
          <a:prstGeom prst="rect">
            <a:avLst/>
          </a:prstGeom>
        </p:spPr>
        <p:txBody>
          <a:bodyPr wrap="square">
            <a:spAutoFit/>
          </a:bodyPr>
          <a:lstStyle/>
          <a:p>
            <a:pPr algn="ctr"/>
            <a:r>
              <a:rPr lang="en-GB" u="sng" dirty="0" smtClean="0">
                <a:solidFill>
                  <a:srgbClr val="7030A0"/>
                </a:solidFill>
                <a:latin typeface="Cambria" pitchFamily="18" charset="0"/>
              </a:rPr>
              <a:t>Activity 1 – Murder Mystery game 4 – Who is the murderer? </a:t>
            </a:r>
            <a:endParaRPr lang="en-GB"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409270" y="1412776"/>
            <a:ext cx="4104456" cy="3078655"/>
          </a:xfrm>
          <a:prstGeom prst="rect">
            <a:avLst/>
          </a:prstGeom>
          <a:noFill/>
          <a:ln w="9525">
            <a:noFill/>
            <a:miter lim="800000"/>
            <a:headEnd/>
            <a:tailEnd/>
          </a:ln>
        </p:spPr>
      </p:pic>
    </p:spTree>
    <p:extLst>
      <p:ext uri="{BB962C8B-B14F-4D97-AF65-F5344CB8AC3E}">
        <p14:creationId xmlns:p14="http://schemas.microsoft.com/office/powerpoint/2010/main" val="407745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754053"/>
          </a:xfrm>
          <a:prstGeom prst="rect">
            <a:avLst/>
          </a:prstGeom>
          <a:ln>
            <a:solidFill>
              <a:schemeClr val="tx1"/>
            </a:solidFill>
          </a:ln>
        </p:spPr>
        <p:txBody>
          <a:bodyPr wrap="square">
            <a:spAutoFit/>
          </a:bodyPr>
          <a:lstStyle/>
          <a:p>
            <a:r>
              <a:rPr lang="en-GB" sz="1100" b="1" u="sng" dirty="0">
                <a:solidFill>
                  <a:srgbClr val="00B050"/>
                </a:solidFill>
                <a:latin typeface="Monotype Corsiva" pitchFamily="66" charset="0"/>
              </a:rPr>
              <a:t>Lesson Objective: </a:t>
            </a:r>
            <a:endParaRPr lang="en-GB" sz="1100" b="1" u="sng" dirty="0">
              <a:solidFill>
                <a:srgbClr val="0070C0"/>
              </a:solidFill>
              <a:latin typeface="Monotype Corsiva" pitchFamily="66" charset="0"/>
            </a:endParaRPr>
          </a:p>
          <a:p>
            <a:r>
              <a:rPr lang="en-GB" sz="1600" dirty="0">
                <a:solidFill>
                  <a:srgbClr val="0070C0"/>
                </a:solidFill>
                <a:latin typeface="Monotype Corsiva" pitchFamily="66" charset="0"/>
              </a:rPr>
              <a:t>-To continue to demonstrate an understanding of how show and develop a character</a:t>
            </a:r>
          </a:p>
          <a:p>
            <a:r>
              <a:rPr lang="en-GB" sz="1600" dirty="0">
                <a:solidFill>
                  <a:srgbClr val="0070C0"/>
                </a:solidFill>
                <a:latin typeface="Monotype Corsiva" pitchFamily="66" charset="0"/>
              </a:rPr>
              <a:t>-To devise a Murder Mystery play. </a:t>
            </a: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107504" y="949477"/>
            <a:ext cx="9036496" cy="3726793"/>
          </a:xfrm>
          <a:prstGeom prst="rect">
            <a:avLst/>
          </a:prstGeom>
          <a:noFill/>
          <a:ln w="9525">
            <a:noFill/>
            <a:miter lim="800000"/>
            <a:headEnd/>
            <a:tailEnd/>
          </a:ln>
          <a:effectLst>
            <a:glow rad="127000">
              <a:schemeClr val="accent1">
                <a:alpha val="25000"/>
              </a:schemeClr>
            </a:glow>
          </a:effectLst>
        </p:spPr>
      </p:pic>
      <p:sp>
        <p:nvSpPr>
          <p:cNvPr id="4" name="Rectangle 3"/>
          <p:cNvSpPr/>
          <p:nvPr/>
        </p:nvSpPr>
        <p:spPr>
          <a:xfrm>
            <a:off x="128852" y="2090947"/>
            <a:ext cx="8928992" cy="2585323"/>
          </a:xfrm>
          <a:prstGeom prst="rect">
            <a:avLst/>
          </a:prstGeom>
        </p:spPr>
        <p:txBody>
          <a:bodyPr wrap="square">
            <a:spAutoFit/>
          </a:bodyPr>
          <a:lstStyle/>
          <a:p>
            <a:r>
              <a:rPr lang="en-GB" sz="2400" u="sng" dirty="0" smtClean="0">
                <a:solidFill>
                  <a:schemeClr val="bg1"/>
                </a:solidFill>
              </a:rPr>
              <a:t>WARM-UP – Your Character</a:t>
            </a:r>
          </a:p>
          <a:p>
            <a:pPr lvl="0"/>
            <a:r>
              <a:rPr lang="en-GB" sz="2400" dirty="0">
                <a:solidFill>
                  <a:schemeClr val="bg1"/>
                </a:solidFill>
              </a:rPr>
              <a:t>Having now re-capped themselves on the decisions they have made about their characters play an introductory game with pupils. Tell students to think about how their character would talk, stand, walk, their job, personality etc… Standing in a circle, get students, in pairs, to walk into the circle and great each other as their character. </a:t>
            </a:r>
          </a:p>
          <a:p>
            <a:endParaRPr lang="en-GB" u="sng" dirty="0" smtClean="0">
              <a:solidFill>
                <a:schemeClr val="bg1"/>
              </a:solidFill>
            </a:endParaRPr>
          </a:p>
        </p:txBody>
      </p:sp>
    </p:spTree>
    <p:extLst>
      <p:ext uri="{BB962C8B-B14F-4D97-AF65-F5344CB8AC3E}">
        <p14:creationId xmlns:p14="http://schemas.microsoft.com/office/powerpoint/2010/main" val="4244659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1043608" y="980728"/>
            <a:ext cx="7344816" cy="5509172"/>
          </a:xfrm>
          <a:prstGeom prst="rect">
            <a:avLst/>
          </a:prstGeom>
          <a:noFill/>
          <a:ln w="9525">
            <a:noFill/>
            <a:miter lim="800000"/>
            <a:headEnd/>
            <a:tailEnd/>
          </a:ln>
        </p:spPr>
      </p:pic>
      <p:sp>
        <p:nvSpPr>
          <p:cNvPr id="4" name="TextBox 3"/>
          <p:cNvSpPr txBox="1"/>
          <p:nvPr/>
        </p:nvSpPr>
        <p:spPr>
          <a:xfrm>
            <a:off x="1043608"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
        <p:nvSpPr>
          <p:cNvPr id="2" name="Rectangle 1"/>
          <p:cNvSpPr/>
          <p:nvPr/>
        </p:nvSpPr>
        <p:spPr>
          <a:xfrm>
            <a:off x="1043608" y="3645024"/>
            <a:ext cx="7272808" cy="1384995"/>
          </a:xfrm>
          <a:prstGeom prst="rect">
            <a:avLst/>
          </a:prstGeom>
        </p:spPr>
        <p:txBody>
          <a:bodyPr wrap="square">
            <a:spAutoFit/>
          </a:bodyPr>
          <a:lstStyle/>
          <a:p>
            <a:pPr lvl="0"/>
            <a:r>
              <a:rPr lang="en-GB" sz="2800" dirty="0" smtClean="0">
                <a:solidFill>
                  <a:schemeClr val="bg1"/>
                </a:solidFill>
              </a:rPr>
              <a:t>I will now give you </a:t>
            </a:r>
            <a:r>
              <a:rPr lang="en-GB" sz="2800" dirty="0">
                <a:solidFill>
                  <a:schemeClr val="bg1"/>
                </a:solidFill>
              </a:rPr>
              <a:t>back </a:t>
            </a:r>
            <a:r>
              <a:rPr lang="en-GB" sz="2800" dirty="0" smtClean="0">
                <a:solidFill>
                  <a:schemeClr val="bg1"/>
                </a:solidFill>
              </a:rPr>
              <a:t>your </a:t>
            </a:r>
            <a:r>
              <a:rPr lang="en-GB" sz="2800" dirty="0">
                <a:solidFill>
                  <a:schemeClr val="bg1"/>
                </a:solidFill>
              </a:rPr>
              <a:t>planning sheets and give </a:t>
            </a:r>
            <a:r>
              <a:rPr lang="en-GB" sz="2800" dirty="0" smtClean="0">
                <a:solidFill>
                  <a:schemeClr val="bg1"/>
                </a:solidFill>
              </a:rPr>
              <a:t>you </a:t>
            </a:r>
            <a:r>
              <a:rPr lang="en-GB" sz="2800" dirty="0">
                <a:solidFill>
                  <a:schemeClr val="bg1"/>
                </a:solidFill>
              </a:rPr>
              <a:t>3 minutes to look over the decisions </a:t>
            </a:r>
            <a:r>
              <a:rPr lang="en-GB" sz="2800" dirty="0" smtClean="0">
                <a:solidFill>
                  <a:schemeClr val="bg1"/>
                </a:solidFill>
              </a:rPr>
              <a:t>you have </a:t>
            </a:r>
            <a:r>
              <a:rPr lang="en-GB" sz="2800" dirty="0">
                <a:solidFill>
                  <a:schemeClr val="bg1"/>
                </a:solidFill>
              </a:rPr>
              <a:t>made about </a:t>
            </a:r>
            <a:r>
              <a:rPr lang="en-GB" sz="2800" dirty="0" smtClean="0">
                <a:solidFill>
                  <a:schemeClr val="bg1"/>
                </a:solidFill>
              </a:rPr>
              <a:t>your characters</a:t>
            </a:r>
            <a:r>
              <a:rPr lang="en-GB" sz="2800" dirty="0">
                <a:solidFill>
                  <a:schemeClr val="bg1"/>
                </a:solidFill>
              </a:rPr>
              <a:t>. </a:t>
            </a:r>
          </a:p>
        </p:txBody>
      </p:sp>
    </p:spTree>
    <p:extLst>
      <p:ext uri="{BB962C8B-B14F-4D97-AF65-F5344CB8AC3E}">
        <p14:creationId xmlns:p14="http://schemas.microsoft.com/office/powerpoint/2010/main" val="88054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sz="2400" b="1" u="sng" dirty="0">
                <a:latin typeface="Cambria" pitchFamily="18" charset="0"/>
              </a:rPr>
              <a:t>Task </a:t>
            </a:r>
            <a:r>
              <a:rPr lang="en-GB" sz="2400" b="1" u="sng" dirty="0" smtClean="0">
                <a:latin typeface="Cambria" pitchFamily="18" charset="0"/>
              </a:rPr>
              <a:t>1 </a:t>
            </a:r>
            <a:r>
              <a:rPr lang="en-GB" sz="2400" b="1" u="sng" dirty="0">
                <a:latin typeface="Cambria" pitchFamily="18" charset="0"/>
              </a:rPr>
              <a:t>– Overview of Mystery</a:t>
            </a:r>
            <a:endParaRPr lang="en-GB" sz="2400" dirty="0">
              <a:latin typeface="Cambria" pitchFamily="18" charset="0"/>
            </a:endParaRPr>
          </a:p>
          <a:p>
            <a:pPr lvl="0"/>
            <a:r>
              <a:rPr lang="en-GB" sz="2400" dirty="0">
                <a:latin typeface="Cambria" pitchFamily="18" charset="0"/>
              </a:rPr>
              <a:t>Having now discussed and </a:t>
            </a:r>
            <a:r>
              <a:rPr lang="en-GB" sz="2400" dirty="0" smtClean="0">
                <a:latin typeface="Cambria" pitchFamily="18" charset="0"/>
              </a:rPr>
              <a:t>made </a:t>
            </a:r>
            <a:r>
              <a:rPr lang="en-GB" sz="2400" dirty="0">
                <a:latin typeface="Cambria" pitchFamily="18" charset="0"/>
              </a:rPr>
              <a:t>decisions as a group about </a:t>
            </a:r>
            <a:r>
              <a:rPr lang="en-GB" sz="2400" dirty="0" smtClean="0">
                <a:latin typeface="Cambria" pitchFamily="18" charset="0"/>
              </a:rPr>
              <a:t>your </a:t>
            </a:r>
            <a:r>
              <a:rPr lang="en-GB" sz="2400" dirty="0">
                <a:latin typeface="Cambria" pitchFamily="18" charset="0"/>
              </a:rPr>
              <a:t>Murder Mystery, </a:t>
            </a:r>
            <a:r>
              <a:rPr lang="en-GB" sz="2400" dirty="0" smtClean="0">
                <a:latin typeface="Cambria" pitchFamily="18" charset="0"/>
              </a:rPr>
              <a:t>you </a:t>
            </a:r>
            <a:r>
              <a:rPr lang="en-GB" sz="2400" dirty="0">
                <a:latin typeface="Cambria" pitchFamily="18" charset="0"/>
              </a:rPr>
              <a:t>will need to complete an Overview </a:t>
            </a:r>
            <a:r>
              <a:rPr lang="en-GB" sz="2400" dirty="0" smtClean="0">
                <a:latin typeface="Cambria" pitchFamily="18" charset="0"/>
              </a:rPr>
              <a:t>sheet </a:t>
            </a:r>
            <a:r>
              <a:rPr lang="en-GB" sz="2400" dirty="0">
                <a:latin typeface="Cambria" pitchFamily="18" charset="0"/>
              </a:rPr>
              <a:t>outlining clearly  </a:t>
            </a:r>
            <a:r>
              <a:rPr lang="en-GB" sz="2400" dirty="0" smtClean="0">
                <a:latin typeface="Cambria" pitchFamily="18" charset="0"/>
              </a:rPr>
              <a:t>your </a:t>
            </a:r>
            <a:r>
              <a:rPr lang="en-GB" sz="2400" dirty="0">
                <a:latin typeface="Cambria" pitchFamily="18" charset="0"/>
              </a:rPr>
              <a:t>Murder Mystery. It is vital that </a:t>
            </a:r>
            <a:r>
              <a:rPr lang="en-GB" sz="2400" dirty="0" smtClean="0">
                <a:latin typeface="Cambria" pitchFamily="18" charset="0"/>
              </a:rPr>
              <a:t>you </a:t>
            </a:r>
            <a:r>
              <a:rPr lang="en-GB" sz="2400" dirty="0">
                <a:latin typeface="Cambria" pitchFamily="18" charset="0"/>
              </a:rPr>
              <a:t>keep </a:t>
            </a:r>
            <a:r>
              <a:rPr lang="en-GB" sz="2400" dirty="0" smtClean="0">
                <a:latin typeface="Cambria" pitchFamily="18" charset="0"/>
              </a:rPr>
              <a:t>these </a:t>
            </a:r>
            <a:r>
              <a:rPr lang="en-GB" sz="2400" dirty="0">
                <a:latin typeface="Cambria" pitchFamily="18" charset="0"/>
              </a:rPr>
              <a:t>a secret from </a:t>
            </a:r>
            <a:r>
              <a:rPr lang="en-GB" sz="2400" dirty="0" smtClean="0">
                <a:latin typeface="Cambria" pitchFamily="18" charset="0"/>
              </a:rPr>
              <a:t>the other </a:t>
            </a:r>
            <a:r>
              <a:rPr lang="en-GB" sz="2400" dirty="0">
                <a:latin typeface="Cambria" pitchFamily="18" charset="0"/>
              </a:rPr>
              <a:t>groups. (7 minutes)</a:t>
            </a:r>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6"/>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270928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sz="2400" b="1" u="sng" dirty="0">
                <a:latin typeface="Cambria" pitchFamily="18" charset="0"/>
              </a:rPr>
              <a:t>Task </a:t>
            </a:r>
            <a:r>
              <a:rPr lang="en-GB" sz="2400" b="1" u="sng" dirty="0" smtClean="0">
                <a:latin typeface="Cambria" pitchFamily="18" charset="0"/>
              </a:rPr>
              <a:t>2 </a:t>
            </a:r>
            <a:r>
              <a:rPr lang="en-GB" sz="2400" b="1" u="sng" dirty="0">
                <a:latin typeface="Cambria" pitchFamily="18" charset="0"/>
              </a:rPr>
              <a:t>– Character sheet</a:t>
            </a:r>
            <a:endParaRPr lang="en-GB" sz="2400" dirty="0">
              <a:latin typeface="Cambria" pitchFamily="18" charset="0"/>
            </a:endParaRPr>
          </a:p>
          <a:p>
            <a:pPr lvl="0"/>
            <a:r>
              <a:rPr lang="en-GB" sz="2400" dirty="0">
                <a:latin typeface="Cambria" pitchFamily="18" charset="0"/>
              </a:rPr>
              <a:t>Having now fully planned out the </a:t>
            </a:r>
            <a:r>
              <a:rPr lang="en-GB" sz="2400" dirty="0" smtClean="0">
                <a:latin typeface="Cambria" pitchFamily="18" charset="0"/>
              </a:rPr>
              <a:t>story you </a:t>
            </a:r>
            <a:r>
              <a:rPr lang="en-GB" sz="2400" dirty="0">
                <a:latin typeface="Cambria" pitchFamily="18" charset="0"/>
              </a:rPr>
              <a:t>will need to log the decisions that </a:t>
            </a:r>
            <a:r>
              <a:rPr lang="en-GB" sz="2400" dirty="0" smtClean="0">
                <a:latin typeface="Cambria" pitchFamily="18" charset="0"/>
              </a:rPr>
              <a:t>you </a:t>
            </a:r>
            <a:r>
              <a:rPr lang="en-GB" sz="2400" dirty="0">
                <a:latin typeface="Cambria" pitchFamily="18" charset="0"/>
              </a:rPr>
              <a:t>have made about each characters involvement. As a group, using the Character sheet, </a:t>
            </a:r>
            <a:r>
              <a:rPr lang="en-GB" sz="2400" dirty="0" smtClean="0">
                <a:latin typeface="Cambria" pitchFamily="18" charset="0"/>
              </a:rPr>
              <a:t>you </a:t>
            </a:r>
            <a:r>
              <a:rPr lang="en-GB" sz="2400" dirty="0">
                <a:latin typeface="Cambria" pitchFamily="18" charset="0"/>
              </a:rPr>
              <a:t>will need to log each character’s name, motive, alibi and clue that the audience will see.  </a:t>
            </a:r>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6"/>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2875960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sz="2800" b="1" u="sng" dirty="0">
                <a:latin typeface="Cambria" pitchFamily="18" charset="0"/>
              </a:rPr>
              <a:t>Task </a:t>
            </a:r>
            <a:r>
              <a:rPr lang="en-GB" sz="2800" b="1" u="sng" dirty="0" smtClean="0">
                <a:latin typeface="Cambria" pitchFamily="18" charset="0"/>
              </a:rPr>
              <a:t>3 –Devising your play</a:t>
            </a:r>
          </a:p>
          <a:p>
            <a:r>
              <a:rPr lang="en-GB" sz="2800" dirty="0" smtClean="0">
                <a:latin typeface="Cambria" pitchFamily="18" charset="0"/>
              </a:rPr>
              <a:t>Using </a:t>
            </a:r>
            <a:r>
              <a:rPr lang="en-GB" sz="2800" dirty="0">
                <a:latin typeface="Cambria" pitchFamily="18" charset="0"/>
              </a:rPr>
              <a:t>their planning sheets </a:t>
            </a:r>
            <a:r>
              <a:rPr lang="en-GB" sz="2800" dirty="0" smtClean="0">
                <a:latin typeface="Cambria" pitchFamily="18" charset="0"/>
              </a:rPr>
              <a:t>you </a:t>
            </a:r>
            <a:r>
              <a:rPr lang="en-GB" sz="2800" dirty="0">
                <a:latin typeface="Cambria" pitchFamily="18" charset="0"/>
              </a:rPr>
              <a:t>will now devise </a:t>
            </a:r>
            <a:r>
              <a:rPr lang="en-GB" sz="2800" dirty="0" smtClean="0">
                <a:latin typeface="Cambria" pitchFamily="18" charset="0"/>
              </a:rPr>
              <a:t>your Murder </a:t>
            </a:r>
            <a:r>
              <a:rPr lang="en-GB" sz="2800" dirty="0">
                <a:latin typeface="Cambria" pitchFamily="18" charset="0"/>
              </a:rPr>
              <a:t>Mystery’s. </a:t>
            </a:r>
            <a:r>
              <a:rPr lang="en-GB" sz="2800" dirty="0" smtClean="0">
                <a:latin typeface="Cambria" pitchFamily="18" charset="0"/>
              </a:rPr>
              <a:t>You will have </a:t>
            </a:r>
            <a:r>
              <a:rPr lang="en-GB" sz="2800" dirty="0">
                <a:latin typeface="Cambria" pitchFamily="18" charset="0"/>
              </a:rPr>
              <a:t>15 minutes to work on </a:t>
            </a:r>
            <a:r>
              <a:rPr lang="en-GB" sz="2800" dirty="0" smtClean="0">
                <a:latin typeface="Cambria" pitchFamily="18" charset="0"/>
              </a:rPr>
              <a:t>your </a:t>
            </a:r>
            <a:r>
              <a:rPr lang="en-GB" sz="2800" dirty="0">
                <a:latin typeface="Cambria" pitchFamily="18" charset="0"/>
              </a:rPr>
              <a:t>beginning middle and end. </a:t>
            </a:r>
          </a:p>
          <a:p>
            <a:pPr lvl="0"/>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6"/>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1104660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r>
              <a:rPr lang="en-GB" sz="2400" b="1" u="sng" dirty="0">
                <a:latin typeface="Cambria" pitchFamily="18" charset="0"/>
              </a:rPr>
              <a:t>Questions and Answers</a:t>
            </a:r>
            <a:endParaRPr lang="en-GB" sz="2400" dirty="0">
              <a:latin typeface="Cambria" pitchFamily="18" charset="0"/>
            </a:endParaRPr>
          </a:p>
          <a:p>
            <a:pPr lvl="0"/>
            <a:r>
              <a:rPr lang="en-GB" sz="2400" dirty="0"/>
              <a:t>What do you need for next lesson?</a:t>
            </a:r>
          </a:p>
          <a:p>
            <a:r>
              <a:rPr lang="en-GB" sz="2400" dirty="0"/>
              <a:t>What you need to think about in order to be fully prepared</a:t>
            </a:r>
            <a:r>
              <a:rPr lang="en-GB" sz="2400" dirty="0" smtClean="0"/>
              <a:t>?</a:t>
            </a:r>
          </a:p>
          <a:p>
            <a:r>
              <a:rPr lang="en-GB" sz="2400" dirty="0" smtClean="0"/>
              <a:t>What level are you on </a:t>
            </a:r>
            <a:r>
              <a:rPr lang="en-GB" sz="2400" smtClean="0"/>
              <a:t>and why?  </a:t>
            </a:r>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6"/>
            <a:ext cx="4104456" cy="3078655"/>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736055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15813</TotalTime>
  <Words>792</Words>
  <Application>Microsoft Macintosh PowerPoint</Application>
  <PresentationFormat>On-screen Show (4:3)</PresentationFormat>
  <Paragraphs>122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79</cp:revision>
  <dcterms:created xsi:type="dcterms:W3CDTF">2012-09-05T08:26:58Z</dcterms:created>
  <dcterms:modified xsi:type="dcterms:W3CDTF">2016-09-05T19:34:24Z</dcterms:modified>
</cp:coreProperties>
</file>