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8" r:id="rId4"/>
    <p:sldId id="269" r:id="rId5"/>
    <p:sldId id="277" r:id="rId6"/>
    <p:sldId id="278" r:id="rId7"/>
    <p:sldId id="27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1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68" autoAdjust="0"/>
    <p:restoredTop sz="92987" autoAdjust="0"/>
  </p:normalViewPr>
  <p:slideViewPr>
    <p:cSldViewPr>
      <p:cViewPr>
        <p:scale>
          <a:sx n="69" d="100"/>
          <a:sy n="69" d="100"/>
        </p:scale>
        <p:origin x="456" y="-2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C3C24-7260-4BD0-9D18-75DD7DD93754}" type="datetimeFigureOut">
              <a:rPr lang="en-GB" smtClean="0"/>
              <a:t>05/09/2016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39C7F0-4643-4E29-86E1-BC5492DFCAD5}" type="slidenum">
              <a:rPr lang="en-GB" smtClean="0"/>
              <a:t>‹#›</a:t>
            </a:fld>
            <a:endParaRPr lang="en-GB"/>
          </a:p>
        </p:txBody>
      </p:sp>
    </p:spTree>
    <p:extLst>
      <p:ext uri="{BB962C8B-B14F-4D97-AF65-F5344CB8AC3E}">
        <p14:creationId xmlns:p14="http://schemas.microsoft.com/office/powerpoint/2010/main" val="3701202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Students stand in a circle. </a:t>
            </a:r>
          </a:p>
          <a:p>
            <a:endParaRPr lang="en-GB" dirty="0" smtClean="0"/>
          </a:p>
          <a:p>
            <a:r>
              <a:rPr lang="en-GB" dirty="0" smtClean="0"/>
              <a:t>One person stands in the middle.</a:t>
            </a:r>
          </a:p>
          <a:p>
            <a:endParaRPr lang="en-GB" dirty="0" smtClean="0"/>
          </a:p>
          <a:p>
            <a:r>
              <a:rPr lang="en-GB" dirty="0" smtClean="0"/>
              <a:t>They all chant cut the cake.</a:t>
            </a:r>
          </a:p>
          <a:p>
            <a:endParaRPr lang="en-GB" dirty="0" smtClean="0"/>
          </a:p>
          <a:p>
            <a:r>
              <a:rPr lang="en-GB" dirty="0" smtClean="0"/>
              <a:t>The person in the middle cuts the circle by placing</a:t>
            </a:r>
            <a:r>
              <a:rPr lang="en-GB" baseline="0" dirty="0" smtClean="0"/>
              <a:t> one arm between two people. Those students turn away from the cutting arm and run around the outside of the circle in opposite directions. The cake cutting stands in their spaces holding up their hands. The person on the outside to reach the hand of the cutter first wins and the other person goes into the middle. </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3</a:t>
            </a:fld>
            <a:endParaRPr lang="en-GB"/>
          </a:p>
        </p:txBody>
      </p:sp>
    </p:spTree>
    <p:extLst>
      <p:ext uri="{BB962C8B-B14F-4D97-AF65-F5344CB8AC3E}">
        <p14:creationId xmlns:p14="http://schemas.microsoft.com/office/powerpoint/2010/main" val="354572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19596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15848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02267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2860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96611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51383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1F927A2-EF0E-437F-9D13-8CDECD62D8FB}" type="datetimeFigureOut">
              <a:rPr lang="en-GB" smtClean="0"/>
              <a:t>05/09/2016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70020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1F927A2-EF0E-437F-9D13-8CDECD62D8FB}" type="datetimeFigureOut">
              <a:rPr lang="en-GB" smtClean="0"/>
              <a:t>05/09/2016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47789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927A2-EF0E-437F-9D13-8CDECD62D8FB}" type="datetimeFigureOut">
              <a:rPr lang="en-GB" smtClean="0"/>
              <a:t>05/09/2016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98445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79493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681631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927A2-EF0E-437F-9D13-8CDECD62D8FB}" type="datetimeFigureOut">
              <a:rPr lang="en-GB" smtClean="0"/>
              <a:t>05/09/2016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5E380-D146-4CE3-A701-918D4244A4B6}" type="slidenum">
              <a:rPr lang="en-GB" smtClean="0"/>
              <a:t>‹#›</a:t>
            </a:fld>
            <a:endParaRPr lang="en-GB"/>
          </a:p>
        </p:txBody>
      </p:sp>
    </p:spTree>
    <p:extLst>
      <p:ext uri="{BB962C8B-B14F-4D97-AF65-F5344CB8AC3E}">
        <p14:creationId xmlns:p14="http://schemas.microsoft.com/office/powerpoint/2010/main" val="298147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0062"/>
            <a:ext cx="7772400" cy="1158489"/>
          </a:xfrm>
        </p:spPr>
        <p:txBody>
          <a:bodyPr>
            <a:normAutofit fontScale="90000"/>
          </a:bodyPr>
          <a:lstStyle/>
          <a:p>
            <a:r>
              <a:rPr lang="en-GB" u="sng" dirty="0" smtClean="0">
                <a:latin typeface="Monotype Corsiva" pitchFamily="66" charset="0"/>
              </a:rPr>
              <a:t>Drama </a:t>
            </a:r>
            <a:br>
              <a:rPr lang="en-GB" u="sng" dirty="0" smtClean="0">
                <a:latin typeface="Monotype Corsiva" pitchFamily="66" charset="0"/>
              </a:rPr>
            </a:br>
            <a:r>
              <a:rPr lang="en-GB" u="sng" dirty="0" smtClean="0">
                <a:latin typeface="Monotype Corsiva" pitchFamily="66" charset="0"/>
              </a:rPr>
              <a:t>At Cornwallis Academy</a:t>
            </a:r>
            <a:endParaRPr lang="en-GB" u="sng" dirty="0">
              <a:latin typeface="Monotype Corsiva" pitchFamily="66" charset="0"/>
            </a:endParaRPr>
          </a:p>
        </p:txBody>
      </p:sp>
      <p:sp>
        <p:nvSpPr>
          <p:cNvPr id="3" name="Subtitle 2"/>
          <p:cNvSpPr>
            <a:spLocks noGrp="1"/>
          </p:cNvSpPr>
          <p:nvPr>
            <p:ph type="subTitle" idx="1"/>
          </p:nvPr>
        </p:nvSpPr>
        <p:spPr>
          <a:xfrm>
            <a:off x="5114" y="1124744"/>
            <a:ext cx="9113734" cy="5733256"/>
          </a:xfrm>
        </p:spPr>
        <p:txBody>
          <a:bodyPr>
            <a:normAutofit fontScale="25000" lnSpcReduction="20000"/>
          </a:bodyPr>
          <a:lstStyle/>
          <a:p>
            <a:pPr algn="r"/>
            <a:r>
              <a:rPr lang="en-GB" sz="7000" b="1" u="sng" dirty="0" smtClean="0">
                <a:solidFill>
                  <a:srgbClr val="FB19BA"/>
                </a:solidFill>
                <a:latin typeface="Monotype Corsiva" pitchFamily="66" charset="0"/>
              </a:rPr>
              <a:t>Year 8 – Lesson 5</a:t>
            </a:r>
          </a:p>
          <a:p>
            <a:pPr algn="l"/>
            <a:r>
              <a:rPr lang="en-GB" sz="7000" b="1" u="sng" dirty="0" smtClean="0">
                <a:solidFill>
                  <a:srgbClr val="00B050"/>
                </a:solidFill>
                <a:latin typeface="Monotype Corsiva" pitchFamily="66" charset="0"/>
              </a:rPr>
              <a:t>Lesson Objective: </a:t>
            </a:r>
            <a:endParaRPr lang="en-GB" sz="7200" b="1" u="sng" dirty="0" smtClean="0">
              <a:solidFill>
                <a:srgbClr val="0070C0"/>
              </a:solidFill>
              <a:latin typeface="Monotype Corsiva" pitchFamily="66" charset="0"/>
            </a:endParaRPr>
          </a:p>
          <a:p>
            <a:pPr algn="l"/>
            <a:r>
              <a:rPr lang="en-GB" sz="9600" dirty="0" smtClean="0">
                <a:solidFill>
                  <a:srgbClr val="0070C0"/>
                </a:solidFill>
                <a:latin typeface="Monotype Corsiva" pitchFamily="66" charset="0"/>
              </a:rPr>
              <a:t>-To </a:t>
            </a:r>
            <a:r>
              <a:rPr lang="en-GB" sz="9600" dirty="0">
                <a:solidFill>
                  <a:srgbClr val="0070C0"/>
                </a:solidFill>
                <a:latin typeface="Monotype Corsiva" pitchFamily="66" charset="0"/>
              </a:rPr>
              <a:t>continue to demonstrate an understanding of how show and develop a character</a:t>
            </a:r>
          </a:p>
          <a:p>
            <a:pPr algn="l"/>
            <a:r>
              <a:rPr lang="en-GB" sz="9600" dirty="0" smtClean="0">
                <a:solidFill>
                  <a:srgbClr val="0070C0"/>
                </a:solidFill>
                <a:latin typeface="Monotype Corsiva" pitchFamily="66" charset="0"/>
              </a:rPr>
              <a:t>To </a:t>
            </a:r>
            <a:r>
              <a:rPr lang="en-GB" sz="9600" dirty="0">
                <a:solidFill>
                  <a:srgbClr val="0070C0"/>
                </a:solidFill>
                <a:latin typeface="Monotype Corsiva" pitchFamily="66" charset="0"/>
              </a:rPr>
              <a:t>devise a Murder Mystery play. </a:t>
            </a:r>
          </a:p>
          <a:p>
            <a:pPr algn="l"/>
            <a:r>
              <a:rPr lang="en-GB" sz="7400" b="1" i="1" u="sng" dirty="0" smtClean="0">
                <a:solidFill>
                  <a:srgbClr val="00B050"/>
                </a:solidFill>
                <a:latin typeface="Monotype Corsiva" pitchFamily="66" charset="0"/>
              </a:rPr>
              <a:t>Success Criteria:</a:t>
            </a:r>
          </a:p>
          <a:p>
            <a:pPr algn="l"/>
            <a:endParaRPr lang="en-GB" sz="7400" b="1" i="1" u="sng" dirty="0" smtClean="0">
              <a:solidFill>
                <a:srgbClr val="00B050"/>
              </a:solidFill>
              <a:latin typeface="Monotype Corsiva" pitchFamily="66" charset="0"/>
            </a:endParaRPr>
          </a:p>
          <a:p>
            <a:pPr algn="l"/>
            <a:r>
              <a:rPr lang="en-GB" sz="11100" b="1" i="1" u="sng" dirty="0" smtClean="0">
                <a:solidFill>
                  <a:srgbClr val="00B050"/>
                </a:solidFill>
                <a:latin typeface="Monotype Corsiva" pitchFamily="66" charset="0"/>
              </a:rPr>
              <a:t>Performing and Creating</a:t>
            </a:r>
            <a:endParaRPr lang="en-GB" sz="11100" b="1" i="1" u="sng" dirty="0" smtClean="0">
              <a:solidFill>
                <a:srgbClr val="0070C0"/>
              </a:solidFill>
              <a:latin typeface="Monotype Corsiva" pitchFamily="66" charset="0"/>
            </a:endParaRPr>
          </a:p>
          <a:p>
            <a:pPr algn="l"/>
            <a:r>
              <a:rPr lang="en-GB" sz="8000" b="1" u="sng" dirty="0">
                <a:solidFill>
                  <a:srgbClr val="0070C0"/>
                </a:solidFill>
                <a:latin typeface="Monotype Corsiva" pitchFamily="66" charset="0"/>
              </a:rPr>
              <a:t>Level 3</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sustain a role </a:t>
            </a:r>
            <a:r>
              <a:rPr lang="en-GB" sz="6400" dirty="0" smtClean="0">
                <a:solidFill>
                  <a:srgbClr val="0070C0"/>
                </a:solidFill>
                <a:latin typeface="Monotype Corsiva" pitchFamily="66" charset="0"/>
              </a:rPr>
              <a:t>that I </a:t>
            </a:r>
            <a:r>
              <a:rPr lang="en-GB" sz="6400" dirty="0">
                <a:solidFill>
                  <a:srgbClr val="0070C0"/>
                </a:solidFill>
                <a:latin typeface="Monotype Corsiva" pitchFamily="66" charset="0"/>
              </a:rPr>
              <a:t>have created for some of the </a:t>
            </a:r>
            <a:r>
              <a:rPr lang="en-GB" sz="6400" dirty="0" smtClean="0">
                <a:solidFill>
                  <a:srgbClr val="0070C0"/>
                </a:solidFill>
                <a:latin typeface="Monotype Corsiva" pitchFamily="66" charset="0"/>
              </a:rPr>
              <a:t>performance. I am more </a:t>
            </a:r>
            <a:r>
              <a:rPr lang="en-GB" sz="6400" dirty="0">
                <a:solidFill>
                  <a:srgbClr val="0070C0"/>
                </a:solidFill>
                <a:latin typeface="Monotype Corsiva" pitchFamily="66" charset="0"/>
              </a:rPr>
              <a:t>comfortable being led by others in a group situation</a:t>
            </a:r>
            <a:r>
              <a:rPr lang="en-GB" sz="6400" dirty="0" smtClean="0">
                <a:solidFill>
                  <a:srgbClr val="0070C0"/>
                </a:solidFill>
                <a:latin typeface="Monotype Corsiva" pitchFamily="66" charset="0"/>
              </a:rPr>
              <a:t>.</a:t>
            </a:r>
            <a:endParaRPr lang="en-GB" sz="6400" b="1" u="sng" dirty="0">
              <a:solidFill>
                <a:srgbClr val="0070C0"/>
              </a:solidFill>
              <a:latin typeface="Monotype Corsiva" pitchFamily="66" charset="0"/>
            </a:endParaRPr>
          </a:p>
          <a:p>
            <a:pPr algn="l"/>
            <a:r>
              <a:rPr lang="en-GB" sz="8000" b="1" u="sng" dirty="0">
                <a:solidFill>
                  <a:srgbClr val="0070C0"/>
                </a:solidFill>
                <a:latin typeface="Monotype Corsiva" pitchFamily="66" charset="0"/>
              </a:rPr>
              <a:t>Level 4</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stay in role for good parts of </a:t>
            </a:r>
            <a:r>
              <a:rPr lang="en-GB" sz="6400" dirty="0" smtClean="0">
                <a:solidFill>
                  <a:srgbClr val="0070C0"/>
                </a:solidFill>
                <a:latin typeface="Monotype Corsiva" pitchFamily="66" charset="0"/>
              </a:rPr>
              <a:t>my performance</a:t>
            </a:r>
            <a:r>
              <a:rPr lang="en-GB" sz="6400" dirty="0">
                <a:solidFill>
                  <a:srgbClr val="0070C0"/>
                </a:solidFill>
                <a:latin typeface="Monotype Corsiva" pitchFamily="66" charset="0"/>
              </a:rPr>
              <a:t>, occasionally struggling to keep </a:t>
            </a:r>
            <a:r>
              <a:rPr lang="en-GB" sz="6400" dirty="0" smtClean="0">
                <a:solidFill>
                  <a:srgbClr val="0070C0"/>
                </a:solidFill>
                <a:latin typeface="Monotype Corsiva" pitchFamily="66" charset="0"/>
              </a:rPr>
              <a:t>focused. I will </a:t>
            </a:r>
            <a:r>
              <a:rPr lang="en-GB" sz="6400" dirty="0">
                <a:solidFill>
                  <a:srgbClr val="0070C0"/>
                </a:solidFill>
                <a:latin typeface="Monotype Corsiva" pitchFamily="66" charset="0"/>
              </a:rPr>
              <a:t>make a reasonable contribution to </a:t>
            </a:r>
            <a:r>
              <a:rPr lang="en-GB" sz="6400" dirty="0" smtClean="0">
                <a:solidFill>
                  <a:srgbClr val="0070C0"/>
                </a:solidFill>
                <a:latin typeface="Monotype Corsiva" pitchFamily="66" charset="0"/>
              </a:rPr>
              <a:t>my </a:t>
            </a:r>
            <a:r>
              <a:rPr lang="en-GB" sz="6400" dirty="0">
                <a:solidFill>
                  <a:srgbClr val="0070C0"/>
                </a:solidFill>
                <a:latin typeface="Monotype Corsiva" pitchFamily="66" charset="0"/>
              </a:rPr>
              <a:t>groups work, sharing some simple ideas</a:t>
            </a:r>
            <a:r>
              <a:rPr lang="en-GB" sz="6400" dirty="0" smtClean="0">
                <a:solidFill>
                  <a:srgbClr val="0070C0"/>
                </a:solidFill>
                <a:latin typeface="Monotype Corsiva" pitchFamily="66" charset="0"/>
              </a:rPr>
              <a:t>.</a:t>
            </a:r>
            <a:endParaRPr lang="en-GB" sz="6400" dirty="0">
              <a:solidFill>
                <a:srgbClr val="0070C0"/>
              </a:solidFill>
              <a:latin typeface="Monotype Corsiva" pitchFamily="66" charset="0"/>
            </a:endParaRPr>
          </a:p>
          <a:p>
            <a:pPr algn="l"/>
            <a:r>
              <a:rPr lang="en-GB" sz="8000" b="1" u="sng" dirty="0">
                <a:solidFill>
                  <a:srgbClr val="0070C0"/>
                </a:solidFill>
                <a:latin typeface="Monotype Corsiva" pitchFamily="66" charset="0"/>
              </a:rPr>
              <a:t>Level 5</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stay in role for  most of the performance with few </a:t>
            </a:r>
            <a:r>
              <a:rPr lang="en-GB" sz="6400" dirty="0" smtClean="0">
                <a:solidFill>
                  <a:srgbClr val="0070C0"/>
                </a:solidFill>
                <a:latin typeface="Monotype Corsiva" pitchFamily="66" charset="0"/>
              </a:rPr>
              <a:t>distractions. I will </a:t>
            </a:r>
            <a:r>
              <a:rPr lang="en-GB" sz="6400" dirty="0">
                <a:solidFill>
                  <a:srgbClr val="0070C0"/>
                </a:solidFill>
                <a:latin typeface="Monotype Corsiva" pitchFamily="66" charset="0"/>
              </a:rPr>
              <a:t>make a positive contribution to a group, sharing ideas and showing some leadership</a:t>
            </a:r>
            <a:r>
              <a:rPr lang="en-GB" sz="6400" dirty="0" smtClean="0">
                <a:solidFill>
                  <a:srgbClr val="0070C0"/>
                </a:solidFill>
                <a:latin typeface="Monotype Corsiva" pitchFamily="66" charset="0"/>
              </a:rPr>
              <a:t>.</a:t>
            </a:r>
          </a:p>
          <a:p>
            <a:pPr algn="l"/>
            <a:r>
              <a:rPr lang="en-GB" sz="8000" b="1" u="sng" dirty="0" smtClean="0">
                <a:solidFill>
                  <a:srgbClr val="0070C0"/>
                </a:solidFill>
                <a:latin typeface="Monotype Corsiva" pitchFamily="66" charset="0"/>
              </a:rPr>
              <a:t>Level </a:t>
            </a:r>
            <a:r>
              <a:rPr lang="en-GB" sz="8000" b="1" u="sng" dirty="0">
                <a:solidFill>
                  <a:srgbClr val="0070C0"/>
                </a:solidFill>
                <a:latin typeface="Monotype Corsiva" pitchFamily="66" charset="0"/>
              </a:rPr>
              <a:t>6</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consistently stay in role for the whole of the </a:t>
            </a:r>
            <a:r>
              <a:rPr lang="en-GB" sz="6400" dirty="0" smtClean="0">
                <a:solidFill>
                  <a:srgbClr val="0070C0"/>
                </a:solidFill>
                <a:latin typeface="Monotype Corsiva" pitchFamily="66" charset="0"/>
              </a:rPr>
              <a:t>performance. I Contribute </a:t>
            </a:r>
            <a:r>
              <a:rPr lang="en-GB" sz="6400" dirty="0">
                <a:solidFill>
                  <a:srgbClr val="0070C0"/>
                </a:solidFill>
                <a:latin typeface="Monotype Corsiva" pitchFamily="66" charset="0"/>
              </a:rPr>
              <a:t>ideas very well to </a:t>
            </a:r>
            <a:r>
              <a:rPr lang="en-GB" sz="6400" dirty="0" smtClean="0">
                <a:solidFill>
                  <a:srgbClr val="0070C0"/>
                </a:solidFill>
                <a:latin typeface="Monotype Corsiva" pitchFamily="66" charset="0"/>
              </a:rPr>
              <a:t>the group I’m in </a:t>
            </a:r>
            <a:r>
              <a:rPr lang="en-GB" sz="6400" dirty="0">
                <a:solidFill>
                  <a:srgbClr val="0070C0"/>
                </a:solidFill>
                <a:latin typeface="Monotype Corsiva" pitchFamily="66" charset="0"/>
              </a:rPr>
              <a:t>and </a:t>
            </a:r>
            <a:r>
              <a:rPr lang="en-GB" sz="6400" dirty="0" smtClean="0">
                <a:solidFill>
                  <a:srgbClr val="0070C0"/>
                </a:solidFill>
                <a:latin typeface="Monotype Corsiva" pitchFamily="66" charset="0"/>
              </a:rPr>
              <a:t>am capable </a:t>
            </a:r>
            <a:r>
              <a:rPr lang="en-GB" sz="6400" dirty="0">
                <a:solidFill>
                  <a:srgbClr val="0070C0"/>
                </a:solidFill>
                <a:latin typeface="Monotype Corsiva" pitchFamily="66" charset="0"/>
              </a:rPr>
              <a:t>of showing good leadership skills</a:t>
            </a:r>
          </a:p>
          <a:p>
            <a:pPr algn="l"/>
            <a:endParaRPr lang="en-GB" b="1" u="sng" dirty="0">
              <a:latin typeface="Monotype Corsiva" pitchFamily="66" charset="0"/>
            </a:endParaRPr>
          </a:p>
        </p:txBody>
      </p:sp>
      <p:pic>
        <p:nvPicPr>
          <p:cNvPr id="1026" name="Picture 0" descr="newlogo cornwalli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85403"/>
            <a:ext cx="2195736" cy="5239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1667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92"/>
            <a:ext cx="8460432" cy="754053"/>
          </a:xfrm>
          <a:prstGeom prst="rect">
            <a:avLst/>
          </a:prstGeom>
          <a:ln>
            <a:solidFill>
              <a:schemeClr val="tx1"/>
            </a:solidFill>
          </a:ln>
        </p:spPr>
        <p:txBody>
          <a:bodyPr wrap="square">
            <a:spAutoFit/>
          </a:bodyPr>
          <a:lstStyle/>
          <a:p>
            <a:r>
              <a:rPr lang="en-GB" sz="1100" b="1" u="sng" dirty="0">
                <a:solidFill>
                  <a:srgbClr val="00B050"/>
                </a:solidFill>
                <a:latin typeface="Monotype Corsiva" pitchFamily="66" charset="0"/>
              </a:rPr>
              <a:t>Lesson Objective: </a:t>
            </a:r>
            <a:endParaRPr lang="en-GB" sz="1100" b="1" u="sng" dirty="0">
              <a:solidFill>
                <a:srgbClr val="0070C0"/>
              </a:solidFill>
              <a:latin typeface="Monotype Corsiva" pitchFamily="66" charset="0"/>
            </a:endParaRPr>
          </a:p>
          <a:p>
            <a:r>
              <a:rPr lang="en-GB" sz="1600" dirty="0">
                <a:solidFill>
                  <a:srgbClr val="0070C0"/>
                </a:solidFill>
                <a:latin typeface="Monotype Corsiva" pitchFamily="66" charset="0"/>
              </a:rPr>
              <a:t>-To continue to demonstrate an understanding of how show and develop a character</a:t>
            </a:r>
          </a:p>
          <a:p>
            <a:r>
              <a:rPr lang="en-GB" sz="1600" dirty="0">
                <a:solidFill>
                  <a:srgbClr val="0070C0"/>
                </a:solidFill>
                <a:latin typeface="Monotype Corsiva" pitchFamily="66" charset="0"/>
              </a:rPr>
              <a:t>- To devise a Murder Mystery play</a:t>
            </a:r>
            <a:r>
              <a:rPr lang="en-GB" sz="800" dirty="0" smtClean="0">
                <a:solidFill>
                  <a:srgbClr val="0070C0"/>
                </a:solidFill>
              </a:rPr>
              <a:t>. </a:t>
            </a:r>
            <a:endParaRPr lang="en-GB" sz="800" dirty="0">
              <a:solidFill>
                <a:srgbClr val="0070C0"/>
              </a:solidFill>
            </a:endParaRPr>
          </a:p>
        </p:txBody>
      </p:sp>
      <p:sp>
        <p:nvSpPr>
          <p:cNvPr id="3" name="Rectangle 2"/>
          <p:cNvSpPr/>
          <p:nvPr/>
        </p:nvSpPr>
        <p:spPr>
          <a:xfrm>
            <a:off x="107504" y="933154"/>
            <a:ext cx="8928992" cy="369332"/>
          </a:xfrm>
          <a:prstGeom prst="rect">
            <a:avLst/>
          </a:prstGeom>
        </p:spPr>
        <p:txBody>
          <a:bodyPr wrap="square">
            <a:spAutoFit/>
          </a:bodyPr>
          <a:lstStyle/>
          <a:p>
            <a:pPr algn="ctr"/>
            <a:r>
              <a:rPr lang="en-GB" u="sng" dirty="0" smtClean="0">
                <a:solidFill>
                  <a:srgbClr val="7030A0"/>
                </a:solidFill>
                <a:latin typeface="Cambria" pitchFamily="18" charset="0"/>
              </a:rPr>
              <a:t>Activity 1 – Murder Mystery game 5 – Who is the murderer? </a:t>
            </a:r>
            <a:endParaRPr lang="en-GB" dirty="0">
              <a:solidFill>
                <a:srgbClr val="7030A0"/>
              </a:solidFill>
              <a:latin typeface="Cambria" pitchFamily="18" charset="0"/>
            </a:endParaRPr>
          </a:p>
        </p:txBody>
      </p:sp>
      <p:sp>
        <p:nvSpPr>
          <p:cNvPr id="6" name="Rectangle 5"/>
          <p:cNvSpPr/>
          <p:nvPr/>
        </p:nvSpPr>
        <p:spPr>
          <a:xfrm>
            <a:off x="0" y="4676270"/>
            <a:ext cx="9144000" cy="2185214"/>
          </a:xfrm>
          <a:prstGeom prst="rect">
            <a:avLst/>
          </a:prstGeom>
          <a:ln>
            <a:solidFill>
              <a:schemeClr val="tx1"/>
            </a:solidFill>
          </a:ln>
        </p:spPr>
        <p:txBody>
          <a:bodyPr wrap="square">
            <a:spAutoFit/>
          </a:bodyPr>
          <a:lstStyle/>
          <a:p>
            <a:r>
              <a:rPr lang="en-GB" sz="1600" b="1" i="1" u="sng" dirty="0" smtClean="0">
                <a:solidFill>
                  <a:srgbClr val="00B050"/>
                </a:solidFill>
                <a:latin typeface="Monotype Corsiva" pitchFamily="66" charset="0"/>
              </a:rPr>
              <a:t>WILF:</a:t>
            </a:r>
          </a:p>
          <a:p>
            <a:r>
              <a:rPr lang="en-GB" sz="1200" b="1" i="1" u="sng" dirty="0" smtClean="0">
                <a:solidFill>
                  <a:srgbClr val="00B050"/>
                </a:solidFill>
                <a:latin typeface="Monotype Corsiva" pitchFamily="66" charset="0"/>
              </a:rPr>
              <a:t>Creating and Performing</a:t>
            </a:r>
            <a:endParaRPr lang="en-GB" sz="1200" b="1" i="1" u="sng" dirty="0" smtClean="0">
              <a:solidFill>
                <a:srgbClr val="0070C0"/>
              </a:solidFill>
              <a:latin typeface="Monotype Corsiva" pitchFamily="66" charset="0"/>
            </a:endParaRPr>
          </a:p>
          <a:p>
            <a:r>
              <a:rPr lang="en-GB" sz="1200" b="1" u="sng" dirty="0">
                <a:solidFill>
                  <a:srgbClr val="0070C0"/>
                </a:solidFill>
                <a:latin typeface="Monotype Corsiva" pitchFamily="66" charset="0"/>
              </a:rPr>
              <a:t>Level 3</a:t>
            </a:r>
          </a:p>
          <a:p>
            <a:r>
              <a:rPr lang="en-GB" sz="1200" dirty="0">
                <a:solidFill>
                  <a:srgbClr val="0070C0"/>
                </a:solidFill>
                <a:latin typeface="Monotype Corsiva" pitchFamily="66" charset="0"/>
              </a:rPr>
              <a:t>I can sustain a role that I have created for some of the performance. I am more comfortable being led by others in a group situation.</a:t>
            </a:r>
            <a:endParaRPr lang="en-GB" sz="1200" b="1" u="sng" dirty="0">
              <a:solidFill>
                <a:srgbClr val="0070C0"/>
              </a:solidFill>
              <a:latin typeface="Monotype Corsiva" pitchFamily="66" charset="0"/>
            </a:endParaRPr>
          </a:p>
          <a:p>
            <a:r>
              <a:rPr lang="en-GB" sz="1200" b="1" u="sng" dirty="0">
                <a:solidFill>
                  <a:srgbClr val="0070C0"/>
                </a:solidFill>
                <a:latin typeface="Monotype Corsiva" pitchFamily="66" charset="0"/>
              </a:rPr>
              <a:t>Level 4</a:t>
            </a:r>
          </a:p>
          <a:p>
            <a:r>
              <a:rPr lang="en-GB" sz="1200" dirty="0">
                <a:solidFill>
                  <a:srgbClr val="0070C0"/>
                </a:solidFill>
                <a:latin typeface="Monotype Corsiva" pitchFamily="66" charset="0"/>
              </a:rPr>
              <a:t>I can stay in role for good parts of my performance, occasionally struggling to keep focused. I will make a reasonable contribution to my groups work, sharing some simple ideas.</a:t>
            </a:r>
          </a:p>
          <a:p>
            <a:r>
              <a:rPr lang="en-GB" sz="1200" b="1" u="sng" dirty="0">
                <a:solidFill>
                  <a:srgbClr val="0070C0"/>
                </a:solidFill>
                <a:latin typeface="Monotype Corsiva" pitchFamily="66" charset="0"/>
              </a:rPr>
              <a:t>Level 5</a:t>
            </a:r>
          </a:p>
          <a:p>
            <a:r>
              <a:rPr lang="en-GB" sz="1200" dirty="0">
                <a:solidFill>
                  <a:srgbClr val="0070C0"/>
                </a:solidFill>
                <a:latin typeface="Monotype Corsiva" pitchFamily="66" charset="0"/>
              </a:rPr>
              <a:t>I can stay in role for  most of the performance with few distractions. I will make a positive contribution to a group, sharing ideas and showing some leadership.</a:t>
            </a:r>
          </a:p>
          <a:p>
            <a:r>
              <a:rPr lang="en-GB" sz="1200" b="1" u="sng" dirty="0">
                <a:solidFill>
                  <a:srgbClr val="0070C0"/>
                </a:solidFill>
                <a:latin typeface="Monotype Corsiva" pitchFamily="66" charset="0"/>
              </a:rPr>
              <a:t>Level 6</a:t>
            </a:r>
          </a:p>
          <a:p>
            <a:r>
              <a:rPr lang="en-GB" sz="1200" dirty="0">
                <a:solidFill>
                  <a:srgbClr val="0070C0"/>
                </a:solidFill>
                <a:latin typeface="Monotype Corsiva" pitchFamily="66" charset="0"/>
              </a:rPr>
              <a:t>I can consistently stay in role for the whole of the performance. I Contribute ideas very well to the group I’m in and am capable of showing good leadership </a:t>
            </a:r>
            <a:r>
              <a:rPr lang="en-GB" sz="1200" dirty="0" smtClean="0">
                <a:solidFill>
                  <a:srgbClr val="0070C0"/>
                </a:solidFill>
                <a:latin typeface="Monotype Corsiva" pitchFamily="66" charset="0"/>
              </a:rPr>
              <a:t>skills</a:t>
            </a:r>
            <a:endParaRPr lang="en-GB" sz="1200" dirty="0">
              <a:solidFill>
                <a:srgbClr val="0070C0"/>
              </a:solidFill>
              <a:latin typeface="Monotype Corsiva" pitchFamily="66" charset="0"/>
            </a:endParaRPr>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2409270" y="1412776"/>
            <a:ext cx="4104456" cy="3078655"/>
          </a:xfrm>
          <a:prstGeom prst="rect">
            <a:avLst/>
          </a:prstGeom>
          <a:noFill/>
          <a:ln w="9525">
            <a:noFill/>
            <a:miter lim="800000"/>
            <a:headEnd/>
            <a:tailEnd/>
          </a:ln>
        </p:spPr>
      </p:pic>
    </p:spTree>
    <p:extLst>
      <p:ext uri="{BB962C8B-B14F-4D97-AF65-F5344CB8AC3E}">
        <p14:creationId xmlns:p14="http://schemas.microsoft.com/office/powerpoint/2010/main" val="4077453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92"/>
            <a:ext cx="8460432" cy="754053"/>
          </a:xfrm>
          <a:prstGeom prst="rect">
            <a:avLst/>
          </a:prstGeom>
          <a:ln>
            <a:solidFill>
              <a:schemeClr val="tx1"/>
            </a:solidFill>
          </a:ln>
        </p:spPr>
        <p:txBody>
          <a:bodyPr wrap="square">
            <a:spAutoFit/>
          </a:bodyPr>
          <a:lstStyle/>
          <a:p>
            <a:r>
              <a:rPr lang="en-GB" sz="1100" b="1" u="sng" dirty="0">
                <a:solidFill>
                  <a:srgbClr val="00B050"/>
                </a:solidFill>
                <a:latin typeface="Monotype Corsiva" pitchFamily="66" charset="0"/>
              </a:rPr>
              <a:t>Lesson Objective: </a:t>
            </a:r>
            <a:endParaRPr lang="en-GB" sz="1100" b="1" u="sng" dirty="0">
              <a:solidFill>
                <a:srgbClr val="0070C0"/>
              </a:solidFill>
              <a:latin typeface="Monotype Corsiva" pitchFamily="66" charset="0"/>
            </a:endParaRPr>
          </a:p>
          <a:p>
            <a:r>
              <a:rPr lang="en-GB" sz="1600" dirty="0">
                <a:solidFill>
                  <a:srgbClr val="0070C0"/>
                </a:solidFill>
                <a:latin typeface="Monotype Corsiva" pitchFamily="66" charset="0"/>
              </a:rPr>
              <a:t>-To continue to demonstrate an understanding of how show and develop a character</a:t>
            </a:r>
          </a:p>
          <a:p>
            <a:r>
              <a:rPr lang="en-GB" sz="1600" dirty="0">
                <a:solidFill>
                  <a:srgbClr val="0070C0"/>
                </a:solidFill>
                <a:latin typeface="Monotype Corsiva" pitchFamily="66" charset="0"/>
              </a:rPr>
              <a:t>- To devise a Murder Mystery play</a:t>
            </a:r>
            <a:endParaRPr lang="en-GB" sz="800" dirty="0">
              <a:solidFill>
                <a:srgbClr val="0070C0"/>
              </a:solidFill>
            </a:endParaRPr>
          </a:p>
        </p:txBody>
      </p:sp>
      <p:sp>
        <p:nvSpPr>
          <p:cNvPr id="6" name="Rectangle 5"/>
          <p:cNvSpPr/>
          <p:nvPr/>
        </p:nvSpPr>
        <p:spPr>
          <a:xfrm>
            <a:off x="0" y="4676270"/>
            <a:ext cx="9144000" cy="2185214"/>
          </a:xfrm>
          <a:prstGeom prst="rect">
            <a:avLst/>
          </a:prstGeom>
          <a:ln>
            <a:solidFill>
              <a:schemeClr val="tx1"/>
            </a:solidFill>
          </a:ln>
        </p:spPr>
        <p:txBody>
          <a:bodyPr wrap="square">
            <a:spAutoFit/>
          </a:bodyPr>
          <a:lstStyle/>
          <a:p>
            <a:r>
              <a:rPr lang="en-GB" sz="1600" b="1" i="1" u="sng" dirty="0" smtClean="0">
                <a:solidFill>
                  <a:srgbClr val="00B050"/>
                </a:solidFill>
                <a:latin typeface="Monotype Corsiva" pitchFamily="66" charset="0"/>
              </a:rPr>
              <a:t>Success Criteria :</a:t>
            </a:r>
          </a:p>
          <a:p>
            <a:r>
              <a:rPr lang="en-GB" sz="1200" b="1" i="1" u="sng" dirty="0" smtClean="0">
                <a:solidFill>
                  <a:srgbClr val="00B050"/>
                </a:solidFill>
                <a:latin typeface="Monotype Corsiva" pitchFamily="66" charset="0"/>
              </a:rPr>
              <a:t>Creating and Performing</a:t>
            </a:r>
            <a:endParaRPr lang="en-GB" sz="1200" b="1" i="1" u="sng" dirty="0" smtClean="0">
              <a:solidFill>
                <a:srgbClr val="0070C0"/>
              </a:solidFill>
              <a:latin typeface="Monotype Corsiva" pitchFamily="66" charset="0"/>
            </a:endParaRPr>
          </a:p>
          <a:p>
            <a:r>
              <a:rPr lang="en-GB" sz="1200" b="1" u="sng" dirty="0">
                <a:solidFill>
                  <a:srgbClr val="0070C0"/>
                </a:solidFill>
                <a:latin typeface="Monotype Corsiva" pitchFamily="66" charset="0"/>
              </a:rPr>
              <a:t>Level 3</a:t>
            </a:r>
          </a:p>
          <a:p>
            <a:r>
              <a:rPr lang="en-GB" sz="1200" dirty="0">
                <a:solidFill>
                  <a:srgbClr val="0070C0"/>
                </a:solidFill>
                <a:latin typeface="Monotype Corsiva" pitchFamily="66" charset="0"/>
              </a:rPr>
              <a:t>I can sustain a role that I have created for some of the performance. I am more comfortable being led by others in a group situation.</a:t>
            </a:r>
            <a:endParaRPr lang="en-GB" sz="1200" b="1" u="sng" dirty="0">
              <a:solidFill>
                <a:srgbClr val="0070C0"/>
              </a:solidFill>
              <a:latin typeface="Monotype Corsiva" pitchFamily="66" charset="0"/>
            </a:endParaRPr>
          </a:p>
          <a:p>
            <a:r>
              <a:rPr lang="en-GB" sz="1200" b="1" u="sng" dirty="0">
                <a:solidFill>
                  <a:srgbClr val="0070C0"/>
                </a:solidFill>
                <a:latin typeface="Monotype Corsiva" pitchFamily="66" charset="0"/>
              </a:rPr>
              <a:t>Level 4</a:t>
            </a:r>
          </a:p>
          <a:p>
            <a:r>
              <a:rPr lang="en-GB" sz="1200" dirty="0">
                <a:solidFill>
                  <a:srgbClr val="0070C0"/>
                </a:solidFill>
                <a:latin typeface="Monotype Corsiva" pitchFamily="66" charset="0"/>
              </a:rPr>
              <a:t>I can stay in role for good parts of my performance, occasionally struggling to keep focused. I will make a reasonable contribution to my groups work, sharing some simple ideas.</a:t>
            </a:r>
          </a:p>
          <a:p>
            <a:r>
              <a:rPr lang="en-GB" sz="1200" b="1" u="sng" dirty="0">
                <a:solidFill>
                  <a:srgbClr val="0070C0"/>
                </a:solidFill>
                <a:latin typeface="Monotype Corsiva" pitchFamily="66" charset="0"/>
              </a:rPr>
              <a:t>Level 5</a:t>
            </a:r>
          </a:p>
          <a:p>
            <a:r>
              <a:rPr lang="en-GB" sz="1200" dirty="0">
                <a:solidFill>
                  <a:srgbClr val="0070C0"/>
                </a:solidFill>
                <a:latin typeface="Monotype Corsiva" pitchFamily="66" charset="0"/>
              </a:rPr>
              <a:t>I can stay in role for  most of the performance with few distractions. I will make a positive contribution to a group, sharing ideas and showing some leadership.</a:t>
            </a:r>
          </a:p>
          <a:p>
            <a:r>
              <a:rPr lang="en-GB" sz="1200" b="1" u="sng" dirty="0">
                <a:solidFill>
                  <a:srgbClr val="0070C0"/>
                </a:solidFill>
                <a:latin typeface="Monotype Corsiva" pitchFamily="66" charset="0"/>
              </a:rPr>
              <a:t>Level 6</a:t>
            </a:r>
          </a:p>
          <a:p>
            <a:r>
              <a:rPr lang="en-GB" sz="1200" dirty="0">
                <a:solidFill>
                  <a:srgbClr val="0070C0"/>
                </a:solidFill>
                <a:latin typeface="Monotype Corsiva" pitchFamily="66" charset="0"/>
              </a:rPr>
              <a:t>I can consistently stay in role for the whole of the performance. I Contribute ideas very well to the group I’m in and am capable of showing good leadership </a:t>
            </a:r>
            <a:r>
              <a:rPr lang="en-GB" sz="1200" dirty="0" smtClean="0">
                <a:solidFill>
                  <a:srgbClr val="0070C0"/>
                </a:solidFill>
                <a:latin typeface="Monotype Corsiva" pitchFamily="66" charset="0"/>
              </a:rPr>
              <a:t>skills</a:t>
            </a:r>
            <a:endParaRPr lang="en-GB" sz="1200" dirty="0">
              <a:solidFill>
                <a:srgbClr val="0070C0"/>
              </a:solidFill>
              <a:latin typeface="Monotype Corsiva" pitchFamily="66" charset="0"/>
            </a:endParaRPr>
          </a:p>
        </p:txBody>
      </p:sp>
      <p:pic>
        <p:nvPicPr>
          <p:cNvPr id="5" name="Picture 4" descr="Haunted House 3D Screensaver Download"/>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a:stretch>
        </p:blipFill>
        <p:spPr bwMode="auto">
          <a:xfrm>
            <a:off x="107504" y="949477"/>
            <a:ext cx="9036496" cy="3726793"/>
          </a:xfrm>
          <a:prstGeom prst="rect">
            <a:avLst/>
          </a:prstGeom>
          <a:noFill/>
          <a:ln w="9525">
            <a:noFill/>
            <a:miter lim="800000"/>
            <a:headEnd/>
            <a:tailEnd/>
          </a:ln>
          <a:effectLst>
            <a:glow rad="127000">
              <a:schemeClr val="accent1">
                <a:alpha val="25000"/>
              </a:schemeClr>
            </a:glow>
          </a:effectLst>
        </p:spPr>
      </p:pic>
      <p:sp>
        <p:nvSpPr>
          <p:cNvPr id="4" name="Rectangle 3"/>
          <p:cNvSpPr/>
          <p:nvPr/>
        </p:nvSpPr>
        <p:spPr>
          <a:xfrm>
            <a:off x="128852" y="2090947"/>
            <a:ext cx="8928992" cy="1846659"/>
          </a:xfrm>
          <a:prstGeom prst="rect">
            <a:avLst/>
          </a:prstGeom>
        </p:spPr>
        <p:txBody>
          <a:bodyPr wrap="square">
            <a:spAutoFit/>
          </a:bodyPr>
          <a:lstStyle/>
          <a:p>
            <a:r>
              <a:rPr lang="en-GB" sz="2400" u="sng" dirty="0" smtClean="0">
                <a:solidFill>
                  <a:schemeClr val="bg1"/>
                </a:solidFill>
              </a:rPr>
              <a:t>WARM-UP – Cut the cake</a:t>
            </a:r>
          </a:p>
          <a:p>
            <a:endParaRPr lang="en-GB" sz="2400" u="sng" dirty="0">
              <a:solidFill>
                <a:schemeClr val="bg1"/>
              </a:solidFill>
            </a:endParaRPr>
          </a:p>
          <a:p>
            <a:r>
              <a:rPr lang="en-GB" sz="2400" u="sng" dirty="0" smtClean="0">
                <a:solidFill>
                  <a:schemeClr val="bg1"/>
                </a:solidFill>
              </a:rPr>
              <a:t>What skills are you having to use?</a:t>
            </a:r>
          </a:p>
          <a:p>
            <a:r>
              <a:rPr lang="en-GB" sz="2400" u="sng" dirty="0" smtClean="0">
                <a:solidFill>
                  <a:schemeClr val="bg1"/>
                </a:solidFill>
              </a:rPr>
              <a:t>Why are these important in drama and the world of work. </a:t>
            </a:r>
            <a:endParaRPr lang="en-GB" sz="2400" dirty="0">
              <a:solidFill>
                <a:schemeClr val="bg1"/>
              </a:solidFill>
            </a:endParaRPr>
          </a:p>
          <a:p>
            <a:endParaRPr lang="en-GB" u="sng" dirty="0" smtClean="0">
              <a:solidFill>
                <a:schemeClr val="bg1"/>
              </a:solidFill>
            </a:endParaRPr>
          </a:p>
        </p:txBody>
      </p:sp>
    </p:spTree>
    <p:extLst>
      <p:ext uri="{BB962C8B-B14F-4D97-AF65-F5344CB8AC3E}">
        <p14:creationId xmlns:p14="http://schemas.microsoft.com/office/powerpoint/2010/main" val="4244659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1043608" y="980728"/>
            <a:ext cx="7344816" cy="5509172"/>
          </a:xfrm>
          <a:prstGeom prst="rect">
            <a:avLst/>
          </a:prstGeom>
          <a:noFill/>
          <a:ln w="9525">
            <a:noFill/>
            <a:miter lim="800000"/>
            <a:headEnd/>
            <a:tailEnd/>
          </a:ln>
        </p:spPr>
      </p:pic>
      <p:sp>
        <p:nvSpPr>
          <p:cNvPr id="4" name="TextBox 3"/>
          <p:cNvSpPr txBox="1"/>
          <p:nvPr/>
        </p:nvSpPr>
        <p:spPr>
          <a:xfrm>
            <a:off x="1043608"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 Assessment</a:t>
            </a:r>
            <a:endParaRPr lang="en-GB" sz="4800" dirty="0">
              <a:solidFill>
                <a:schemeClr val="bg1"/>
              </a:solidFill>
              <a:latin typeface="Monotype Corsiva" pitchFamily="66" charset="0"/>
            </a:endParaRPr>
          </a:p>
        </p:txBody>
      </p:sp>
      <p:sp>
        <p:nvSpPr>
          <p:cNvPr id="2" name="Rectangle 1"/>
          <p:cNvSpPr/>
          <p:nvPr/>
        </p:nvSpPr>
        <p:spPr>
          <a:xfrm>
            <a:off x="1043608" y="3645024"/>
            <a:ext cx="7272808" cy="1815882"/>
          </a:xfrm>
          <a:prstGeom prst="rect">
            <a:avLst/>
          </a:prstGeom>
        </p:spPr>
        <p:txBody>
          <a:bodyPr wrap="square">
            <a:spAutoFit/>
          </a:bodyPr>
          <a:lstStyle/>
          <a:p>
            <a:pPr lvl="0"/>
            <a:r>
              <a:rPr lang="en-GB" sz="2800" dirty="0" smtClean="0">
                <a:solidFill>
                  <a:schemeClr val="bg1"/>
                </a:solidFill>
              </a:rPr>
              <a:t>I will now give you </a:t>
            </a:r>
            <a:r>
              <a:rPr lang="en-GB" sz="2800" dirty="0">
                <a:solidFill>
                  <a:schemeClr val="bg1"/>
                </a:solidFill>
              </a:rPr>
              <a:t>back </a:t>
            </a:r>
            <a:r>
              <a:rPr lang="en-GB" sz="2800" dirty="0" smtClean="0">
                <a:solidFill>
                  <a:schemeClr val="bg1"/>
                </a:solidFill>
              </a:rPr>
              <a:t>your </a:t>
            </a:r>
            <a:r>
              <a:rPr lang="en-GB" sz="2800" dirty="0">
                <a:solidFill>
                  <a:schemeClr val="bg1"/>
                </a:solidFill>
              </a:rPr>
              <a:t>planning sheets and give </a:t>
            </a:r>
            <a:r>
              <a:rPr lang="en-GB" sz="2800" dirty="0" smtClean="0">
                <a:solidFill>
                  <a:schemeClr val="bg1"/>
                </a:solidFill>
              </a:rPr>
              <a:t>you </a:t>
            </a:r>
            <a:r>
              <a:rPr lang="en-GB" sz="2800" dirty="0">
                <a:solidFill>
                  <a:schemeClr val="bg1"/>
                </a:solidFill>
              </a:rPr>
              <a:t>3 minutes to look over the decisions </a:t>
            </a:r>
            <a:r>
              <a:rPr lang="en-GB" sz="2800" dirty="0" smtClean="0">
                <a:solidFill>
                  <a:schemeClr val="bg1"/>
                </a:solidFill>
              </a:rPr>
              <a:t>you have </a:t>
            </a:r>
            <a:r>
              <a:rPr lang="en-GB" sz="2800" dirty="0">
                <a:solidFill>
                  <a:schemeClr val="bg1"/>
                </a:solidFill>
              </a:rPr>
              <a:t>made </a:t>
            </a:r>
            <a:r>
              <a:rPr lang="en-GB" sz="2800" dirty="0" smtClean="0">
                <a:solidFill>
                  <a:schemeClr val="bg1"/>
                </a:solidFill>
              </a:rPr>
              <a:t>about your Murder Mystery. </a:t>
            </a:r>
            <a:endParaRPr lang="en-GB" sz="2800" dirty="0">
              <a:solidFill>
                <a:schemeClr val="bg1"/>
              </a:solidFill>
            </a:endParaRPr>
          </a:p>
        </p:txBody>
      </p:sp>
    </p:spTree>
    <p:extLst>
      <p:ext uri="{BB962C8B-B14F-4D97-AF65-F5344CB8AC3E}">
        <p14:creationId xmlns:p14="http://schemas.microsoft.com/office/powerpoint/2010/main" val="880545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1673"/>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sz="2400" b="1" u="sng" dirty="0" smtClean="0">
                <a:latin typeface="Cambria" pitchFamily="18" charset="0"/>
              </a:rPr>
              <a:t>Task 1 </a:t>
            </a:r>
            <a:r>
              <a:rPr lang="en-GB" sz="2400" b="1" u="sng" dirty="0">
                <a:latin typeface="Cambria" pitchFamily="18" charset="0"/>
              </a:rPr>
              <a:t>– </a:t>
            </a:r>
            <a:r>
              <a:rPr lang="en-GB" sz="2400" b="1" u="sng" dirty="0" smtClean="0">
                <a:latin typeface="Cambria" pitchFamily="18" charset="0"/>
              </a:rPr>
              <a:t>Rehearsal time</a:t>
            </a:r>
          </a:p>
          <a:p>
            <a:r>
              <a:rPr lang="en-GB" sz="2400" dirty="0" smtClean="0">
                <a:latin typeface="Cambria" pitchFamily="18" charset="0"/>
              </a:rPr>
              <a:t>You will now have </a:t>
            </a:r>
            <a:r>
              <a:rPr lang="en-GB" sz="2400" b="1" u="sng" dirty="0" smtClean="0">
                <a:latin typeface="Cambria" pitchFamily="18" charset="0"/>
              </a:rPr>
              <a:t>15 minutes </a:t>
            </a:r>
            <a:r>
              <a:rPr lang="en-GB" sz="2400" dirty="0" smtClean="0">
                <a:latin typeface="Cambria" pitchFamily="18" charset="0"/>
              </a:rPr>
              <a:t>to act our your Murder Mystery's. You will need to  ensure that it includes the following things:</a:t>
            </a:r>
          </a:p>
          <a:p>
            <a:endParaRPr lang="en-GB" sz="2400" dirty="0">
              <a:latin typeface="Cambria" pitchFamily="18" charset="0"/>
            </a:endParaRPr>
          </a:p>
          <a:p>
            <a:pPr marL="457200" indent="-457200">
              <a:buAutoNum type="arabicParenBoth"/>
            </a:pPr>
            <a:r>
              <a:rPr lang="en-GB" sz="2400" dirty="0" smtClean="0">
                <a:latin typeface="Cambria" pitchFamily="18" charset="0"/>
              </a:rPr>
              <a:t>A Murder</a:t>
            </a:r>
          </a:p>
          <a:p>
            <a:pPr marL="457200" indent="-457200">
              <a:buAutoNum type="arabicParenBoth"/>
            </a:pPr>
            <a:r>
              <a:rPr lang="en-GB" sz="2400" dirty="0" smtClean="0">
                <a:latin typeface="Cambria" pitchFamily="18" charset="0"/>
              </a:rPr>
              <a:t>Suspects</a:t>
            </a:r>
          </a:p>
          <a:p>
            <a:pPr marL="457200" indent="-457200">
              <a:buAutoNum type="arabicParenBoth"/>
            </a:pPr>
            <a:r>
              <a:rPr lang="en-GB" sz="2400" dirty="0" smtClean="0">
                <a:latin typeface="Cambria" pitchFamily="18" charset="0"/>
              </a:rPr>
              <a:t>Victim</a:t>
            </a:r>
          </a:p>
          <a:p>
            <a:pPr marL="457200" indent="-457200">
              <a:buAutoNum type="arabicParenBoth"/>
            </a:pPr>
            <a:r>
              <a:rPr lang="en-GB" sz="2400" dirty="0" smtClean="0">
                <a:latin typeface="Cambria" pitchFamily="18" charset="0"/>
              </a:rPr>
              <a:t>Murderer</a:t>
            </a:r>
          </a:p>
          <a:p>
            <a:pPr marL="457200" indent="-457200">
              <a:buAutoNum type="arabicParenBoth"/>
            </a:pPr>
            <a:r>
              <a:rPr lang="en-GB" sz="2400" dirty="0" smtClean="0">
                <a:latin typeface="Cambria" pitchFamily="18" charset="0"/>
              </a:rPr>
              <a:t>Detective</a:t>
            </a:r>
          </a:p>
          <a:p>
            <a:pPr marL="457200" indent="-457200">
              <a:buAutoNum type="arabicParenBoth"/>
            </a:pPr>
            <a:r>
              <a:rPr lang="en-GB" sz="2400" dirty="0" smtClean="0">
                <a:latin typeface="Cambria" pitchFamily="18" charset="0"/>
              </a:rPr>
              <a:t>You must not show the Murder as we will need to guess who did it.</a:t>
            </a:r>
          </a:p>
          <a:p>
            <a:pPr marL="457200" indent="-457200">
              <a:buAutoNum type="arabicParenBoth"/>
            </a:pPr>
            <a:endParaRPr lang="en-GB" sz="2400" dirty="0">
              <a:latin typeface="Cambria" pitchFamily="18" charset="0"/>
            </a:endParaRPr>
          </a:p>
          <a:p>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3995936" y="1052736"/>
            <a:ext cx="2628292" cy="1971419"/>
          </a:xfrm>
          <a:prstGeom prst="rect">
            <a:avLst/>
          </a:prstGeom>
          <a:noFill/>
          <a:ln w="9525">
            <a:noFill/>
            <a:miter lim="800000"/>
            <a:headEnd/>
            <a:tailEnd/>
          </a:ln>
        </p:spPr>
      </p:pic>
      <p:pic>
        <p:nvPicPr>
          <p:cNvPr id="6" name="Picture 3" descr="8 Minute Madness.jpg"/>
          <p:cNvPicPr>
            <a:picLocks noChangeAspect="1"/>
          </p:cNvPicPr>
          <p:nvPr/>
        </p:nvPicPr>
        <p:blipFill rotWithShape="1">
          <a:blip r:embed="rId3"/>
          <a:srcRect l="16150" r="50000" b="53699"/>
          <a:stretch/>
        </p:blipFill>
        <p:spPr bwMode="auto">
          <a:xfrm>
            <a:off x="0" y="0"/>
            <a:ext cx="1461324" cy="1327358"/>
          </a:xfrm>
          <a:prstGeom prst="rect">
            <a:avLst/>
          </a:prstGeom>
          <a:noFill/>
          <a:ln w="9525">
            <a:noFill/>
            <a:miter lim="800000"/>
            <a:headEnd/>
            <a:tailEnd/>
          </a:ln>
        </p:spPr>
      </p:pic>
      <p:sp>
        <p:nvSpPr>
          <p:cNvPr id="8" name="TextBox 7"/>
          <p:cNvSpPr txBox="1"/>
          <p:nvPr/>
        </p:nvSpPr>
        <p:spPr>
          <a:xfrm>
            <a:off x="1367644"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 Assessment</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2709284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smtClean="0"/>
          </a:p>
          <a:p>
            <a:endParaRPr lang="en-GB" dirty="0"/>
          </a:p>
          <a:p>
            <a:endParaRPr lang="en-GB" dirty="0"/>
          </a:p>
          <a:p>
            <a:endParaRPr lang="en-GB" dirty="0" smtClean="0"/>
          </a:p>
          <a:p>
            <a:r>
              <a:rPr lang="en-GB" sz="2400" b="1" u="sng" dirty="0">
                <a:latin typeface="Cambria" pitchFamily="18" charset="0"/>
              </a:rPr>
              <a:t>Task </a:t>
            </a:r>
            <a:r>
              <a:rPr lang="en-GB" sz="2400" b="1" u="sng" dirty="0" smtClean="0">
                <a:latin typeface="Cambria" pitchFamily="18" charset="0"/>
              </a:rPr>
              <a:t>2 </a:t>
            </a:r>
            <a:r>
              <a:rPr lang="en-GB" sz="2400" b="1" u="sng" dirty="0">
                <a:latin typeface="Cambria" pitchFamily="18" charset="0"/>
              </a:rPr>
              <a:t>– </a:t>
            </a:r>
            <a:r>
              <a:rPr lang="en-GB" sz="2400" b="1" u="sng" dirty="0" smtClean="0">
                <a:latin typeface="Cambria" pitchFamily="18" charset="0"/>
              </a:rPr>
              <a:t>Performance 1</a:t>
            </a:r>
            <a:br>
              <a:rPr lang="en-GB" sz="2400" b="1" u="sng" dirty="0" smtClean="0">
                <a:latin typeface="Cambria" pitchFamily="18" charset="0"/>
              </a:rPr>
            </a:br>
            <a:r>
              <a:rPr lang="en-GB" sz="2400" b="1" u="sng" dirty="0" smtClean="0">
                <a:latin typeface="Cambria" pitchFamily="18" charset="0"/>
              </a:rPr>
              <a:t>You will now perform you pieces to the rest of the class and receive feedback. The rest of the class with need to give positive criticism looking at what you did well and what needs to be improved.  We will also be looking to ensure you have included the suggested things.</a:t>
            </a:r>
          </a:p>
          <a:p>
            <a:endParaRPr lang="en-GB" sz="2400" b="1" u="sng" dirty="0" smtClean="0">
              <a:latin typeface="Cambria" pitchFamily="18" charset="0"/>
            </a:endParaRPr>
          </a:p>
          <a:p>
            <a:pPr marL="457200" indent="-457200">
              <a:buAutoNum type="arabicParenBoth"/>
            </a:pPr>
            <a:r>
              <a:rPr lang="en-GB" sz="2400" dirty="0">
                <a:latin typeface="Cambria" pitchFamily="18" charset="0"/>
              </a:rPr>
              <a:t>A Murder</a:t>
            </a:r>
          </a:p>
          <a:p>
            <a:pPr marL="457200" indent="-457200">
              <a:buAutoNum type="arabicParenBoth"/>
            </a:pPr>
            <a:r>
              <a:rPr lang="en-GB" sz="2400" dirty="0">
                <a:latin typeface="Cambria" pitchFamily="18" charset="0"/>
              </a:rPr>
              <a:t>Suspects</a:t>
            </a:r>
          </a:p>
          <a:p>
            <a:pPr marL="457200" indent="-457200">
              <a:buAutoNum type="arabicParenBoth"/>
            </a:pPr>
            <a:r>
              <a:rPr lang="en-GB" sz="2400" dirty="0">
                <a:latin typeface="Cambria" pitchFamily="18" charset="0"/>
              </a:rPr>
              <a:t>Victim</a:t>
            </a:r>
          </a:p>
          <a:p>
            <a:pPr marL="457200" indent="-457200">
              <a:buAutoNum type="arabicParenBoth"/>
            </a:pPr>
            <a:r>
              <a:rPr lang="en-GB" sz="2400" dirty="0">
                <a:latin typeface="Cambria" pitchFamily="18" charset="0"/>
              </a:rPr>
              <a:t>Murderer</a:t>
            </a:r>
          </a:p>
          <a:p>
            <a:pPr marL="457200" indent="-457200">
              <a:buAutoNum type="arabicParenBoth"/>
            </a:pPr>
            <a:r>
              <a:rPr lang="en-GB" sz="2400" dirty="0">
                <a:latin typeface="Cambria" pitchFamily="18" charset="0"/>
              </a:rPr>
              <a:t>Detective</a:t>
            </a:r>
          </a:p>
          <a:p>
            <a:pPr marL="457200" indent="-457200">
              <a:buAutoNum type="arabicParenBoth"/>
            </a:pPr>
            <a:r>
              <a:rPr lang="en-GB" sz="2400" dirty="0">
                <a:latin typeface="Cambria" pitchFamily="18" charset="0"/>
              </a:rPr>
              <a:t>You must not show the Murder as we will need to guess who did it.</a:t>
            </a:r>
          </a:p>
          <a:p>
            <a:endParaRPr lang="en-GB" sz="2400" b="1" u="sng" dirty="0">
              <a:latin typeface="Cambria" pitchFamily="18" charset="0"/>
            </a:endParaRPr>
          </a:p>
          <a:p>
            <a:endParaRPr lang="en-GB" sz="2400" b="1" u="sng" dirty="0" smtClean="0">
              <a:latin typeface="Cambria" pitchFamily="18" charset="0"/>
            </a:endParaRPr>
          </a:p>
          <a:p>
            <a:endParaRPr lang="en-GB" sz="2400" b="1" u="sng" dirty="0">
              <a:latin typeface="Cambria" pitchFamily="18" charset="0"/>
            </a:endParaRPr>
          </a:p>
          <a:p>
            <a:endParaRPr lang="en-GB" sz="2400" b="1" u="sng" dirty="0" smtClean="0">
              <a:latin typeface="Cambria" pitchFamily="18" charset="0"/>
            </a:endParaRPr>
          </a:p>
          <a:p>
            <a:endParaRPr lang="en-GB" sz="2400" b="1" u="sng" dirty="0">
              <a:latin typeface="Cambria" pitchFamily="18" charset="0"/>
            </a:endParaRPr>
          </a:p>
          <a:p>
            <a:endParaRPr lang="en-GB" sz="2400" b="1" u="sng" dirty="0" smtClean="0">
              <a:latin typeface="Cambria" pitchFamily="18" charset="0"/>
            </a:endParaRPr>
          </a:p>
          <a:p>
            <a:endParaRPr lang="en-GB" sz="2400" b="1" u="sng" dirty="0">
              <a:latin typeface="Cambria" pitchFamily="18" charset="0"/>
            </a:endParaRPr>
          </a:p>
          <a:p>
            <a:endParaRPr lang="en-GB" sz="2400" dirty="0">
              <a:latin typeface="Cambria" pitchFamily="18" charset="0"/>
            </a:endParaRPr>
          </a:p>
          <a:p>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7308304" y="1052736"/>
            <a:ext cx="1332148" cy="999213"/>
          </a:xfrm>
          <a:prstGeom prst="rect">
            <a:avLst/>
          </a:prstGeom>
          <a:noFill/>
          <a:ln w="9525">
            <a:noFill/>
            <a:miter lim="800000"/>
            <a:headEnd/>
            <a:tailEnd/>
          </a:ln>
        </p:spPr>
      </p:pic>
      <p:pic>
        <p:nvPicPr>
          <p:cNvPr id="6" name="Picture 3" descr="8 Minute Madness.jpg"/>
          <p:cNvPicPr>
            <a:picLocks noChangeAspect="1"/>
          </p:cNvPicPr>
          <p:nvPr/>
        </p:nvPicPr>
        <p:blipFill rotWithShape="1">
          <a:blip r:embed="rId3"/>
          <a:srcRect l="16150" r="50000" b="53699"/>
          <a:stretch/>
        </p:blipFill>
        <p:spPr bwMode="auto">
          <a:xfrm>
            <a:off x="0" y="0"/>
            <a:ext cx="1461324" cy="1327358"/>
          </a:xfrm>
          <a:prstGeom prst="rect">
            <a:avLst/>
          </a:prstGeom>
          <a:noFill/>
          <a:ln w="9525">
            <a:noFill/>
            <a:miter lim="800000"/>
            <a:headEnd/>
            <a:tailEnd/>
          </a:ln>
        </p:spPr>
      </p:pic>
      <p:sp>
        <p:nvSpPr>
          <p:cNvPr id="8" name="TextBox 7"/>
          <p:cNvSpPr txBox="1"/>
          <p:nvPr/>
        </p:nvSpPr>
        <p:spPr>
          <a:xfrm>
            <a:off x="1367644"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 Assessment</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2875960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smtClean="0"/>
          </a:p>
          <a:p>
            <a:r>
              <a:rPr lang="en-GB" sz="2400" b="1" u="sng" dirty="0">
                <a:latin typeface="Cambria" pitchFamily="18" charset="0"/>
              </a:rPr>
              <a:t>Questions and Answers</a:t>
            </a:r>
            <a:endParaRPr lang="en-GB" sz="2400" dirty="0">
              <a:latin typeface="Cambria" pitchFamily="18" charset="0"/>
            </a:endParaRPr>
          </a:p>
          <a:p>
            <a:pPr lvl="0"/>
            <a:r>
              <a:rPr lang="en-GB" sz="2400" dirty="0"/>
              <a:t>What do you need for next lesson?</a:t>
            </a:r>
          </a:p>
          <a:p>
            <a:r>
              <a:rPr lang="en-GB" sz="2400" dirty="0"/>
              <a:t>What you need to think about in order to be fully prepared</a:t>
            </a:r>
            <a:r>
              <a:rPr lang="en-GB" sz="2400" dirty="0" smtClean="0"/>
              <a:t>?</a:t>
            </a:r>
          </a:p>
          <a:p>
            <a:r>
              <a:rPr lang="en-GB" sz="2400" dirty="0" smtClean="0"/>
              <a:t>What level are you on </a:t>
            </a:r>
            <a:r>
              <a:rPr lang="en-GB" sz="2400" smtClean="0"/>
              <a:t>and why?  </a:t>
            </a:r>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2519772" y="1052736"/>
            <a:ext cx="4104456" cy="3078655"/>
          </a:xfrm>
          <a:prstGeom prst="rect">
            <a:avLst/>
          </a:prstGeom>
          <a:noFill/>
          <a:ln w="9525">
            <a:noFill/>
            <a:miter lim="800000"/>
            <a:headEnd/>
            <a:tailEnd/>
          </a:ln>
        </p:spPr>
      </p:pic>
      <p:pic>
        <p:nvPicPr>
          <p:cNvPr id="6" name="Picture 3" descr="8 Minute Madness.jpg"/>
          <p:cNvPicPr>
            <a:picLocks noChangeAspect="1"/>
          </p:cNvPicPr>
          <p:nvPr/>
        </p:nvPicPr>
        <p:blipFill rotWithShape="1">
          <a:blip r:embed="rId3"/>
          <a:srcRect l="16150" r="50000" b="53699"/>
          <a:stretch/>
        </p:blipFill>
        <p:spPr bwMode="auto">
          <a:xfrm>
            <a:off x="0" y="0"/>
            <a:ext cx="1461324" cy="1327358"/>
          </a:xfrm>
          <a:prstGeom prst="rect">
            <a:avLst/>
          </a:prstGeom>
          <a:noFill/>
          <a:ln w="9525">
            <a:noFill/>
            <a:miter lim="800000"/>
            <a:headEnd/>
            <a:tailEnd/>
          </a:ln>
        </p:spPr>
      </p:pic>
      <p:sp>
        <p:nvSpPr>
          <p:cNvPr id="8" name="TextBox 7"/>
          <p:cNvSpPr txBox="1"/>
          <p:nvPr/>
        </p:nvSpPr>
        <p:spPr>
          <a:xfrm>
            <a:off x="1367644"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 Assessment</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736055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15869</TotalTime>
  <Words>750</Words>
  <Application>Microsoft Macintosh PowerPoint</Application>
  <PresentationFormat>On-screen Show (4:3)</PresentationFormat>
  <Paragraphs>134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Cambria</vt:lpstr>
      <vt:lpstr>Monotype Corsiva</vt:lpstr>
      <vt:lpstr>Arial</vt:lpstr>
      <vt:lpstr>Office Theme</vt:lpstr>
      <vt:lpstr>Drama  At Cornwallis Academy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Harding</dc:creator>
  <cp:lastModifiedBy>April Watts</cp:lastModifiedBy>
  <cp:revision>82</cp:revision>
  <dcterms:created xsi:type="dcterms:W3CDTF">2012-09-05T08:26:58Z</dcterms:created>
  <dcterms:modified xsi:type="dcterms:W3CDTF">2016-09-05T19:35:00Z</dcterms:modified>
</cp:coreProperties>
</file>