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8" r:id="rId4"/>
    <p:sldId id="269" r:id="rId5"/>
    <p:sldId id="277" r:id="rId6"/>
    <p:sldId id="278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8" autoAdjust="0"/>
    <p:restoredTop sz="92987"/>
  </p:normalViewPr>
  <p:slideViewPr>
    <p:cSldViewPr>
      <p:cViewPr varScale="1">
        <p:scale>
          <a:sx n="58" d="100"/>
          <a:sy n="58" d="100"/>
        </p:scale>
        <p:origin x="77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C3C24-7260-4BD0-9D18-75DD7DD93754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C7F0-4643-4E29-86E1-BC5492DFC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0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27A2-EF0E-437F-9D13-8CDECD62D8FB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0062"/>
            <a:ext cx="7772400" cy="115848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latin typeface="Monotype Corsiva" pitchFamily="66" charset="0"/>
              </a:rPr>
              <a:t>Drama </a:t>
            </a:r>
            <a:br>
              <a:rPr lang="en-GB" u="sng" dirty="0" smtClean="0">
                <a:latin typeface="Monotype Corsiva" pitchFamily="66" charset="0"/>
              </a:rPr>
            </a:br>
            <a:r>
              <a:rPr lang="en-GB" u="sng" dirty="0" smtClean="0">
                <a:latin typeface="Monotype Corsiva" pitchFamily="66" charset="0"/>
              </a:rPr>
              <a:t>At Cornwallis Academy</a:t>
            </a:r>
            <a:endParaRPr lang="en-GB" u="sng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13734" cy="5184576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GB" sz="9600" b="1" u="sng" dirty="0" smtClean="0">
                <a:solidFill>
                  <a:srgbClr val="FB19BA"/>
                </a:solidFill>
                <a:latin typeface="Monotype Corsiva" pitchFamily="66" charset="0"/>
              </a:rPr>
              <a:t>Year 8 – LESSON </a:t>
            </a:r>
            <a:r>
              <a:rPr lang="en-GB" sz="9600" b="1" u="sng" dirty="0">
                <a:solidFill>
                  <a:srgbClr val="FB19BA"/>
                </a:solidFill>
                <a:latin typeface="Monotype Corsiva" pitchFamily="66" charset="0"/>
              </a:rPr>
              <a:t>6</a:t>
            </a:r>
            <a:endParaRPr lang="en-GB" sz="9600" b="1" u="sng" dirty="0" smtClean="0">
              <a:solidFill>
                <a:srgbClr val="FB19BA"/>
              </a:solidFill>
              <a:latin typeface="Monotype Corsiva" pitchFamily="66" charset="0"/>
            </a:endParaRPr>
          </a:p>
          <a:p>
            <a:pPr algn="l"/>
            <a:r>
              <a:rPr lang="en-GB" sz="7000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7200" b="1" u="sng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9600" dirty="0">
                <a:solidFill>
                  <a:srgbClr val="0070C0"/>
                </a:solidFill>
                <a:latin typeface="Monotype Corsiva" pitchFamily="66" charset="0"/>
              </a:rPr>
              <a:t>-To demonstrate an understanding of how to use acting skills in performance. </a:t>
            </a:r>
          </a:p>
          <a:p>
            <a:pPr algn="l"/>
            <a:r>
              <a:rPr lang="en-GB" sz="9600" dirty="0" smtClean="0">
                <a:solidFill>
                  <a:srgbClr val="0070C0"/>
                </a:solidFill>
                <a:latin typeface="Monotype Corsiva" pitchFamily="66" charset="0"/>
              </a:rPr>
              <a:t>-To </a:t>
            </a:r>
            <a:r>
              <a:rPr lang="en-GB" sz="9600" dirty="0">
                <a:solidFill>
                  <a:srgbClr val="0070C0"/>
                </a:solidFill>
                <a:latin typeface="Monotype Corsiva" pitchFamily="66" charset="0"/>
              </a:rPr>
              <a:t>demonstrate an understanding of how to </a:t>
            </a:r>
            <a:r>
              <a:rPr lang="en-GB" sz="9600" dirty="0" smtClean="0">
                <a:solidFill>
                  <a:srgbClr val="0070C0"/>
                </a:solidFill>
                <a:latin typeface="Monotype Corsiva" pitchFamily="66" charset="0"/>
              </a:rPr>
              <a:t>devise and perform </a:t>
            </a:r>
            <a:r>
              <a:rPr lang="en-GB" sz="9600" dirty="0">
                <a:solidFill>
                  <a:srgbClr val="0070C0"/>
                </a:solidFill>
                <a:latin typeface="Monotype Corsiva" pitchFamily="66" charset="0"/>
              </a:rPr>
              <a:t>and Murder Mystery. </a:t>
            </a:r>
          </a:p>
          <a:p>
            <a:pPr algn="l"/>
            <a:r>
              <a:rPr lang="en-GB" sz="7400" b="1" i="1" u="sng" dirty="0" smtClean="0">
                <a:solidFill>
                  <a:srgbClr val="00B050"/>
                </a:solidFill>
                <a:latin typeface="Monotype Corsiva" pitchFamily="66" charset="0"/>
              </a:rPr>
              <a:t>Success Criteria:</a:t>
            </a:r>
          </a:p>
          <a:p>
            <a:pPr algn="l"/>
            <a:endParaRPr lang="en-GB" sz="7400" b="1" i="1" u="sng" dirty="0" smtClean="0">
              <a:solidFill>
                <a:srgbClr val="00B050"/>
              </a:solidFill>
              <a:latin typeface="Monotype Corsiva" pitchFamily="66" charset="0"/>
            </a:endParaRPr>
          </a:p>
          <a:p>
            <a:pPr algn="l"/>
            <a:r>
              <a:rPr lang="en-GB" sz="11100" b="1" i="1" u="sng" dirty="0" smtClean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1100" b="1" i="1" u="sng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8000" b="1" u="sng" dirty="0" smtClean="0">
                <a:solidFill>
                  <a:srgbClr val="0070C0"/>
                </a:solidFill>
                <a:latin typeface="Monotype Corsiva" pitchFamily="66" charset="0"/>
              </a:rPr>
              <a:t>Level </a:t>
            </a:r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4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stay in role for good parts of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my performance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, occasionally struggling to keep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focused. I will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make a reasonable contribution to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my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groups work, sharing some simple ideas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  <a:endParaRPr lang="en-GB" sz="8000" dirty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stay in role for  most of the performance with few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distractions. I will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make a positive contribution to a group, sharing ideas and showing some leadership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.</a:t>
            </a:r>
          </a:p>
          <a:p>
            <a:pPr algn="l"/>
            <a:r>
              <a:rPr lang="en-GB" sz="8000" b="1" u="sng" dirty="0" smtClean="0">
                <a:solidFill>
                  <a:srgbClr val="0070C0"/>
                </a:solidFill>
                <a:latin typeface="Monotype Corsiva" pitchFamily="66" charset="0"/>
              </a:rPr>
              <a:t>Level </a:t>
            </a:r>
            <a:r>
              <a:rPr lang="en-GB" sz="8000" b="1" u="sng" dirty="0">
                <a:solidFill>
                  <a:srgbClr val="0070C0"/>
                </a:solidFill>
                <a:latin typeface="Monotype Corsiva" pitchFamily="66" charset="0"/>
              </a:rPr>
              <a:t>6</a:t>
            </a:r>
          </a:p>
          <a:p>
            <a:pPr algn="l"/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I can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consistently stay in role for the whole of the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performance. I Contribute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ideas very well to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the group I’m in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and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am capable </a:t>
            </a:r>
            <a:r>
              <a:rPr lang="en-GB" sz="8000" dirty="0">
                <a:solidFill>
                  <a:srgbClr val="0070C0"/>
                </a:solidFill>
                <a:latin typeface="Monotype Corsiva" pitchFamily="66" charset="0"/>
              </a:rPr>
              <a:t>of showing good leadership </a:t>
            </a:r>
            <a:r>
              <a:rPr lang="en-GB" sz="8000" dirty="0" smtClean="0">
                <a:solidFill>
                  <a:srgbClr val="0070C0"/>
                </a:solidFill>
                <a:latin typeface="Monotype Corsiva" pitchFamily="66" charset="0"/>
              </a:rPr>
              <a:t>skills.</a:t>
            </a:r>
            <a:endParaRPr lang="en-GB" sz="8000" dirty="0">
              <a:solidFill>
                <a:srgbClr val="0070C0"/>
              </a:solidFill>
              <a:latin typeface="Monotype Corsiva" pitchFamily="66" charset="0"/>
            </a:endParaRPr>
          </a:p>
          <a:p>
            <a:pPr algn="l"/>
            <a:endParaRPr lang="en-GB" b="1" u="sng" dirty="0">
              <a:latin typeface="Monotype Corsiva" pitchFamily="66" charset="0"/>
            </a:endParaRPr>
          </a:p>
        </p:txBody>
      </p:sp>
      <p:pic>
        <p:nvPicPr>
          <p:cNvPr id="1026" name="Picture 0" descr="newlogo cornwal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5403"/>
            <a:ext cx="2195736" cy="5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192"/>
            <a:ext cx="8460432" cy="754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1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-To demonstrate an understanding of how to use acting skills in performance. </a:t>
            </a: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-To demonstrate an understanding of how to devise and perform and Murder Mystery. </a:t>
            </a:r>
            <a:r>
              <a:rPr lang="en-GB" sz="800" dirty="0" smtClean="0">
                <a:solidFill>
                  <a:srgbClr val="0070C0"/>
                </a:solidFill>
              </a:rPr>
              <a:t>. </a:t>
            </a:r>
            <a:endParaRPr lang="en-GB" sz="8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933154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u="sng" dirty="0" smtClean="0">
                <a:solidFill>
                  <a:srgbClr val="7030A0"/>
                </a:solidFill>
                <a:latin typeface="Cambria" pitchFamily="18" charset="0"/>
              </a:rPr>
              <a:t>Activity 1 – Murder Mystery game </a:t>
            </a:r>
            <a:r>
              <a:rPr lang="en-GB" u="sng" dirty="0">
                <a:solidFill>
                  <a:srgbClr val="7030A0"/>
                </a:solidFill>
                <a:latin typeface="Cambria" pitchFamily="18" charset="0"/>
              </a:rPr>
              <a:t>6</a:t>
            </a:r>
            <a:r>
              <a:rPr lang="en-GB" u="sng" dirty="0" smtClean="0">
                <a:solidFill>
                  <a:srgbClr val="7030A0"/>
                </a:solidFill>
                <a:latin typeface="Cambria" pitchFamily="18" charset="0"/>
              </a:rPr>
              <a:t> – Who is the murderer? </a:t>
            </a:r>
            <a:endParaRPr lang="en-GB" dirty="0">
              <a:solidFill>
                <a:srgbClr val="7030A0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13176"/>
            <a:ext cx="9144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1" u="sng" dirty="0" smtClean="0">
                <a:solidFill>
                  <a:srgbClr val="00B050"/>
                </a:solidFill>
                <a:latin typeface="Monotype Corsiva" pitchFamily="66" charset="0"/>
              </a:rPr>
              <a:t>WILF:</a:t>
            </a:r>
          </a:p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skills.</a:t>
            </a:r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270" y="1412776"/>
            <a:ext cx="4104456" cy="307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74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80" y="1124744"/>
            <a:ext cx="886967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-5192"/>
            <a:ext cx="8460432" cy="754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100" b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-To demonstrate an understanding of how to use acting skills in performance. </a:t>
            </a:r>
          </a:p>
          <a:p>
            <a:r>
              <a:rPr lang="en-GB" sz="1600" dirty="0">
                <a:solidFill>
                  <a:srgbClr val="0070C0"/>
                </a:solidFill>
                <a:latin typeface="Monotype Corsiva" pitchFamily="66" charset="0"/>
              </a:rPr>
              <a:t>-To demonstrate an understanding of how to devise and perform and Murder Mystery.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069502"/>
            <a:ext cx="9144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1" u="sng" dirty="0" smtClean="0">
                <a:solidFill>
                  <a:srgbClr val="00B050"/>
                </a:solidFill>
                <a:latin typeface="Monotype Corsiva" pitchFamily="66" charset="0"/>
              </a:rPr>
              <a:t>Success Criteria:</a:t>
            </a:r>
          </a:p>
          <a:p>
            <a:r>
              <a:rPr lang="en-GB" sz="1200" b="1" i="1" u="sng" dirty="0">
                <a:solidFill>
                  <a:srgbClr val="00B050"/>
                </a:solidFill>
                <a:latin typeface="Monotype Corsiva" pitchFamily="66" charset="0"/>
              </a:rPr>
              <a:t>Performing and Creating</a:t>
            </a:r>
            <a:endParaRPr lang="en-GB" sz="1200" b="1" i="1" u="sng" dirty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4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5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b="1" u="sng" dirty="0">
                <a:solidFill>
                  <a:srgbClr val="0070C0"/>
                </a:solidFill>
                <a:latin typeface="Monotype Corsiva" pitchFamily="66" charset="0"/>
              </a:rPr>
              <a:t>Level 6</a:t>
            </a:r>
          </a:p>
          <a:p>
            <a:r>
              <a:rPr lang="en-GB" sz="1200" dirty="0">
                <a:solidFill>
                  <a:srgbClr val="0070C0"/>
                </a:solidFill>
                <a:latin typeface="Monotype Corsiva" pitchFamily="66" charset="0"/>
              </a:rPr>
              <a:t>I can consistently stay in role for the whole of the performance. I Contribute ideas very well to the group I’m in and am capable of showing good leadership skills.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980" y="2276872"/>
            <a:ext cx="892899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u="sng" dirty="0" smtClean="0">
                <a:solidFill>
                  <a:schemeClr val="bg1"/>
                </a:solidFill>
              </a:rPr>
              <a:t>Warm-up </a:t>
            </a:r>
            <a:r>
              <a:rPr lang="en-GB" sz="2200" b="1" u="sng" dirty="0">
                <a:solidFill>
                  <a:schemeClr val="bg1"/>
                </a:solidFill>
              </a:rPr>
              <a:t>– Concentration character </a:t>
            </a:r>
            <a:r>
              <a:rPr lang="en-GB" sz="2200" b="1" u="sng" dirty="0" smtClean="0">
                <a:solidFill>
                  <a:schemeClr val="bg1"/>
                </a:solidFill>
              </a:rPr>
              <a:t>exercise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pPr lvl="0"/>
            <a:r>
              <a:rPr lang="en-GB" sz="2200" dirty="0" smtClean="0">
                <a:solidFill>
                  <a:schemeClr val="bg1"/>
                </a:solidFill>
              </a:rPr>
              <a:t>You will need to get sat </a:t>
            </a:r>
            <a:r>
              <a:rPr lang="en-GB" sz="2200" dirty="0">
                <a:solidFill>
                  <a:schemeClr val="bg1"/>
                </a:solidFill>
              </a:rPr>
              <a:t>on the floor in a space on </a:t>
            </a:r>
            <a:r>
              <a:rPr lang="en-GB" sz="2200" dirty="0" smtClean="0">
                <a:solidFill>
                  <a:schemeClr val="bg1"/>
                </a:solidFill>
              </a:rPr>
              <a:t>your </a:t>
            </a:r>
            <a:r>
              <a:rPr lang="en-GB" sz="2200" dirty="0">
                <a:solidFill>
                  <a:schemeClr val="bg1"/>
                </a:solidFill>
              </a:rPr>
              <a:t>own. </a:t>
            </a:r>
            <a:r>
              <a:rPr lang="en-GB" sz="2200" dirty="0" smtClean="0">
                <a:solidFill>
                  <a:schemeClr val="bg1"/>
                </a:solidFill>
              </a:rPr>
              <a:t>You will be instructed to </a:t>
            </a:r>
            <a:r>
              <a:rPr lang="en-GB" sz="2200" dirty="0">
                <a:solidFill>
                  <a:schemeClr val="bg1"/>
                </a:solidFill>
              </a:rPr>
              <a:t>close </a:t>
            </a:r>
            <a:r>
              <a:rPr lang="en-GB" sz="2200" dirty="0" smtClean="0">
                <a:solidFill>
                  <a:schemeClr val="bg1"/>
                </a:solidFill>
              </a:rPr>
              <a:t>your </a:t>
            </a:r>
            <a:r>
              <a:rPr lang="en-GB" sz="2200" dirty="0">
                <a:solidFill>
                  <a:schemeClr val="bg1"/>
                </a:solidFill>
              </a:rPr>
              <a:t>eyes and think about the following questions </a:t>
            </a:r>
            <a:r>
              <a:rPr lang="en-GB" sz="2200" dirty="0" smtClean="0">
                <a:solidFill>
                  <a:schemeClr val="bg1"/>
                </a:solidFill>
              </a:rPr>
              <a:t>in your </a:t>
            </a:r>
            <a:r>
              <a:rPr lang="en-GB" sz="2200" dirty="0">
                <a:solidFill>
                  <a:schemeClr val="bg1"/>
                </a:solidFill>
              </a:rPr>
              <a:t>head:</a:t>
            </a:r>
          </a:p>
          <a:p>
            <a:pPr lvl="0"/>
            <a:r>
              <a:rPr lang="en-GB" sz="2200" dirty="0" smtClean="0">
                <a:solidFill>
                  <a:schemeClr val="bg1"/>
                </a:solidFill>
              </a:rPr>
              <a:t>(1)Who </a:t>
            </a:r>
            <a:r>
              <a:rPr lang="en-GB" sz="2200" dirty="0">
                <a:solidFill>
                  <a:schemeClr val="bg1"/>
                </a:solidFill>
              </a:rPr>
              <a:t>are you? (2) How old are your? (3) What is your role in the story? (4) How do you feel about the situation you are in etc…?</a:t>
            </a:r>
          </a:p>
          <a:p>
            <a:endParaRPr lang="en-GB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284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6" y="863402"/>
            <a:ext cx="5712801" cy="428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32405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988840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solidFill>
                  <a:schemeClr val="bg1"/>
                </a:solidFill>
              </a:rPr>
              <a:t>You will have </a:t>
            </a:r>
            <a:r>
              <a:rPr lang="en-GB" sz="2800" dirty="0">
                <a:solidFill>
                  <a:schemeClr val="bg1"/>
                </a:solidFill>
              </a:rPr>
              <a:t>5 minutes to rehearse </a:t>
            </a:r>
            <a:r>
              <a:rPr lang="en-GB" sz="2800" dirty="0" smtClean="0">
                <a:solidFill>
                  <a:schemeClr val="bg1"/>
                </a:solidFill>
              </a:rPr>
              <a:t>your </a:t>
            </a:r>
            <a:r>
              <a:rPr lang="en-GB" sz="2800" dirty="0">
                <a:solidFill>
                  <a:schemeClr val="bg1"/>
                </a:solidFill>
              </a:rPr>
              <a:t>Murder Mystery plays and make sure that </a:t>
            </a:r>
            <a:r>
              <a:rPr lang="en-GB" sz="2800" dirty="0" smtClean="0">
                <a:solidFill>
                  <a:schemeClr val="bg1"/>
                </a:solidFill>
              </a:rPr>
              <a:t>you </a:t>
            </a:r>
            <a:r>
              <a:rPr lang="en-GB" sz="2800" dirty="0">
                <a:solidFill>
                  <a:schemeClr val="bg1"/>
                </a:solidFill>
              </a:rPr>
              <a:t>have all the correct equipment and </a:t>
            </a:r>
            <a:r>
              <a:rPr lang="en-GB" sz="2800" dirty="0" smtClean="0">
                <a:solidFill>
                  <a:schemeClr val="bg1"/>
                </a:solidFill>
              </a:rPr>
              <a:t>that you have your </a:t>
            </a:r>
            <a:r>
              <a:rPr lang="en-GB" sz="2800" dirty="0">
                <a:solidFill>
                  <a:schemeClr val="bg1"/>
                </a:solidFill>
              </a:rPr>
              <a:t>stage set out as </a:t>
            </a:r>
            <a:r>
              <a:rPr lang="en-GB" sz="2800" dirty="0" smtClean="0">
                <a:solidFill>
                  <a:schemeClr val="bg1"/>
                </a:solidFill>
              </a:rPr>
              <a:t>you </a:t>
            </a:r>
            <a:r>
              <a:rPr lang="en-GB" sz="2800" dirty="0">
                <a:solidFill>
                  <a:schemeClr val="bg1"/>
                </a:solidFill>
              </a:rPr>
              <a:t>need 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279736"/>
            <a:ext cx="9144000" cy="267765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bg1"/>
                </a:solidFill>
                <a:latin typeface="Cambria"/>
                <a:cs typeface="Cambria"/>
              </a:rPr>
              <a:t>Lesson Objective: </a:t>
            </a:r>
          </a:p>
          <a:p>
            <a:r>
              <a:rPr lang="en-GB" sz="12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use acting skills in performance. </a:t>
            </a:r>
          </a:p>
          <a:p>
            <a:r>
              <a:rPr lang="en-GB" sz="12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devise and perform and Murder Mystery. </a:t>
            </a:r>
          </a:p>
          <a:p>
            <a:r>
              <a:rPr lang="en-GB" sz="1200" i="1" u="sng" dirty="0" smtClean="0">
                <a:solidFill>
                  <a:schemeClr val="bg1"/>
                </a:solidFill>
                <a:latin typeface="Cambria"/>
                <a:cs typeface="Cambria"/>
              </a:rPr>
              <a:t>Success Criteria:</a:t>
            </a:r>
            <a:endParaRPr lang="en-GB" sz="1200" i="1" u="sng" dirty="0">
              <a:solidFill>
                <a:schemeClr val="bg1"/>
              </a:solidFill>
              <a:latin typeface="Cambria"/>
              <a:cs typeface="Cambria"/>
            </a:endParaRPr>
          </a:p>
          <a:p>
            <a:endParaRPr lang="en-GB" sz="1200" i="1" u="sng" dirty="0">
              <a:solidFill>
                <a:schemeClr val="bg1"/>
              </a:solidFill>
              <a:latin typeface="Cambria"/>
              <a:cs typeface="Cambria"/>
            </a:endParaRPr>
          </a:p>
          <a:p>
            <a:r>
              <a:rPr lang="en-GB" sz="1200" i="1" u="sng" dirty="0">
                <a:solidFill>
                  <a:schemeClr val="bg1"/>
                </a:solidFill>
                <a:latin typeface="Cambria"/>
                <a:cs typeface="Cambria"/>
              </a:rPr>
              <a:t>Performing and Creating</a:t>
            </a:r>
          </a:p>
          <a:p>
            <a:r>
              <a:rPr lang="en-GB" sz="1200" u="sng" dirty="0">
                <a:solidFill>
                  <a:schemeClr val="bg1"/>
                </a:solidFill>
                <a:latin typeface="Cambria"/>
                <a:cs typeface="Cambria"/>
              </a:rPr>
              <a:t>Level 4</a:t>
            </a:r>
          </a:p>
          <a:p>
            <a:r>
              <a:rPr lang="en-GB" sz="1200" dirty="0">
                <a:solidFill>
                  <a:schemeClr val="bg1"/>
                </a:solidFill>
                <a:latin typeface="Cambria"/>
                <a:cs typeface="Cambria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200" u="sng" dirty="0">
                <a:solidFill>
                  <a:schemeClr val="bg1"/>
                </a:solidFill>
                <a:latin typeface="Cambria"/>
                <a:cs typeface="Cambria"/>
              </a:rPr>
              <a:t>Level 5</a:t>
            </a:r>
          </a:p>
          <a:p>
            <a:r>
              <a:rPr lang="en-GB" sz="1200" dirty="0">
                <a:solidFill>
                  <a:schemeClr val="bg1"/>
                </a:solidFill>
                <a:latin typeface="Cambria"/>
                <a:cs typeface="Cambria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200" u="sng" dirty="0">
                <a:solidFill>
                  <a:schemeClr val="bg1"/>
                </a:solidFill>
                <a:latin typeface="Cambria"/>
                <a:cs typeface="Cambria"/>
              </a:rPr>
              <a:t>Level 6</a:t>
            </a:r>
          </a:p>
          <a:p>
            <a:r>
              <a:rPr lang="en-GB" sz="1200" dirty="0">
                <a:solidFill>
                  <a:schemeClr val="bg1"/>
                </a:solidFill>
                <a:latin typeface="Cambria"/>
                <a:cs typeface="Cambria"/>
              </a:rPr>
              <a:t>I can consistently stay in role for the whole of the performance. I Contribute</a:t>
            </a:r>
          </a:p>
        </p:txBody>
      </p:sp>
    </p:spTree>
    <p:extLst>
      <p:ext uri="{BB962C8B-B14F-4D97-AF65-F5344CB8AC3E}">
        <p14:creationId xmlns:p14="http://schemas.microsoft.com/office/powerpoint/2010/main" val="8805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2400" b="1" u="sng" dirty="0" smtClean="0">
                <a:latin typeface="Cambria" pitchFamily="18" charset="0"/>
              </a:rPr>
              <a:t>Task 1 – Performing skills</a:t>
            </a:r>
            <a:endParaRPr lang="en-GB" sz="2400" dirty="0">
              <a:latin typeface="Cambria" pitchFamily="18" charset="0"/>
            </a:endParaRPr>
          </a:p>
          <a:p>
            <a:pPr lvl="0"/>
            <a:r>
              <a:rPr lang="en-GB" sz="2400" dirty="0" smtClean="0"/>
              <a:t>As a class we will need to use the performance skills card provided to pick the 5 most important skills to look for within each assessment. Each of you will need to then </a:t>
            </a:r>
            <a:r>
              <a:rPr lang="en-GB" sz="2400" dirty="0"/>
              <a:t>make a wish for the lesson to </a:t>
            </a:r>
            <a:r>
              <a:rPr lang="en-GB" sz="2400" dirty="0" smtClean="0"/>
              <a:t>enable you </a:t>
            </a:r>
            <a:r>
              <a:rPr lang="en-GB" sz="2400" dirty="0"/>
              <a:t>to achieve </a:t>
            </a:r>
            <a:r>
              <a:rPr lang="en-GB" sz="2400" dirty="0" smtClean="0"/>
              <a:t>your </a:t>
            </a:r>
            <a:r>
              <a:rPr lang="en-GB" sz="2400" dirty="0"/>
              <a:t>full potential- this enables </a:t>
            </a:r>
            <a:r>
              <a:rPr lang="en-GB" sz="2400" dirty="0" smtClean="0"/>
              <a:t>you to individually </a:t>
            </a:r>
            <a:r>
              <a:rPr lang="en-GB" sz="2400" dirty="0"/>
              <a:t>highlight </a:t>
            </a:r>
            <a:r>
              <a:rPr lang="en-GB" sz="2400" dirty="0" smtClean="0"/>
              <a:t>your weaknesses </a:t>
            </a:r>
            <a:r>
              <a:rPr lang="en-GB" sz="2400" dirty="0"/>
              <a:t>to help </a:t>
            </a:r>
            <a:r>
              <a:rPr lang="en-GB" sz="2400" dirty="0" smtClean="0"/>
              <a:t>you </a:t>
            </a:r>
            <a:r>
              <a:rPr lang="en-GB" sz="2400" dirty="0"/>
              <a:t>to achieve a higher grade than </a:t>
            </a:r>
            <a:r>
              <a:rPr lang="en-GB" sz="2400" dirty="0" smtClean="0"/>
              <a:t>you </a:t>
            </a:r>
            <a:r>
              <a:rPr lang="en-GB" sz="2400" dirty="0"/>
              <a:t>are currently on.</a:t>
            </a:r>
          </a:p>
          <a:p>
            <a:endParaRPr lang="en-GB" dirty="0"/>
          </a:p>
        </p:txBody>
      </p:sp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2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360" y="350345"/>
            <a:ext cx="2952445" cy="221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933" y="-8538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4509120"/>
            <a:ext cx="5741632" cy="2246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Lesson Objective: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use acting skills in performance.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devise and perform and Murder Mystery. </a:t>
            </a: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Success Criteria:</a:t>
            </a:r>
          </a:p>
          <a:p>
            <a:endParaRPr lang="en-GB" sz="1000" i="1" u="sng" dirty="0">
              <a:solidFill>
                <a:schemeClr val="bg1"/>
              </a:solidFill>
              <a:latin typeface="Cambria"/>
              <a:cs typeface="Cambria"/>
            </a:endParaRP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Performing and Creating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4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5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6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consistently stay in role for the whole of the performance. I Contribute</a:t>
            </a:r>
          </a:p>
        </p:txBody>
      </p:sp>
    </p:spTree>
    <p:extLst>
      <p:ext uri="{BB962C8B-B14F-4D97-AF65-F5344CB8AC3E}">
        <p14:creationId xmlns:p14="http://schemas.microsoft.com/office/powerpoint/2010/main" val="27092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2400" b="1" u="sng" dirty="0">
                <a:latin typeface="Cambria" pitchFamily="18" charset="0"/>
              </a:rPr>
              <a:t>Task </a:t>
            </a:r>
            <a:r>
              <a:rPr lang="en-GB" sz="2400" b="1" u="sng" dirty="0" smtClean="0">
                <a:latin typeface="Cambria" pitchFamily="18" charset="0"/>
              </a:rPr>
              <a:t>2 </a:t>
            </a:r>
            <a:r>
              <a:rPr lang="en-GB" sz="2400" b="1" u="sng" dirty="0">
                <a:latin typeface="Cambria" pitchFamily="18" charset="0"/>
              </a:rPr>
              <a:t>– </a:t>
            </a:r>
            <a:r>
              <a:rPr lang="en-GB" sz="2400" b="1" u="sng" dirty="0" smtClean="0">
                <a:latin typeface="Cambria" pitchFamily="18" charset="0"/>
              </a:rPr>
              <a:t>Performing your Murder Mystery</a:t>
            </a:r>
            <a:endParaRPr lang="en-GB" sz="2400" dirty="0">
              <a:latin typeface="Cambria" pitchFamily="18" charset="0"/>
            </a:endParaRPr>
          </a:p>
          <a:p>
            <a:pPr lvl="0"/>
            <a:r>
              <a:rPr lang="en-GB" sz="2400" dirty="0" smtClean="0"/>
              <a:t>You will all need to </a:t>
            </a:r>
            <a:r>
              <a:rPr lang="en-GB" sz="2400" dirty="0"/>
              <a:t>sit in 2 straight lines to form the audience. Each group will be called up </a:t>
            </a:r>
            <a:r>
              <a:rPr lang="en-GB" sz="2400" dirty="0" smtClean="0"/>
              <a:t>to do their </a:t>
            </a:r>
            <a:r>
              <a:rPr lang="en-GB" sz="2400" dirty="0"/>
              <a:t>performance. Each group will be recorded by video to </a:t>
            </a:r>
            <a:r>
              <a:rPr lang="en-GB" sz="2400" dirty="0" smtClean="0"/>
              <a:t>evidence your work.</a:t>
            </a:r>
          </a:p>
          <a:p>
            <a:pPr lvl="0"/>
            <a:r>
              <a:rPr lang="en-GB" sz="2400" dirty="0" smtClean="0"/>
              <a:t>Recap - what </a:t>
            </a:r>
            <a:r>
              <a:rPr lang="en-GB" sz="2400" dirty="0"/>
              <a:t>makes a good audience member and </a:t>
            </a:r>
            <a:r>
              <a:rPr lang="en-GB" sz="2400" dirty="0" smtClean="0"/>
              <a:t>what are the expectations</a:t>
            </a:r>
            <a:r>
              <a:rPr lang="en-GB" sz="2400" dirty="0"/>
              <a:t>?</a:t>
            </a:r>
          </a:p>
          <a:p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116633"/>
            <a:ext cx="3491880" cy="26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0827" y="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4616590"/>
            <a:ext cx="5508104" cy="2246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Lesson Objective: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use acting skills in performance.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devise and perform and Murder Mystery. </a:t>
            </a: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Success Criteria:</a:t>
            </a:r>
          </a:p>
          <a:p>
            <a:endParaRPr lang="en-GB" sz="1000" i="1" u="sng" dirty="0">
              <a:solidFill>
                <a:schemeClr val="bg1"/>
              </a:solidFill>
              <a:latin typeface="Cambria"/>
              <a:cs typeface="Cambria"/>
            </a:endParaRP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Performing and Creating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4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5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6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consistently stay in role for the whole of the performance. I Contribute</a:t>
            </a:r>
          </a:p>
        </p:txBody>
      </p:sp>
    </p:spTree>
    <p:extLst>
      <p:ext uri="{BB962C8B-B14F-4D97-AF65-F5344CB8AC3E}">
        <p14:creationId xmlns:p14="http://schemas.microsoft.com/office/powerpoint/2010/main" val="28759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sz="2400" b="1" u="sng" dirty="0">
                <a:latin typeface="Cambria" pitchFamily="18" charset="0"/>
              </a:rPr>
              <a:t>Task </a:t>
            </a:r>
            <a:r>
              <a:rPr lang="en-GB" sz="2400" b="1" u="sng" dirty="0" smtClean="0">
                <a:latin typeface="Cambria" pitchFamily="18" charset="0"/>
              </a:rPr>
              <a:t>2 </a:t>
            </a:r>
            <a:r>
              <a:rPr lang="en-GB" sz="2400" b="1" u="sng" dirty="0">
                <a:latin typeface="Cambria" pitchFamily="18" charset="0"/>
              </a:rPr>
              <a:t>– </a:t>
            </a:r>
            <a:r>
              <a:rPr lang="en-GB" sz="2400" b="1" u="sng" dirty="0" smtClean="0">
                <a:latin typeface="Cambria" pitchFamily="18" charset="0"/>
              </a:rPr>
              <a:t>Performing your Murder Mystery</a:t>
            </a:r>
            <a:endParaRPr lang="en-GB" sz="2400" dirty="0">
              <a:latin typeface="Cambria" pitchFamily="18" charset="0"/>
            </a:endParaRPr>
          </a:p>
          <a:p>
            <a:pPr lvl="0"/>
            <a:r>
              <a:rPr lang="en-GB" sz="2400" dirty="0" smtClean="0"/>
              <a:t>You will now all perform your pieces to the rest of the class. After each performance we will pick a strength and weakness for each performer. You will need to pick one of the key words that you feel best demonstrates what you have just seen.    </a:t>
            </a:r>
            <a:endParaRPr lang="en-GB" sz="2400" dirty="0"/>
          </a:p>
          <a:p>
            <a:endParaRPr lang="en-GB" dirty="0"/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116633"/>
            <a:ext cx="3491880" cy="26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0827" y="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4581128"/>
            <a:ext cx="5508104" cy="22467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Lesson Objective: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use acting skills in performance.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devise and perform and Murder Mystery. </a:t>
            </a: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Success Criteria:</a:t>
            </a:r>
          </a:p>
          <a:p>
            <a:endParaRPr lang="en-GB" sz="1000" i="1" u="sng" dirty="0">
              <a:solidFill>
                <a:schemeClr val="bg1"/>
              </a:solidFill>
              <a:latin typeface="Cambria"/>
              <a:cs typeface="Cambria"/>
            </a:endParaRP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Performing and Creating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4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5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6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consistently stay in role for the whole of the performance. I Contribute</a:t>
            </a:r>
          </a:p>
        </p:txBody>
      </p:sp>
    </p:spTree>
    <p:extLst>
      <p:ext uri="{BB962C8B-B14F-4D97-AF65-F5344CB8AC3E}">
        <p14:creationId xmlns:p14="http://schemas.microsoft.com/office/powerpoint/2010/main" val="2126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sz="2800" b="1" u="sng" dirty="0" smtClean="0"/>
          </a:p>
          <a:p>
            <a:pPr algn="ctr"/>
            <a:r>
              <a:rPr lang="en-GB" sz="2800" b="1" u="sng" dirty="0" smtClean="0"/>
              <a:t>REFLECTION</a:t>
            </a:r>
          </a:p>
          <a:p>
            <a:r>
              <a:rPr lang="en-GB" sz="2400" b="1" u="sng" dirty="0">
                <a:latin typeface="Cambria" pitchFamily="18" charset="0"/>
              </a:rPr>
              <a:t>Questions and Answers</a:t>
            </a:r>
            <a:endParaRPr lang="en-GB" sz="2400" dirty="0">
              <a:latin typeface="Cambria" pitchFamily="18" charset="0"/>
            </a:endParaRPr>
          </a:p>
          <a:p>
            <a:pPr lvl="0"/>
            <a:r>
              <a:rPr lang="en-GB" sz="2400" dirty="0"/>
              <a:t>What </a:t>
            </a:r>
            <a:r>
              <a:rPr lang="en-GB" sz="2400" dirty="0" smtClean="0"/>
              <a:t>were your strengths and why?</a:t>
            </a:r>
            <a:endParaRPr lang="en-GB" sz="2400" dirty="0"/>
          </a:p>
          <a:p>
            <a:r>
              <a:rPr lang="en-GB" sz="2400" dirty="0"/>
              <a:t>What </a:t>
            </a:r>
            <a:r>
              <a:rPr lang="en-GB" sz="2400" dirty="0" smtClean="0"/>
              <a:t>were your weaknesses and why?</a:t>
            </a:r>
            <a:endParaRPr lang="en-GB" sz="2400" dirty="0"/>
          </a:p>
          <a:p>
            <a:r>
              <a:rPr lang="en-GB" sz="2400" dirty="0"/>
              <a:t>What level </a:t>
            </a:r>
            <a:r>
              <a:rPr lang="en-GB" sz="2400" dirty="0" smtClean="0"/>
              <a:t>did you achieve and </a:t>
            </a:r>
            <a:r>
              <a:rPr lang="en-GB" sz="2400" dirty="0"/>
              <a:t>why?  </a:t>
            </a:r>
          </a:p>
        </p:txBody>
      </p:sp>
      <p:pic>
        <p:nvPicPr>
          <p:cNvPr id="5" name="Picture 4" descr="Haunted House 3D Screensaver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1994" y="1163653"/>
            <a:ext cx="6104341" cy="248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8 Minute Madness.jpg"/>
          <p:cNvPicPr>
            <a:picLocks noChangeAspect="1"/>
          </p:cNvPicPr>
          <p:nvPr/>
        </p:nvPicPr>
        <p:blipFill rotWithShape="1">
          <a:blip r:embed="rId3"/>
          <a:srcRect l="16150" r="50000" b="53699"/>
          <a:stretch/>
        </p:blipFill>
        <p:spPr bwMode="auto">
          <a:xfrm>
            <a:off x="0" y="0"/>
            <a:ext cx="1461324" cy="13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67644" y="332656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Monotype Corsiva" pitchFamily="66" charset="0"/>
              </a:rPr>
              <a:t>Murder Mystery Assessment</a:t>
            </a:r>
            <a:endParaRPr lang="en-GB" sz="48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1054" y="3501008"/>
            <a:ext cx="3252946" cy="31700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Lesson Objective: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use acting skills in performance. 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-To demonstrate an understanding of how to devise and perform and Murder Mystery. </a:t>
            </a: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Success Criteria:</a:t>
            </a:r>
          </a:p>
          <a:p>
            <a:endParaRPr lang="en-GB" sz="1000" i="1" u="sng" dirty="0">
              <a:solidFill>
                <a:schemeClr val="bg1"/>
              </a:solidFill>
              <a:latin typeface="Cambria"/>
              <a:cs typeface="Cambria"/>
            </a:endParaRPr>
          </a:p>
          <a:p>
            <a:r>
              <a:rPr lang="en-GB" sz="1000" i="1" u="sng" dirty="0">
                <a:solidFill>
                  <a:schemeClr val="bg1"/>
                </a:solidFill>
                <a:latin typeface="Cambria"/>
                <a:cs typeface="Cambria"/>
              </a:rPr>
              <a:t>Performing and Creating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4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good parts of my performance, occasionally struggling to keep focused. I will make a reasonable contribution to my groups work, sharing some simple ideas.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5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stay in role for  most of the performance with few distractions. I will make a positive contribution to a group, sharing ideas and showing some leadership.</a:t>
            </a:r>
          </a:p>
          <a:p>
            <a:r>
              <a:rPr lang="en-GB" sz="1000" u="sng" dirty="0">
                <a:solidFill>
                  <a:schemeClr val="bg1"/>
                </a:solidFill>
                <a:latin typeface="Cambria"/>
                <a:cs typeface="Cambria"/>
              </a:rPr>
              <a:t>Level 6</a:t>
            </a:r>
          </a:p>
          <a:p>
            <a:r>
              <a:rPr lang="en-GB" sz="1000" dirty="0">
                <a:solidFill>
                  <a:schemeClr val="bg1"/>
                </a:solidFill>
                <a:latin typeface="Cambria"/>
                <a:cs typeface="Cambria"/>
              </a:rPr>
              <a:t>I can consistently stay in role for the whole of the performance. I Contribute</a:t>
            </a:r>
          </a:p>
        </p:txBody>
      </p:sp>
    </p:spTree>
    <p:extLst>
      <p:ext uri="{BB962C8B-B14F-4D97-AF65-F5344CB8AC3E}">
        <p14:creationId xmlns:p14="http://schemas.microsoft.com/office/powerpoint/2010/main" val="736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15912</TotalTime>
  <Words>1405</Words>
  <Application>Microsoft Macintosh PowerPoint</Application>
  <PresentationFormat>On-screen Show (4:3)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Monotype Corsiva</vt:lpstr>
      <vt:lpstr>Arial</vt:lpstr>
      <vt:lpstr>Office Theme</vt:lpstr>
      <vt:lpstr>Drama  At Cornwallis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Harding</dc:creator>
  <cp:lastModifiedBy>April Watts</cp:lastModifiedBy>
  <cp:revision>91</cp:revision>
  <dcterms:created xsi:type="dcterms:W3CDTF">2012-09-05T08:26:58Z</dcterms:created>
  <dcterms:modified xsi:type="dcterms:W3CDTF">2016-09-05T19:35:33Z</dcterms:modified>
</cp:coreProperties>
</file>