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9" r:id="rId4"/>
    <p:sldId id="279" r:id="rId5"/>
    <p:sldId id="27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62078" autoAdjust="0"/>
  </p:normalViewPr>
  <p:slideViewPr>
    <p:cSldViewPr>
      <p:cViewPr>
        <p:scale>
          <a:sx n="69" d="100"/>
          <a:sy n="69" d="100"/>
        </p:scale>
        <p:origin x="456" y="-1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C3C24-7260-4BD0-9D18-75DD7DD93754}" type="datetimeFigureOut">
              <a:rPr lang="en-GB" smtClean="0"/>
              <a:t>05/09/2016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9C7F0-4643-4E29-86E1-BC5492DFCAD5}" type="slidenum">
              <a:rPr lang="en-GB" smtClean="0"/>
              <a:t>‹#›</a:t>
            </a:fld>
            <a:endParaRPr lang="en-GB"/>
          </a:p>
        </p:txBody>
      </p:sp>
    </p:spTree>
    <p:extLst>
      <p:ext uri="{BB962C8B-B14F-4D97-AF65-F5344CB8AC3E}">
        <p14:creationId xmlns:p14="http://schemas.microsoft.com/office/powerpoint/2010/main" val="3701202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will need to complete an end of unit assessment based on their final performance here. </a:t>
            </a:r>
            <a:endParaRPr lang="en-GB" dirty="0"/>
          </a:p>
        </p:txBody>
      </p:sp>
      <p:sp>
        <p:nvSpPr>
          <p:cNvPr id="4" name="Slide Number Placeholder 3"/>
          <p:cNvSpPr>
            <a:spLocks noGrp="1"/>
          </p:cNvSpPr>
          <p:nvPr>
            <p:ph type="sldNum" sz="quarter" idx="10"/>
          </p:nvPr>
        </p:nvSpPr>
        <p:spPr/>
        <p:txBody>
          <a:bodyPr/>
          <a:lstStyle/>
          <a:p>
            <a:fld id="{BD39C7F0-4643-4E29-86E1-BC5492DFCAD5}" type="slidenum">
              <a:rPr lang="en-GB" smtClean="0"/>
              <a:t>4</a:t>
            </a:fld>
            <a:endParaRPr lang="en-GB"/>
          </a:p>
        </p:txBody>
      </p:sp>
    </p:spTree>
    <p:extLst>
      <p:ext uri="{BB962C8B-B14F-4D97-AF65-F5344CB8AC3E}">
        <p14:creationId xmlns:p14="http://schemas.microsoft.com/office/powerpoint/2010/main" val="354018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05/09/2016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05/09/2016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05/09/2016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05/09/2016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05/09/2016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05/09/2016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5114" y="1124744"/>
            <a:ext cx="9113734" cy="5733256"/>
          </a:xfrm>
        </p:spPr>
        <p:txBody>
          <a:bodyPr>
            <a:normAutofit fontScale="25000" lnSpcReduction="20000"/>
          </a:bodyPr>
          <a:lstStyle/>
          <a:p>
            <a:pPr algn="r"/>
            <a:r>
              <a:rPr lang="en-GB" sz="7000" b="1" u="sng" dirty="0" smtClean="0">
                <a:solidFill>
                  <a:srgbClr val="FB19BA"/>
                </a:solidFill>
                <a:latin typeface="Monotype Corsiva" pitchFamily="66" charset="0"/>
              </a:rPr>
              <a:t>Year 8 – LESSON </a:t>
            </a:r>
            <a:r>
              <a:rPr lang="en-GB" sz="7000" b="1" u="sng" dirty="0">
                <a:solidFill>
                  <a:srgbClr val="FB19BA"/>
                </a:solidFill>
                <a:latin typeface="Monotype Corsiva" pitchFamily="66" charset="0"/>
              </a:rPr>
              <a:t>7</a:t>
            </a:r>
            <a:endParaRPr lang="en-GB" sz="7000" b="1" u="sng" dirty="0" smtClean="0">
              <a:solidFill>
                <a:srgbClr val="FB19BA"/>
              </a:solidFill>
              <a:latin typeface="Monotype Corsiva" pitchFamily="66" charset="0"/>
            </a:endParaRPr>
          </a:p>
          <a:p>
            <a:pPr algn="l"/>
            <a:r>
              <a:rPr lang="en-GB" sz="7000" b="1" u="sng" dirty="0" smtClean="0">
                <a:solidFill>
                  <a:srgbClr val="00B050"/>
                </a:solidFill>
                <a:latin typeface="Monotype Corsiva" pitchFamily="66" charset="0"/>
              </a:rPr>
              <a:t>Lesson Objective: </a:t>
            </a:r>
            <a:endParaRPr lang="en-GB" sz="7200" b="1" u="sng" dirty="0" smtClean="0">
              <a:solidFill>
                <a:srgbClr val="0070C0"/>
              </a:solidFill>
              <a:latin typeface="Monotype Corsiva" pitchFamily="66" charset="0"/>
            </a:endParaRPr>
          </a:p>
          <a:p>
            <a:pPr algn="l"/>
            <a:r>
              <a:rPr lang="en-GB" sz="9600" dirty="0" smtClean="0">
                <a:solidFill>
                  <a:srgbClr val="0070C0"/>
                </a:solidFill>
                <a:latin typeface="Monotype Corsiva" pitchFamily="66" charset="0"/>
              </a:rPr>
              <a:t>-The </a:t>
            </a:r>
            <a:r>
              <a:rPr lang="en-GB" sz="9600" dirty="0">
                <a:solidFill>
                  <a:srgbClr val="0070C0"/>
                </a:solidFill>
                <a:latin typeface="Monotype Corsiva" pitchFamily="66" charset="0"/>
              </a:rPr>
              <a:t>importance of reflecting on the progress you have made this term. </a:t>
            </a:r>
            <a:br>
              <a:rPr lang="en-GB" sz="9600" dirty="0">
                <a:solidFill>
                  <a:srgbClr val="0070C0"/>
                </a:solidFill>
                <a:latin typeface="Monotype Corsiva" pitchFamily="66" charset="0"/>
              </a:rPr>
            </a:br>
            <a:r>
              <a:rPr lang="en-GB" sz="9600" dirty="0" smtClean="0">
                <a:solidFill>
                  <a:srgbClr val="0070C0"/>
                </a:solidFill>
                <a:latin typeface="Monotype Corsiva" pitchFamily="66" charset="0"/>
              </a:rPr>
              <a:t>-To </a:t>
            </a:r>
            <a:r>
              <a:rPr lang="en-GB" sz="9600" dirty="0">
                <a:solidFill>
                  <a:srgbClr val="0070C0"/>
                </a:solidFill>
                <a:latin typeface="Monotype Corsiva" pitchFamily="66" charset="0"/>
              </a:rPr>
              <a:t>discuss your strengths and weaknesses and those of others</a:t>
            </a:r>
            <a:r>
              <a:rPr lang="en-GB" sz="9600" dirty="0" smtClean="0">
                <a:solidFill>
                  <a:srgbClr val="0070C0"/>
                </a:solidFill>
                <a:latin typeface="Monotype Corsiva" pitchFamily="66" charset="0"/>
              </a:rPr>
              <a:t>.</a:t>
            </a:r>
          </a:p>
          <a:p>
            <a:pPr algn="l"/>
            <a:r>
              <a:rPr lang="en-GB" sz="9600" dirty="0" smtClean="0">
                <a:solidFill>
                  <a:srgbClr val="0070C0"/>
                </a:solidFill>
                <a:latin typeface="Monotype Corsiva" pitchFamily="66" charset="0"/>
              </a:rPr>
              <a:t>-The importance of peer and self assessment</a:t>
            </a:r>
            <a:endParaRPr lang="en-GB" sz="9600" dirty="0">
              <a:solidFill>
                <a:srgbClr val="0070C0"/>
              </a:solidFill>
              <a:latin typeface="Monotype Corsiva" pitchFamily="66" charset="0"/>
            </a:endParaRPr>
          </a:p>
          <a:p>
            <a:pPr algn="l"/>
            <a:r>
              <a:rPr lang="en-GB" sz="7400" b="1" i="1" u="sng" dirty="0" smtClean="0">
                <a:solidFill>
                  <a:srgbClr val="00B050"/>
                </a:solidFill>
                <a:latin typeface="Monotype Corsiva" pitchFamily="66" charset="0"/>
              </a:rPr>
              <a:t>Success Criteria:</a:t>
            </a:r>
          </a:p>
          <a:p>
            <a:pPr algn="l"/>
            <a:endParaRPr lang="en-GB" sz="7400" b="1" i="1" u="sng" dirty="0" smtClean="0">
              <a:solidFill>
                <a:srgbClr val="00B050"/>
              </a:solidFill>
              <a:latin typeface="Monotype Corsiva" pitchFamily="66" charset="0"/>
            </a:endParaRPr>
          </a:p>
          <a:p>
            <a:pPr algn="l"/>
            <a:r>
              <a:rPr lang="en-GB" sz="11100" b="1" i="1" u="sng" dirty="0" smtClean="0">
                <a:solidFill>
                  <a:srgbClr val="00B050"/>
                </a:solidFill>
                <a:latin typeface="Monotype Corsiva" pitchFamily="66" charset="0"/>
              </a:rPr>
              <a:t>Performing and Creating</a:t>
            </a:r>
            <a:endParaRPr lang="en-GB" sz="11100" b="1" i="1" u="sng" dirty="0" smtClean="0">
              <a:solidFill>
                <a:srgbClr val="0070C0"/>
              </a:solidFill>
              <a:latin typeface="Monotype Corsiva" pitchFamily="66" charset="0"/>
            </a:endParaRPr>
          </a:p>
          <a:p>
            <a:pPr algn="l"/>
            <a:r>
              <a:rPr lang="en-GB" sz="8000" b="1" u="sng" dirty="0">
                <a:solidFill>
                  <a:srgbClr val="0070C0"/>
                </a:solidFill>
                <a:latin typeface="Monotype Corsiva" pitchFamily="66" charset="0"/>
              </a:rPr>
              <a:t>Level 3</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sustain a role </a:t>
            </a:r>
            <a:r>
              <a:rPr lang="en-GB" sz="6400" dirty="0" smtClean="0">
                <a:solidFill>
                  <a:srgbClr val="0070C0"/>
                </a:solidFill>
                <a:latin typeface="Monotype Corsiva" pitchFamily="66" charset="0"/>
              </a:rPr>
              <a:t>that I </a:t>
            </a:r>
            <a:r>
              <a:rPr lang="en-GB" sz="6400" dirty="0">
                <a:solidFill>
                  <a:srgbClr val="0070C0"/>
                </a:solidFill>
                <a:latin typeface="Monotype Corsiva" pitchFamily="66" charset="0"/>
              </a:rPr>
              <a:t>have created for some of the </a:t>
            </a:r>
            <a:r>
              <a:rPr lang="en-GB" sz="6400" dirty="0" smtClean="0">
                <a:solidFill>
                  <a:srgbClr val="0070C0"/>
                </a:solidFill>
                <a:latin typeface="Monotype Corsiva" pitchFamily="66" charset="0"/>
              </a:rPr>
              <a:t>performance. I am more </a:t>
            </a:r>
            <a:r>
              <a:rPr lang="en-GB" sz="6400" dirty="0">
                <a:solidFill>
                  <a:srgbClr val="0070C0"/>
                </a:solidFill>
                <a:latin typeface="Monotype Corsiva" pitchFamily="66" charset="0"/>
              </a:rPr>
              <a:t>comfortable being led by others in a group situation</a:t>
            </a:r>
            <a:r>
              <a:rPr lang="en-GB" sz="6400" dirty="0" smtClean="0">
                <a:solidFill>
                  <a:srgbClr val="0070C0"/>
                </a:solidFill>
                <a:latin typeface="Monotype Corsiva" pitchFamily="66" charset="0"/>
              </a:rPr>
              <a:t>.</a:t>
            </a:r>
            <a:endParaRPr lang="en-GB" sz="6400" b="1" u="sng"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4</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good parts of </a:t>
            </a:r>
            <a:r>
              <a:rPr lang="en-GB" sz="6400" dirty="0" smtClean="0">
                <a:solidFill>
                  <a:srgbClr val="0070C0"/>
                </a:solidFill>
                <a:latin typeface="Monotype Corsiva" pitchFamily="66" charset="0"/>
              </a:rPr>
              <a:t>my performance</a:t>
            </a:r>
            <a:r>
              <a:rPr lang="en-GB" sz="6400" dirty="0">
                <a:solidFill>
                  <a:srgbClr val="0070C0"/>
                </a:solidFill>
                <a:latin typeface="Monotype Corsiva" pitchFamily="66" charset="0"/>
              </a:rPr>
              <a:t>, occasionally struggling to keep </a:t>
            </a:r>
            <a:r>
              <a:rPr lang="en-GB" sz="6400" dirty="0" smtClean="0">
                <a:solidFill>
                  <a:srgbClr val="0070C0"/>
                </a:solidFill>
                <a:latin typeface="Monotype Corsiva" pitchFamily="66" charset="0"/>
              </a:rPr>
              <a:t>focused. I will </a:t>
            </a:r>
            <a:r>
              <a:rPr lang="en-GB" sz="6400" dirty="0">
                <a:solidFill>
                  <a:srgbClr val="0070C0"/>
                </a:solidFill>
                <a:latin typeface="Monotype Corsiva" pitchFamily="66" charset="0"/>
              </a:rPr>
              <a:t>make a reasonable contribution to </a:t>
            </a:r>
            <a:r>
              <a:rPr lang="en-GB" sz="6400" dirty="0" smtClean="0">
                <a:solidFill>
                  <a:srgbClr val="0070C0"/>
                </a:solidFill>
                <a:latin typeface="Monotype Corsiva" pitchFamily="66" charset="0"/>
              </a:rPr>
              <a:t>my </a:t>
            </a:r>
            <a:r>
              <a:rPr lang="en-GB" sz="6400" dirty="0">
                <a:solidFill>
                  <a:srgbClr val="0070C0"/>
                </a:solidFill>
                <a:latin typeface="Monotype Corsiva" pitchFamily="66" charset="0"/>
              </a:rPr>
              <a:t>groups work, sharing some simple ideas</a:t>
            </a:r>
            <a:r>
              <a:rPr lang="en-GB" sz="6400" dirty="0" smtClean="0">
                <a:solidFill>
                  <a:srgbClr val="0070C0"/>
                </a:solidFill>
                <a:latin typeface="Monotype Corsiva" pitchFamily="66" charset="0"/>
              </a:rPr>
              <a:t>.</a:t>
            </a:r>
            <a:endParaRPr lang="en-GB" sz="6400" dirty="0">
              <a:solidFill>
                <a:srgbClr val="0070C0"/>
              </a:solidFill>
              <a:latin typeface="Monotype Corsiva" pitchFamily="66" charset="0"/>
            </a:endParaRPr>
          </a:p>
          <a:p>
            <a:pPr algn="l"/>
            <a:r>
              <a:rPr lang="en-GB" sz="8000" b="1" u="sng" dirty="0">
                <a:solidFill>
                  <a:srgbClr val="0070C0"/>
                </a:solidFill>
                <a:latin typeface="Monotype Corsiva" pitchFamily="66" charset="0"/>
              </a:rPr>
              <a:t>Level 5</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stay in role for  most of the performance with few </a:t>
            </a:r>
            <a:r>
              <a:rPr lang="en-GB" sz="6400" dirty="0" smtClean="0">
                <a:solidFill>
                  <a:srgbClr val="0070C0"/>
                </a:solidFill>
                <a:latin typeface="Monotype Corsiva" pitchFamily="66" charset="0"/>
              </a:rPr>
              <a:t>distractions. I will </a:t>
            </a:r>
            <a:r>
              <a:rPr lang="en-GB" sz="6400" dirty="0">
                <a:solidFill>
                  <a:srgbClr val="0070C0"/>
                </a:solidFill>
                <a:latin typeface="Monotype Corsiva" pitchFamily="66" charset="0"/>
              </a:rPr>
              <a:t>make a positive contribution to a group, sharing ideas and showing some leadership</a:t>
            </a:r>
            <a:r>
              <a:rPr lang="en-GB" sz="6400" dirty="0" smtClean="0">
                <a:solidFill>
                  <a:srgbClr val="0070C0"/>
                </a:solidFill>
                <a:latin typeface="Monotype Corsiva" pitchFamily="66" charset="0"/>
              </a:rPr>
              <a:t>.</a:t>
            </a:r>
          </a:p>
          <a:p>
            <a:pPr algn="l"/>
            <a:r>
              <a:rPr lang="en-GB" sz="8000" b="1" u="sng" dirty="0" smtClean="0">
                <a:solidFill>
                  <a:srgbClr val="0070C0"/>
                </a:solidFill>
                <a:latin typeface="Monotype Corsiva" pitchFamily="66" charset="0"/>
              </a:rPr>
              <a:t>Level </a:t>
            </a:r>
            <a:r>
              <a:rPr lang="en-GB" sz="8000" b="1" u="sng" dirty="0">
                <a:solidFill>
                  <a:srgbClr val="0070C0"/>
                </a:solidFill>
                <a:latin typeface="Monotype Corsiva" pitchFamily="66" charset="0"/>
              </a:rPr>
              <a:t>6</a:t>
            </a:r>
          </a:p>
          <a:p>
            <a:pPr algn="l"/>
            <a:r>
              <a:rPr lang="en-GB" sz="6400" dirty="0" smtClean="0">
                <a:solidFill>
                  <a:srgbClr val="0070C0"/>
                </a:solidFill>
                <a:latin typeface="Monotype Corsiva" pitchFamily="66" charset="0"/>
              </a:rPr>
              <a:t>I can </a:t>
            </a:r>
            <a:r>
              <a:rPr lang="en-GB" sz="6400" dirty="0">
                <a:solidFill>
                  <a:srgbClr val="0070C0"/>
                </a:solidFill>
                <a:latin typeface="Monotype Corsiva" pitchFamily="66" charset="0"/>
              </a:rPr>
              <a:t>consistently stay in role for the whole of the </a:t>
            </a:r>
            <a:r>
              <a:rPr lang="en-GB" sz="6400" dirty="0" smtClean="0">
                <a:solidFill>
                  <a:srgbClr val="0070C0"/>
                </a:solidFill>
                <a:latin typeface="Monotype Corsiva" pitchFamily="66" charset="0"/>
              </a:rPr>
              <a:t>performance. I Contribute </a:t>
            </a:r>
            <a:r>
              <a:rPr lang="en-GB" sz="6400" dirty="0">
                <a:solidFill>
                  <a:srgbClr val="0070C0"/>
                </a:solidFill>
                <a:latin typeface="Monotype Corsiva" pitchFamily="66" charset="0"/>
              </a:rPr>
              <a:t>ideas very well to </a:t>
            </a:r>
            <a:r>
              <a:rPr lang="en-GB" sz="6400" dirty="0" smtClean="0">
                <a:solidFill>
                  <a:srgbClr val="0070C0"/>
                </a:solidFill>
                <a:latin typeface="Monotype Corsiva" pitchFamily="66" charset="0"/>
              </a:rPr>
              <a:t>the group I’m in </a:t>
            </a:r>
            <a:r>
              <a:rPr lang="en-GB" sz="6400" dirty="0">
                <a:solidFill>
                  <a:srgbClr val="0070C0"/>
                </a:solidFill>
                <a:latin typeface="Monotype Corsiva" pitchFamily="66" charset="0"/>
              </a:rPr>
              <a:t>and </a:t>
            </a:r>
            <a:r>
              <a:rPr lang="en-GB" sz="6400" dirty="0" smtClean="0">
                <a:solidFill>
                  <a:srgbClr val="0070C0"/>
                </a:solidFill>
                <a:latin typeface="Monotype Corsiva" pitchFamily="66" charset="0"/>
              </a:rPr>
              <a:t>am capable </a:t>
            </a:r>
            <a:r>
              <a:rPr lang="en-GB" sz="6400" dirty="0">
                <a:solidFill>
                  <a:srgbClr val="0070C0"/>
                </a:solidFill>
                <a:latin typeface="Monotype Corsiva" pitchFamily="66" charset="0"/>
              </a:rPr>
              <a:t>of showing good leadership skills</a:t>
            </a:r>
          </a:p>
          <a:p>
            <a:pPr algn="l"/>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92"/>
            <a:ext cx="8460432" cy="1000274"/>
          </a:xfrm>
          <a:prstGeom prst="rect">
            <a:avLst/>
          </a:prstGeom>
          <a:ln>
            <a:solidFill>
              <a:schemeClr val="tx1"/>
            </a:solidFill>
          </a:ln>
        </p:spPr>
        <p:txBody>
          <a:bodyPr wrap="square">
            <a:spAutoFit/>
          </a:bodyPr>
          <a:lstStyle/>
          <a:p>
            <a:r>
              <a:rPr lang="en-GB" sz="1100" b="1" u="sng" dirty="0">
                <a:solidFill>
                  <a:srgbClr val="00B050"/>
                </a:solidFill>
                <a:latin typeface="Monotype Corsiva" pitchFamily="66" charset="0"/>
              </a:rPr>
              <a:t>Lesson Objective: </a:t>
            </a:r>
            <a:endParaRPr lang="en-GB" sz="1100" b="1" u="sng" dirty="0">
              <a:solidFill>
                <a:srgbClr val="0070C0"/>
              </a:solidFill>
              <a:latin typeface="Monotype Corsiva" pitchFamily="66" charset="0"/>
            </a:endParaRPr>
          </a:p>
          <a:p>
            <a:r>
              <a:rPr lang="en-GB" sz="1600" dirty="0">
                <a:solidFill>
                  <a:srgbClr val="0070C0"/>
                </a:solidFill>
                <a:latin typeface="Monotype Corsiva" pitchFamily="66" charset="0"/>
              </a:rPr>
              <a:t>-The importance of reflecting on the progress you have made this term. </a:t>
            </a:r>
            <a:br>
              <a:rPr lang="en-GB" sz="1600" dirty="0">
                <a:solidFill>
                  <a:srgbClr val="0070C0"/>
                </a:solidFill>
                <a:latin typeface="Monotype Corsiva" pitchFamily="66" charset="0"/>
              </a:rPr>
            </a:br>
            <a:r>
              <a:rPr lang="en-GB" sz="1600" dirty="0">
                <a:solidFill>
                  <a:srgbClr val="0070C0"/>
                </a:solidFill>
                <a:latin typeface="Monotype Corsiva" pitchFamily="66" charset="0"/>
              </a:rPr>
              <a:t>-To discuss your strengths and weaknesses and those of others.</a:t>
            </a:r>
          </a:p>
          <a:p>
            <a:r>
              <a:rPr lang="en-GB" sz="1600" dirty="0">
                <a:solidFill>
                  <a:srgbClr val="0070C0"/>
                </a:solidFill>
                <a:latin typeface="Monotype Corsiva" pitchFamily="66" charset="0"/>
              </a:rPr>
              <a:t>-The importance of peer and self assessment</a:t>
            </a:r>
          </a:p>
        </p:txBody>
      </p:sp>
      <p:sp>
        <p:nvSpPr>
          <p:cNvPr id="3" name="Rectangle 2"/>
          <p:cNvSpPr/>
          <p:nvPr/>
        </p:nvSpPr>
        <p:spPr>
          <a:xfrm>
            <a:off x="107504" y="933154"/>
            <a:ext cx="8928992" cy="369332"/>
          </a:xfrm>
          <a:prstGeom prst="rect">
            <a:avLst/>
          </a:prstGeom>
        </p:spPr>
        <p:txBody>
          <a:bodyPr wrap="square">
            <a:spAutoFit/>
          </a:bodyPr>
          <a:lstStyle/>
          <a:p>
            <a:pPr algn="ctr"/>
            <a:r>
              <a:rPr lang="en-GB" u="sng" dirty="0" smtClean="0">
                <a:solidFill>
                  <a:srgbClr val="7030A0"/>
                </a:solidFill>
                <a:latin typeface="Cambria" pitchFamily="18" charset="0"/>
              </a:rPr>
              <a:t>Activity 1 – Murder Mystery game </a:t>
            </a:r>
            <a:r>
              <a:rPr lang="en-GB" u="sng" dirty="0">
                <a:solidFill>
                  <a:srgbClr val="7030A0"/>
                </a:solidFill>
                <a:latin typeface="Cambria" pitchFamily="18" charset="0"/>
              </a:rPr>
              <a:t>7</a:t>
            </a:r>
            <a:r>
              <a:rPr lang="en-GB" u="sng" dirty="0" smtClean="0">
                <a:solidFill>
                  <a:srgbClr val="7030A0"/>
                </a:solidFill>
                <a:latin typeface="Cambria" pitchFamily="18" charset="0"/>
              </a:rPr>
              <a:t> – Who is the murderer? </a:t>
            </a:r>
            <a:endParaRPr lang="en-GB" dirty="0">
              <a:solidFill>
                <a:srgbClr val="7030A0"/>
              </a:solidFill>
              <a:latin typeface="Cambria" pitchFamily="18" charset="0"/>
            </a:endParaRPr>
          </a:p>
        </p:txBody>
      </p:sp>
      <p:sp>
        <p:nvSpPr>
          <p:cNvPr id="6" name="Rectangle 5"/>
          <p:cNvSpPr/>
          <p:nvPr/>
        </p:nvSpPr>
        <p:spPr>
          <a:xfrm>
            <a:off x="0" y="4676270"/>
            <a:ext cx="9144000" cy="2185214"/>
          </a:xfrm>
          <a:prstGeom prst="rect">
            <a:avLst/>
          </a:prstGeom>
          <a:ln>
            <a:solidFill>
              <a:schemeClr val="tx1"/>
            </a:solidFill>
          </a:ln>
        </p:spPr>
        <p:txBody>
          <a:bodyPr wrap="square">
            <a:spAutoFit/>
          </a:bodyPr>
          <a:lstStyle/>
          <a:p>
            <a:r>
              <a:rPr lang="en-GB" sz="1600" b="1" i="1" u="sng" dirty="0" smtClean="0">
                <a:solidFill>
                  <a:srgbClr val="00B050"/>
                </a:solidFill>
                <a:latin typeface="Monotype Corsiva" pitchFamily="66" charset="0"/>
              </a:rPr>
              <a:t>Success Criteria:</a:t>
            </a:r>
          </a:p>
          <a:p>
            <a:r>
              <a:rPr lang="en-GB" sz="1200" b="1" i="1" u="sng" dirty="0" smtClean="0">
                <a:solidFill>
                  <a:srgbClr val="00B050"/>
                </a:solidFill>
                <a:latin typeface="Monotype Corsiva" pitchFamily="66" charset="0"/>
              </a:rPr>
              <a:t>Creating and Performing</a:t>
            </a:r>
            <a:endParaRPr lang="en-GB" sz="1200" b="1" i="1" u="sng" dirty="0" smtClean="0">
              <a:solidFill>
                <a:srgbClr val="0070C0"/>
              </a:solidFill>
              <a:latin typeface="Monotype Corsiva" pitchFamily="66" charset="0"/>
            </a:endParaRPr>
          </a:p>
          <a:p>
            <a:r>
              <a:rPr lang="en-GB" sz="1200" b="1" u="sng" dirty="0">
                <a:solidFill>
                  <a:srgbClr val="0070C0"/>
                </a:solidFill>
                <a:latin typeface="Monotype Corsiva" pitchFamily="66" charset="0"/>
              </a:rPr>
              <a:t>Level 3</a:t>
            </a:r>
          </a:p>
          <a:p>
            <a:r>
              <a:rPr lang="en-GB" sz="1200" dirty="0">
                <a:solidFill>
                  <a:srgbClr val="0070C0"/>
                </a:solidFill>
                <a:latin typeface="Monotype Corsiva" pitchFamily="66" charset="0"/>
              </a:rPr>
              <a:t>I can sustain a role that I have created for some of the performance. I am more comfortable being led by others in a group situation.</a:t>
            </a:r>
            <a:endParaRPr lang="en-GB" sz="1200" b="1" u="sng" dirty="0">
              <a:solidFill>
                <a:srgbClr val="0070C0"/>
              </a:solidFill>
              <a:latin typeface="Monotype Corsiva" pitchFamily="66" charset="0"/>
            </a:endParaRPr>
          </a:p>
          <a:p>
            <a:r>
              <a:rPr lang="en-GB" sz="1200" b="1" u="sng" dirty="0">
                <a:solidFill>
                  <a:srgbClr val="0070C0"/>
                </a:solidFill>
                <a:latin typeface="Monotype Corsiva" pitchFamily="66" charset="0"/>
              </a:rPr>
              <a:t>Level 4</a:t>
            </a:r>
          </a:p>
          <a:p>
            <a:r>
              <a:rPr lang="en-GB" sz="1200" dirty="0">
                <a:solidFill>
                  <a:srgbClr val="0070C0"/>
                </a:solidFill>
                <a:latin typeface="Monotype Corsiva" pitchFamily="66" charset="0"/>
              </a:rPr>
              <a:t>I can stay in role for good parts of my performance, occasionally struggling to keep focused. I will make a reasonable contribution to my groups work, sharing some simple ideas.</a:t>
            </a:r>
          </a:p>
          <a:p>
            <a:r>
              <a:rPr lang="en-GB" sz="1200" b="1" u="sng" dirty="0">
                <a:solidFill>
                  <a:srgbClr val="0070C0"/>
                </a:solidFill>
                <a:latin typeface="Monotype Corsiva" pitchFamily="66" charset="0"/>
              </a:rPr>
              <a:t>Level 5</a:t>
            </a:r>
          </a:p>
          <a:p>
            <a:r>
              <a:rPr lang="en-GB" sz="1200" dirty="0">
                <a:solidFill>
                  <a:srgbClr val="0070C0"/>
                </a:solidFill>
                <a:latin typeface="Monotype Corsiva" pitchFamily="66" charset="0"/>
              </a:rPr>
              <a:t>I can stay in role for  most of the performance with few distractions. I will make a positive contribution to a group, sharing ideas and showing some leadership.</a:t>
            </a:r>
          </a:p>
          <a:p>
            <a:r>
              <a:rPr lang="en-GB" sz="1200" b="1" u="sng" dirty="0">
                <a:solidFill>
                  <a:srgbClr val="0070C0"/>
                </a:solidFill>
                <a:latin typeface="Monotype Corsiva" pitchFamily="66" charset="0"/>
              </a:rPr>
              <a:t>Level 6</a:t>
            </a:r>
          </a:p>
          <a:p>
            <a:r>
              <a:rPr lang="en-GB" sz="1200" dirty="0">
                <a:solidFill>
                  <a:srgbClr val="0070C0"/>
                </a:solidFill>
                <a:latin typeface="Monotype Corsiva" pitchFamily="66" charset="0"/>
              </a:rPr>
              <a:t>I can consistently stay in role for the whole of the performance. I Contribute ideas very well to the group I’m in and am capable of showing good leadership </a:t>
            </a:r>
            <a:r>
              <a:rPr lang="en-GB" sz="1200" dirty="0" smtClean="0">
                <a:solidFill>
                  <a:srgbClr val="0070C0"/>
                </a:solidFill>
                <a:latin typeface="Monotype Corsiva" pitchFamily="66" charset="0"/>
              </a:rPr>
              <a:t>skills</a:t>
            </a:r>
            <a:endParaRPr lang="en-GB" sz="1200" dirty="0">
              <a:solidFill>
                <a:srgbClr val="0070C0"/>
              </a:solidFill>
              <a:latin typeface="Monotype Corsiva" pitchFamily="66" charset="0"/>
            </a:endParaRPr>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409270" y="1412776"/>
            <a:ext cx="4104456" cy="3078655"/>
          </a:xfrm>
          <a:prstGeom prst="rect">
            <a:avLst/>
          </a:prstGeom>
          <a:noFill/>
          <a:ln w="9525">
            <a:noFill/>
            <a:miter lim="800000"/>
            <a:headEnd/>
            <a:tailEnd/>
          </a:ln>
        </p:spPr>
      </p:pic>
    </p:spTree>
    <p:extLst>
      <p:ext uri="{BB962C8B-B14F-4D97-AF65-F5344CB8AC3E}">
        <p14:creationId xmlns:p14="http://schemas.microsoft.com/office/powerpoint/2010/main" val="407745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1043608" y="980728"/>
            <a:ext cx="7344816" cy="5509172"/>
          </a:xfrm>
          <a:prstGeom prst="rect">
            <a:avLst/>
          </a:prstGeom>
          <a:noFill/>
          <a:ln w="9525">
            <a:noFill/>
            <a:miter lim="800000"/>
            <a:headEnd/>
            <a:tailEnd/>
          </a:ln>
        </p:spPr>
      </p:pic>
      <p:sp>
        <p:nvSpPr>
          <p:cNvPr id="4" name="TextBox 3"/>
          <p:cNvSpPr txBox="1"/>
          <p:nvPr/>
        </p:nvSpPr>
        <p:spPr>
          <a:xfrm>
            <a:off x="1043608"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
        <p:nvSpPr>
          <p:cNvPr id="2" name="Rectangle 1"/>
          <p:cNvSpPr/>
          <p:nvPr/>
        </p:nvSpPr>
        <p:spPr>
          <a:xfrm>
            <a:off x="1176505" y="1284086"/>
            <a:ext cx="7272808" cy="5262979"/>
          </a:xfrm>
          <a:prstGeom prst="rect">
            <a:avLst/>
          </a:prstGeom>
        </p:spPr>
        <p:txBody>
          <a:bodyPr wrap="square">
            <a:spAutoFit/>
          </a:bodyPr>
          <a:lstStyle/>
          <a:p>
            <a:r>
              <a:rPr lang="en-GB" sz="2800" dirty="0">
                <a:solidFill>
                  <a:schemeClr val="bg1"/>
                </a:solidFill>
                <a:latin typeface="Cambria" pitchFamily="18" charset="0"/>
              </a:rPr>
              <a:t>In today’s lesson we will be looking back at your performances from last lesson. You will need to write an end of term reflection that focuses on the following areas:</a:t>
            </a:r>
          </a:p>
          <a:p>
            <a:endParaRPr lang="en-GB" sz="2800" dirty="0">
              <a:solidFill>
                <a:schemeClr val="bg1"/>
              </a:solidFill>
              <a:latin typeface="Cambria" pitchFamily="18" charset="0"/>
            </a:endParaRPr>
          </a:p>
          <a:p>
            <a:pPr marL="457200" indent="-457200">
              <a:buAutoNum type="arabicParenBoth"/>
            </a:pPr>
            <a:r>
              <a:rPr lang="en-GB" sz="2800" dirty="0">
                <a:solidFill>
                  <a:schemeClr val="bg1"/>
                </a:solidFill>
                <a:latin typeface="Cambria" pitchFamily="18" charset="0"/>
              </a:rPr>
              <a:t>Make a list of your strengths and then weaknesses that you have identified from the viewing.  </a:t>
            </a:r>
          </a:p>
          <a:p>
            <a:pPr marL="457200" indent="-457200">
              <a:buAutoNum type="arabicParenBoth"/>
            </a:pPr>
            <a:endParaRPr lang="en-GB" sz="2800" dirty="0">
              <a:solidFill>
                <a:schemeClr val="bg1"/>
              </a:solidFill>
              <a:latin typeface="Cambria" pitchFamily="18" charset="0"/>
            </a:endParaRPr>
          </a:p>
          <a:p>
            <a:pPr marL="457200" indent="-457200">
              <a:buAutoNum type="arabicParenBoth"/>
            </a:pPr>
            <a:r>
              <a:rPr lang="en-GB" sz="2800" dirty="0">
                <a:solidFill>
                  <a:schemeClr val="bg1"/>
                </a:solidFill>
                <a:latin typeface="Cambria" pitchFamily="18" charset="0"/>
              </a:rPr>
              <a:t>Now you need to list/ describe everything you have taken out of this terms lessons in order to demonstrate what you have learnt. </a:t>
            </a:r>
          </a:p>
        </p:txBody>
      </p:sp>
    </p:spTree>
    <p:extLst>
      <p:ext uri="{BB962C8B-B14F-4D97-AF65-F5344CB8AC3E}">
        <p14:creationId xmlns:p14="http://schemas.microsoft.com/office/powerpoint/2010/main" val="88054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sz="1400" b="1" u="sng" dirty="0" smtClean="0">
              <a:latin typeface="Cambria" pitchFamily="18" charset="0"/>
            </a:endParaRPr>
          </a:p>
          <a:p>
            <a:endParaRPr lang="en-GB" sz="1400" b="1" u="sng" dirty="0">
              <a:latin typeface="Cambria" pitchFamily="18" charset="0"/>
            </a:endParaRPr>
          </a:p>
          <a:p>
            <a:endParaRPr lang="en-GB" sz="1400" b="1" u="sng" dirty="0" smtClean="0">
              <a:latin typeface="Cambria" pitchFamily="18" charset="0"/>
            </a:endParaRPr>
          </a:p>
          <a:p>
            <a:endParaRPr lang="en-GB" sz="1400" b="1" u="sng" dirty="0">
              <a:latin typeface="Cambria" pitchFamily="18" charset="0"/>
            </a:endParaRPr>
          </a:p>
          <a:p>
            <a:endParaRPr lang="en-GB" sz="1400" b="1" u="sng" dirty="0" smtClean="0">
              <a:latin typeface="Cambria" pitchFamily="18" charset="0"/>
            </a:endParaRPr>
          </a:p>
          <a:p>
            <a:r>
              <a:rPr lang="en-GB" sz="1600" b="1" u="sng" dirty="0" smtClean="0">
                <a:latin typeface="Cambria" pitchFamily="18" charset="0"/>
              </a:rPr>
              <a:t>Task </a:t>
            </a:r>
            <a:r>
              <a:rPr lang="en-GB" sz="1600" b="1" u="sng" dirty="0">
                <a:latin typeface="Cambria" pitchFamily="18" charset="0"/>
              </a:rPr>
              <a:t>1</a:t>
            </a:r>
            <a:r>
              <a:rPr lang="en-GB" sz="1600" b="1" u="sng" dirty="0" smtClean="0">
                <a:latin typeface="Cambria" pitchFamily="18" charset="0"/>
              </a:rPr>
              <a:t> </a:t>
            </a:r>
            <a:r>
              <a:rPr lang="en-GB" sz="1600" b="1" u="sng" dirty="0">
                <a:latin typeface="Cambria" pitchFamily="18" charset="0"/>
              </a:rPr>
              <a:t>– </a:t>
            </a:r>
            <a:r>
              <a:rPr lang="en-GB" sz="1600" b="1" u="sng" dirty="0" smtClean="0">
                <a:latin typeface="Cambria" pitchFamily="18" charset="0"/>
              </a:rPr>
              <a:t>Watching the performances</a:t>
            </a:r>
            <a:br>
              <a:rPr lang="en-GB" sz="1600" b="1" u="sng" dirty="0" smtClean="0">
                <a:latin typeface="Cambria" pitchFamily="18" charset="0"/>
              </a:rPr>
            </a:br>
            <a:r>
              <a:rPr lang="en-GB" sz="1600" b="1" u="sng" dirty="0" smtClean="0">
                <a:latin typeface="Cambria" pitchFamily="18" charset="0"/>
              </a:rPr>
              <a:t>You will now watch your pieces and discuss how successful they were. The rest of the class with need to give positive criticism looking at what you did well and what didn’t work as well.  Remember to think about the following this:</a:t>
            </a:r>
          </a:p>
          <a:p>
            <a:endParaRPr lang="en-GB" sz="1600" b="1" u="sng" dirty="0" smtClean="0">
              <a:latin typeface="Cambria" pitchFamily="18" charset="0"/>
            </a:endParaRPr>
          </a:p>
          <a:p>
            <a:pPr marL="457200" indent="-457200">
              <a:buAutoNum type="arabicParenBoth"/>
            </a:pPr>
            <a:r>
              <a:rPr lang="en-GB" sz="1600" dirty="0">
                <a:latin typeface="Cambria" pitchFamily="18" charset="0"/>
              </a:rPr>
              <a:t>A Murder</a:t>
            </a:r>
          </a:p>
          <a:p>
            <a:pPr marL="457200" indent="-457200">
              <a:buAutoNum type="arabicParenBoth"/>
            </a:pPr>
            <a:r>
              <a:rPr lang="en-GB" sz="1600" dirty="0">
                <a:latin typeface="Cambria" pitchFamily="18" charset="0"/>
              </a:rPr>
              <a:t>Suspects</a:t>
            </a:r>
          </a:p>
          <a:p>
            <a:pPr marL="457200" indent="-457200">
              <a:buAutoNum type="arabicParenBoth"/>
            </a:pPr>
            <a:r>
              <a:rPr lang="en-GB" sz="1600" dirty="0">
                <a:latin typeface="Cambria" pitchFamily="18" charset="0"/>
              </a:rPr>
              <a:t>Victim</a:t>
            </a:r>
          </a:p>
          <a:p>
            <a:pPr marL="457200" indent="-457200">
              <a:buAutoNum type="arabicParenBoth"/>
            </a:pPr>
            <a:r>
              <a:rPr lang="en-GB" sz="1600" dirty="0">
                <a:latin typeface="Cambria" pitchFamily="18" charset="0"/>
              </a:rPr>
              <a:t>Murderer</a:t>
            </a:r>
          </a:p>
          <a:p>
            <a:pPr marL="457200" indent="-457200">
              <a:buAutoNum type="arabicParenBoth"/>
            </a:pPr>
            <a:r>
              <a:rPr lang="en-GB" sz="1600" dirty="0">
                <a:latin typeface="Cambria" pitchFamily="18" charset="0"/>
              </a:rPr>
              <a:t>Detective</a:t>
            </a:r>
          </a:p>
          <a:p>
            <a:pPr marL="457200" indent="-457200">
              <a:buAutoNum type="arabicParenBoth"/>
            </a:pPr>
            <a:r>
              <a:rPr lang="en-GB" sz="1600" dirty="0">
                <a:latin typeface="Cambria" pitchFamily="18" charset="0"/>
              </a:rPr>
              <a:t>You must not show the Murder as we will need to guess who did it</a:t>
            </a:r>
            <a:r>
              <a:rPr lang="en-GB" sz="1600" dirty="0" smtClean="0">
                <a:latin typeface="Cambria" pitchFamily="18" charset="0"/>
              </a:rPr>
              <a:t>.</a:t>
            </a:r>
          </a:p>
          <a:p>
            <a:pPr marL="457200" indent="-457200">
              <a:buAutoNum type="arabicParenBoth"/>
            </a:pPr>
            <a:r>
              <a:rPr lang="en-GB" sz="1600" dirty="0" smtClean="0">
                <a:latin typeface="Cambria" pitchFamily="18" charset="0"/>
              </a:rPr>
              <a:t>Did they face the audience?</a:t>
            </a:r>
          </a:p>
          <a:p>
            <a:pPr marL="457200" indent="-457200">
              <a:buAutoNum type="arabicParenBoth"/>
            </a:pPr>
            <a:r>
              <a:rPr lang="en-US" sz="1600" dirty="0" smtClean="0">
                <a:latin typeface="Cambria" pitchFamily="18" charset="0"/>
              </a:rPr>
              <a:t>H</a:t>
            </a:r>
            <a:r>
              <a:rPr lang="en-GB" sz="1600" dirty="0" err="1" smtClean="0">
                <a:latin typeface="Cambria" pitchFamily="18" charset="0"/>
              </a:rPr>
              <a:t>ow</a:t>
            </a:r>
            <a:r>
              <a:rPr lang="en-GB" sz="1600" dirty="0" smtClean="0">
                <a:latin typeface="Cambria" pitchFamily="18" charset="0"/>
              </a:rPr>
              <a:t> well did they / you use their/ your voice and body to create a character?</a:t>
            </a:r>
          </a:p>
          <a:p>
            <a:pPr marL="457200" indent="-457200">
              <a:buAutoNum type="arabicParenBoth"/>
            </a:pPr>
            <a:endParaRPr lang="en-GB" sz="1400" dirty="0">
              <a:latin typeface="Cambria" pitchFamily="18" charset="0"/>
            </a:endParaRPr>
          </a:p>
          <a:p>
            <a:endParaRPr lang="en-GB" sz="1400" b="1" u="sng" dirty="0">
              <a:latin typeface="Cambria" pitchFamily="18" charset="0"/>
            </a:endParaRPr>
          </a:p>
          <a:p>
            <a:endParaRPr lang="en-GB" sz="1400" b="1" u="sng" dirty="0" smtClean="0">
              <a:latin typeface="Cambria" pitchFamily="18" charset="0"/>
            </a:endParaRPr>
          </a:p>
          <a:p>
            <a:endParaRPr lang="en-GB" sz="1400" b="1" u="sng" dirty="0">
              <a:latin typeface="Cambria" pitchFamily="18" charset="0"/>
            </a:endParaRPr>
          </a:p>
          <a:p>
            <a:endParaRPr lang="en-GB" sz="1400" b="1" u="sng" dirty="0" smtClean="0">
              <a:latin typeface="Cambria" pitchFamily="18" charset="0"/>
            </a:endParaRPr>
          </a:p>
          <a:p>
            <a:endParaRPr lang="en-GB" sz="1400" b="1" u="sng" dirty="0">
              <a:latin typeface="Cambria" pitchFamily="18" charset="0"/>
            </a:endParaRPr>
          </a:p>
          <a:p>
            <a:endParaRPr lang="en-GB" sz="1400" b="1" u="sng" dirty="0" smtClean="0">
              <a:latin typeface="Cambria" pitchFamily="18" charset="0"/>
            </a:endParaRPr>
          </a:p>
          <a:p>
            <a:endParaRPr lang="en-GB" sz="1400" b="1" u="sng" dirty="0">
              <a:latin typeface="Cambria" pitchFamily="18" charset="0"/>
            </a:endParaRPr>
          </a:p>
          <a:p>
            <a:endParaRPr lang="en-GB" sz="1400" dirty="0">
              <a:latin typeface="Cambria" pitchFamily="18" charset="0"/>
            </a:endParaRPr>
          </a:p>
          <a:p>
            <a:endParaRPr lang="en-GB" sz="1400" dirty="0"/>
          </a:p>
        </p:txBody>
      </p:sp>
      <p:pic>
        <p:nvPicPr>
          <p:cNvPr id="5" name="Picture 4" descr="Haunted House 3D Screensaver Download"/>
          <p:cNvPicPr>
            <a:picLocks noChangeAspect="1" noChangeArrowheads="1"/>
          </p:cNvPicPr>
          <p:nvPr/>
        </p:nvPicPr>
        <p:blipFill>
          <a:blip r:embed="rId3"/>
          <a:srcRect/>
          <a:stretch>
            <a:fillRect/>
          </a:stretch>
        </p:blipFill>
        <p:spPr bwMode="auto">
          <a:xfrm>
            <a:off x="7308304" y="1052736"/>
            <a:ext cx="1332148" cy="999213"/>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4"/>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 Assessment</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404457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sz="3600" dirty="0" smtClean="0"/>
          </a:p>
          <a:p>
            <a:pPr marL="609600" indent="-609600"/>
            <a:r>
              <a:rPr lang="en-GB" sz="2800" b="1" dirty="0" smtClean="0">
                <a:latin typeface="Cambria" pitchFamily="18" charset="0"/>
              </a:rPr>
              <a:t>You will now need to complete the given self assessment reflection sheet, logging your answer from the previous questions.</a:t>
            </a:r>
            <a:endParaRPr lang="en-GB" sz="2800" b="1" dirty="0">
              <a:latin typeface="Cambria" pitchFamily="18" charset="0"/>
            </a:endParaRPr>
          </a:p>
          <a:p>
            <a:pPr marL="609600" indent="-609600"/>
            <a:endParaRPr lang="en-GB" sz="2800" b="1" dirty="0">
              <a:latin typeface="Cambria" pitchFamily="18" charset="0"/>
            </a:endParaRPr>
          </a:p>
          <a:p>
            <a:pPr marL="609600" indent="-609600"/>
            <a:endParaRPr lang="en-GB" sz="2800" b="1" dirty="0">
              <a:latin typeface="Cambria" pitchFamily="18" charset="0"/>
            </a:endParaRPr>
          </a:p>
          <a:p>
            <a:endParaRPr lang="en-GB" dirty="0"/>
          </a:p>
        </p:txBody>
      </p:sp>
      <p:pic>
        <p:nvPicPr>
          <p:cNvPr id="5" name="Picture 4" descr="Haunted House 3D Screensaver Download"/>
          <p:cNvPicPr>
            <a:picLocks noChangeAspect="1" noChangeArrowheads="1"/>
          </p:cNvPicPr>
          <p:nvPr/>
        </p:nvPicPr>
        <p:blipFill>
          <a:blip r:embed="rId2"/>
          <a:srcRect/>
          <a:stretch>
            <a:fillRect/>
          </a:stretch>
        </p:blipFill>
        <p:spPr bwMode="auto">
          <a:xfrm>
            <a:off x="2519772" y="1052737"/>
            <a:ext cx="3708412" cy="2781592"/>
          </a:xfrm>
          <a:prstGeom prst="rect">
            <a:avLst/>
          </a:prstGeom>
          <a:noFill/>
          <a:ln w="9525">
            <a:noFill/>
            <a:miter lim="800000"/>
            <a:headEnd/>
            <a:tailEnd/>
          </a:ln>
        </p:spPr>
      </p:pic>
      <p:pic>
        <p:nvPicPr>
          <p:cNvPr id="6" name="Picture 3" descr="8 Minute Madness.jpg"/>
          <p:cNvPicPr>
            <a:picLocks noChangeAspect="1"/>
          </p:cNvPicPr>
          <p:nvPr/>
        </p:nvPicPr>
        <p:blipFill rotWithShape="1">
          <a:blip r:embed="rId3"/>
          <a:srcRect l="16150" r="50000" b="53699"/>
          <a:stretch/>
        </p:blipFill>
        <p:spPr bwMode="auto">
          <a:xfrm>
            <a:off x="0" y="0"/>
            <a:ext cx="1461324" cy="1327358"/>
          </a:xfrm>
          <a:prstGeom prst="rect">
            <a:avLst/>
          </a:prstGeom>
          <a:noFill/>
          <a:ln w="9525">
            <a:noFill/>
            <a:miter lim="800000"/>
            <a:headEnd/>
            <a:tailEnd/>
          </a:ln>
        </p:spPr>
      </p:pic>
      <p:sp>
        <p:nvSpPr>
          <p:cNvPr id="8" name="TextBox 7"/>
          <p:cNvSpPr txBox="1"/>
          <p:nvPr/>
        </p:nvSpPr>
        <p:spPr>
          <a:xfrm>
            <a:off x="1367644" y="332656"/>
            <a:ext cx="6408712" cy="830997"/>
          </a:xfrm>
          <a:prstGeom prst="rect">
            <a:avLst/>
          </a:prstGeom>
          <a:noFill/>
        </p:spPr>
        <p:txBody>
          <a:bodyPr wrap="square" rtlCol="0">
            <a:spAutoFit/>
          </a:bodyPr>
          <a:lstStyle/>
          <a:p>
            <a:r>
              <a:rPr lang="en-GB" sz="4800" dirty="0" smtClean="0">
                <a:solidFill>
                  <a:schemeClr val="bg1"/>
                </a:solidFill>
                <a:latin typeface="Monotype Corsiva" pitchFamily="66" charset="0"/>
              </a:rPr>
              <a:t>Murder Mystery</a:t>
            </a:r>
            <a:endParaRPr lang="en-GB" sz="4800" dirty="0">
              <a:solidFill>
                <a:schemeClr val="bg1"/>
              </a:solidFill>
              <a:latin typeface="Monotype Corsiva" pitchFamily="66" charset="0"/>
            </a:endParaRPr>
          </a:p>
        </p:txBody>
      </p:sp>
    </p:spTree>
    <p:extLst>
      <p:ext uri="{BB962C8B-B14F-4D97-AF65-F5344CB8AC3E}">
        <p14:creationId xmlns:p14="http://schemas.microsoft.com/office/powerpoint/2010/main" val="270928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15858</TotalTime>
  <Words>318</Words>
  <Application>Microsoft Macintosh PowerPoint</Application>
  <PresentationFormat>On-screen Show (4:3)</PresentationFormat>
  <Paragraphs>83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90</cp:revision>
  <dcterms:created xsi:type="dcterms:W3CDTF">2012-09-05T08:26:58Z</dcterms:created>
  <dcterms:modified xsi:type="dcterms:W3CDTF">2016-09-05T19:36:07Z</dcterms:modified>
</cp:coreProperties>
</file>