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8" r:id="rId4"/>
    <p:sldId id="260" r:id="rId5"/>
    <p:sldId id="261" r:id="rId6"/>
    <p:sldId id="279" r:id="rId7"/>
    <p:sldId id="262" r:id="rId8"/>
    <p:sldId id="268" r:id="rId9"/>
    <p:sldId id="272" r:id="rId10"/>
    <p:sldId id="28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7" autoAdjust="0"/>
    <p:restoredTop sz="93443" autoAdjust="0"/>
  </p:normalViewPr>
  <p:slideViewPr>
    <p:cSldViewPr>
      <p:cViewPr varScale="1">
        <p:scale>
          <a:sx n="66" d="100"/>
          <a:sy n="66" d="100"/>
        </p:scale>
        <p:origin x="140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2515153F-E886-44CE-AF8B-202570CEEBB3}" type="datetimeFigureOut">
              <a:rPr lang="en-GB" smtClean="0"/>
              <a:t>30/10/2016</a:t>
            </a:fld>
            <a:endParaRPr lang="en-GB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4F23459-3966-4F47-A024-59BB603D6861}" type="slidenum">
              <a:rPr lang="en-GB" smtClean="0"/>
              <a:t>‹#›</a:t>
            </a:fld>
            <a:endParaRPr lang="en-GB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153F-E886-44CE-AF8B-202570CEEBB3}" type="datetimeFigureOut">
              <a:rPr lang="en-GB" smtClean="0"/>
              <a:t>30/10/2016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3459-3966-4F47-A024-59BB603D68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153F-E886-44CE-AF8B-202570CEEBB3}" type="datetimeFigureOut">
              <a:rPr lang="en-GB" smtClean="0"/>
              <a:t>30/10/2016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3459-3966-4F47-A024-59BB603D68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153F-E886-44CE-AF8B-202570CEEBB3}" type="datetimeFigureOut">
              <a:rPr lang="en-GB" smtClean="0"/>
              <a:t>30/10/2016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3459-3966-4F47-A024-59BB603D68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153F-E886-44CE-AF8B-202570CEEBB3}" type="datetimeFigureOut">
              <a:rPr lang="en-GB" smtClean="0"/>
              <a:t>30/10/2016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3459-3966-4F47-A024-59BB603D68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153F-E886-44CE-AF8B-202570CEEBB3}" type="datetimeFigureOut">
              <a:rPr lang="en-GB" smtClean="0"/>
              <a:t>30/10/2016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3459-3966-4F47-A024-59BB603D6861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153F-E886-44CE-AF8B-202570CEEBB3}" type="datetimeFigureOut">
              <a:rPr lang="en-GB" smtClean="0"/>
              <a:t>30/10/2016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3459-3966-4F47-A024-59BB603D68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153F-E886-44CE-AF8B-202570CEEBB3}" type="datetimeFigureOut">
              <a:rPr lang="en-GB" smtClean="0"/>
              <a:t>30/10/2016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3459-3966-4F47-A024-59BB603D68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153F-E886-44CE-AF8B-202570CEEBB3}" type="datetimeFigureOut">
              <a:rPr lang="en-GB" smtClean="0"/>
              <a:t>30/10/2016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3459-3966-4F47-A024-59BB603D68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153F-E886-44CE-AF8B-202570CEEBB3}" type="datetimeFigureOut">
              <a:rPr lang="en-GB" smtClean="0"/>
              <a:t>30/10/2016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3459-3966-4F47-A024-59BB603D6861}" type="slidenum">
              <a:rPr lang="en-GB" smtClean="0"/>
              <a:t>‹#›</a:t>
            </a:fld>
            <a:endParaRPr lang="en-GB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153F-E886-44CE-AF8B-202570CEEBB3}" type="datetimeFigureOut">
              <a:rPr lang="en-GB" smtClean="0"/>
              <a:t>30/10/2016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3459-3966-4F47-A024-59BB603D68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2515153F-E886-44CE-AF8B-202570CEEBB3}" type="datetimeFigureOut">
              <a:rPr lang="en-GB" smtClean="0"/>
              <a:t>30/10/2016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54F23459-3966-4F47-A024-59BB603D6861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4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/>
              <a:t>PHYSICAL THEATRE</a:t>
            </a:r>
            <a:endParaRPr lang="en-GB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Year 8 Drama</a:t>
            </a:r>
          </a:p>
          <a:p>
            <a:r>
              <a:rPr lang="en-GB" dirty="0" smtClean="0"/>
              <a:t>Lesson 5</a:t>
            </a:r>
          </a:p>
          <a:p>
            <a:r>
              <a:rPr lang="en-US" dirty="0"/>
              <a:t>Using </a:t>
            </a:r>
            <a:r>
              <a:rPr lang="en-US" dirty="0" err="1"/>
              <a:t>characterisation</a:t>
            </a:r>
            <a:r>
              <a:rPr lang="en-US" dirty="0"/>
              <a:t> to perform an extract of script </a:t>
            </a:r>
            <a:endParaRPr lang="en-GB" dirty="0" smtClean="0"/>
          </a:p>
        </p:txBody>
      </p:sp>
      <p:sp>
        <p:nvSpPr>
          <p:cNvPr id="4" name="AutoShape 2" descr="data:image/jpeg;base64,/9j/4AAQSkZJRgABAQAAAQABAAD/2wCEAAkGBhQSERQUExQWFRUVGBcaGBgXFRgYFxcWFBgXFxgYGBYXHCYeFxokGhcVHy8gIycpLCwsFR4xNTAqNSYrLCkBCQoKBQUFDQUFDSkYEhgpKSkpKSkpKSkpKSkpKSkpKSkpKSkpKSkpKSkpKSkpKSkpKSkpKSkpKSkpKSkpKSkpKf/AABEIAMEBBQMBIgACEQEDEQH/xAAcAAABBQEBAQAAAAAAAAAAAAADAAECBAcGBQj/xABBEAABAwIDBQYEAwYGAQUBAAABAAIRAyEEEjEFBkFRYQcTInGBkTKhsfBCwdEUI1Jy4fEzYoKSssJDNVNjc4MX/8QAFAEBAAAAAAAAAAAAAAAAAAAAAP/EABQRAQAAAAAAAAAAAAAAAAAAAAD/2gAMAwEAAhEDEQA/AMt78CRF1B9WeiCRdEpUv7IIlhjVClHqEILn8tEDByK1AhGpi0oJZZRCwR1+qiDCZ1VATvbDkEnyUFjlPvLa68EEohRITtfdNVEcUAnVPVIsnjCc3twTMKCLWxCs5hcazp0QajUqLTKCVVl4E+vzQ8ylUbBTGpa6CA0RGDqhJwgcuTmQmzpF1roJZ0xKGERqAaUKTlEoE2yTmToolybMgaU5KdrCbgWRGYedTEIAkpAlGyiPuUMIIh/NJJwSQeh+zWBOt9PooiplMcVZ76RA1vZBfS4ujyQM7DEtzRb5Ks4QvRNQkZR8PJBqUhxt0+iCsyEdoH0QO6g3Vmgwm0hAOo5AJvZHt1QiCglefv71SqmwCjKbPwQSpVo1CKQDeFWCKwmAPX0QKo3yQoU8pJRalJmURMj7koA5k4Ki9sKIqBAQp+7QnP1RqLHExlJsenqgm2mDy04nmguEI1JjnWERxME+tlCrTy21tflwIj0QDJhIi1leq7IORpDhJbMHXSYHP+hXnNnggRCm1IN5pyUDOQ3IqiUAinDVM0bIZEQgmwqdarMGPWEElOazojggLTNkIkKBBSgoHyTxSSSQeiKUXUiJKlRbeOKM+mJHAnh1QRp1DwHurW0wHMaWgmBrFjb9UFrALWn9ECttB7AWgnppYH6IKLTLuZNyvZwz6QbPHQgz8jC8ShUuvQoCSAbSgjjSCZbppCFh6Be9rBq4ho83GB9V7D9ntyO4n8Pp8iqdFpp1aciDnZHE2cHW9kFDu7kHhb2TVKJ1sBzP5cT6L1sfs/LVedGSXFx0AdeOp4QpYPd6viqtNrWOa13wlwIGWYc9x5fpCClg9iPezvAQBMXBknoNSiUMIWuBcWkGQCDImdIXQ780P2WlRoiozO1oAYwOs3Uve4kXcdGxzXENqTqTI0k2CD1cQ1tPOCJnTmOVuCqVcbIuxotwCrOxZOsmLX+/JINzDlA0QRddMKV1ZDdJQMQSfJBNkAgxobq7idp5wQBB59FQZRJ0SNGDfggvUMfDW2BLZ6WtHnxQ3VA4EkgHleT0CrsBTWuUF7vcrBLpN/CeHlyJVR4BcYIBvp+V0N1QHQR98VFzZQelg9kVKr8lMZ3HRo1NpsBM2VapTLSQ4QRaOo4LoNz8BWq5jQqMFVkFrSS1xjk7T35KW82Fe+o9z6L6RdBOb8NQzeR+FxBH9kHNShvASeOGitY/Bd3kB+J1Nrz/AK5I4fw5UFXMov0TlCKBBPmT5bJoQJj4PkrJq2tqRB6hVg6xt/REw+HLtEBGZQLgkyeMWt0M8UlWe0ynQemKLnmzSeoBOmpQH0yDBmfvRdHh6T2w4RDRJBsSPXh+qo1nvMl0SJtMc+MWQeWGPgxPPrB+wq5Nl7TCQIcCCNQff6KJYIuAQb+6DxqYj6I7a505L0g1oblgR5DhMXQKtLw+oQPh9pOZA1A0B0+iFjcWc9Nzz4QT8I4iCYm3qhviPXn+SHinFzWgmQLgcrkFB0uB2i99Sm2jQZnJblNUuqtZI+LK7wDnds2C7beLaT9n4eS41cTWtndqY4xwY2bNFr+a8jcLZIcGVDqGtPu4kCB/lAVvtjcM2GPSp/0KDMsbVfUqOfUJc5xu52pPNBFGUZzod0Kh3pQVYui0qDpmLc01RvzViiLXKCYFk/7IXTH1A080z2kxlaTeNNTyHNWaGFqvqspUzctBOU9SPpFuvVBXdQIFxI5zY+oUHm8nQxeOS00dmhFEOpua9xEkQWZg4TETBPKY81m+0MO6m8tcC2OB1HKRzQViZKQb7KTKY4pnN9gghVcJt/ZQc4cE5CGgu7I2i6jUD2EgyNLLYsJtduLwzawYKj6bSTTOlVjb1KR8wJaeDg08L4vSAy6es/ktl7KsBloBxuSc3kDp8kHI7a3SpVz3uBJqMd420wIfkPFrTeoBoQDmaQQQRBXN7xB/eNztLSGtEEfw6R0grpzV/YsdXwrjkaKxqYeoTAo1HwWT/wDG4Q08i0Hmuc3p2oa1cuMSNYMieIBGt7eiDxXBJjFJwt9j6oTXGUEyEJx5KZJKTGIBByfvCp93qotpoISSkkAnQdx+zkwBxgen6K5h932kDMHTJtmIgC2nKV5bdqkOBLbdCZ4aFHG9lQAywOl1pOgjT6GyAOOwrWvdTyEF0OmZgXHhjrzU8dhw0NIgEAAj01uvLqbVJrOqRGYQRJtpoT1TYja73kktaZNpGgmRp0sglVpSDHX6KoWmwmY18lZdjQ4AZct/FBseQA1+aFRJLieP90Fd5tB+nmoObEIpGvz6/oh1HyAEGx7gYcZCOTaY9qbfzK8Dtlflq4flkqfVq6PcV8OqD/N9AAvJ7acNLKD+TntPk5oP/VBk7nfNehsXYj8RWpUmx+9zXJgAMnMSeQhUgJ4fcyuq3S3fxFcF9J4ptAcwOyB0h/xgA+0oPB2tsvuKxZmaQDZ0y23WF51asQYBvrIWhba3BwuDY12IxNUudMBrWiYF4ABMLgcbhf32SmZDnAMJtYmGygantGq3R2UcB8jHXz5+a77dXYdSsW1O6DS6PFcQJk+H+2q8GvuNVpObE1HDxQAPgH/kbBOZtjyiCtG2Bji0METNj5BB1NHGNghtQOyfE0Mj24LPe1PY1J7mYmn4ZIbUM6mJaSNZAELTRUbklwXDb04EnB12itmLmBxa4NyxT8TnNIEyQCdTyEIMnc5uXjM69Eni3RBxIhsgg24ck2HeS3S0xm5HkfNASBHsoNwpJEX/AK6omaGoIrEeRQE/ZzIbzt7r6A3DwWSg2eSxvdLB/tFcSJDSCSb6aLetkU8lMRwCDG+1NufaVQDgymPUMn6ELjcRS8RvJEaCwjkuj3tx3e7QxMGJqloPSn4P+q8DEUSDl58fP6IKdUyb+Si1q9DE4GG5oM8y6emnsq7WNySdeh4IBmLQnc73UKqiGoJeaiXKTm2Q41QR9ElJJB02RurpEchr68EJ2HbJ8RgdESo8n6/1QSDF9AgDlF5trwVca6qxVcL3ugFw5oGpCZ+ykRAUmmPVRcgi93JCcpuPRDLoQbDuG8kuPPK7/cxp/NF7VcLnwWbix7Xe5yH/AJLzdwscA6JsKdIerWgT9F1W92zHYnB1abPic0x1IhwHuB7oMN2dhTVqNpt1cYnkOJ9BK3Td/Z7aVJrGiA0ABZjuHsgtqPe9paQcgBEEEXdI4H4R7rTMfjxRw73A3a1xHnFvnCDLe0LbP7RjXwZZT/dt5eH4j6un2C5XF05AvBEHyjr7Kb8UcxvrM2+d1SxeImwOnHqg77c3fk5m06lNlR7WFjXOJzAGYINy2ziLQLq7utt0sqFtW0Egg/hcDcfRcHu5iIxDJ/FLfUjw/OFqOO2TTxFGniWMbmECr14X6goOpftVrqcWcDZw1sV4mN2Bh3YascMzK4sqCGvcASWOF2zE8JUsHsBwYHBpHlyWf78bcr0cQ+gB3YytzFriC8OAImOFyPQoOXNF+Q5GjLxiS4A6TPBE2dg6xpVC1ru7BaX+YmDGpiTpzV3d8PfVYKTS8kwRwynWToOd+S1TZ26VZokta5pFwDeOoIg2QY3wUC1dHvhu4cJWIAIY+S3pzbflPtC8TBUHVHw0E8TA4BBoHZ1s0NE+/mtKxm0m4fDVKrtKbHO9gYHqYHquV7P8A5lICoIcbkEXEqv2ubW7vDU6Df8Ayul38tOD/wAi32QZS+rLnOJOZxn1JkmfNRxWJvANpkXlAPNSpsEIC988tNzHG6rmDwhPTqkAjn+STjJQMWpst05snY6egQDqFQOiNV9EF7UDNdHBJM2mnQdc7GspiH084dxkgggj8XUSPUcla2hsP9z39F3eUDqY8VM/w1GjT+bQ9FX2tRMmAHEkyDoRyBGh4hdJ2V5C+sxxnM2Mj7BwsHNcOJgoOFmZEfJVqlMNI5n2XW707rnBYmILqTxmpniWzGU/5mzB9DxXknZBqPJaBY2bMeHqeaDxTZNmurOKgE+v2FTLZ0QMXcAo+WqIwa2Uq2g4WQetu3tXuqktJkXHUCJaR5AkLa9h7WbVphwNiPyXzzT1kcNDx6Ltt0N5+7IBPhJvya79Dw9Qg0nbeys37xghw+az7fjb5NHugSC5wnmA28e+VaFS201wEXJ4KpT2DSdW759NueLHWP69UGT7L3ExeJHgplrT+J/hBnobn2U9rdluOw7c/diq0a92cxA/lIBPoCt3wuULju1ffsYeicNRP76qIc4a06ZsT0c7QchKDEsLicjg6JLXNIHkZ19Fr+4+N7wvon4avib66rItn0muqUw4wC9ocRqGudBj0PyWtY409milOZzmuJpkCJykZg5x4QQIug0TCYbI0NJ0WOds0Nx1MtjMKTZ43zviV3Wzu0b9oMnDuFMfEWOz5ebiCAfZcR2zva6vh3shzX0SQ4H4vGePGxCD1uz7aAxLc5AFRhh4AAEx4SGiwBE6cZWq4GoIXzpuFt4YXFtzmKdTwP5CT4Xeh+RK37DvyiSgsbb3doYykadZgc3gdHNP8TXcCuQwO49PAnK0Zp/GQJd5xYeS6WnvC0uiYbz5q9VrNe2DcIOexWMbRpuqOIAaJJ5ALE9595n4ysaj9BIYOTZn34laP2obBxj6YFBveUNX5L1JGks1LRr4ZvrosfIg+SBPKNhqWawVXKvRwVRoE2n5mbIK+WD1USJKsY1wJb5ctfZAqkTbzPmRKCDgSmlS7zWTdMXoIAJyJCS9nYG6tbGOIptysb8dR0hjPM8T0F0HgucnXtb27AZhKzabHOeDTa7M4ASSXCQB+G3FMg6is0OEtNj81LZmJ7l7arQJpkuceJAafyBHqEEUiPCfl/XpwVqmGtBm4cIIB+v1QaVt3AjG4QPpszOaM9MEayPE0eY06gLLMVLWu/duY7QmbDnbWbr390O0D9lAoVwXUmmGv4gcAQfqu7p0tn4siqGU6jv4og8rxqUGBY55J0FuIEKpB5ffBfQmK7PcBUH+A0T/AAuc36FVP/5Rghox3rUf+qDBHUiEixfQmH7OcEz/AMDD/NLv+RKM/crBNBIw1KRceAa+yD59wGya1UltKm6oebRYeug9V2m73ZXXcc1Z7abTq1vicR1I8LfmtKw2GDBdob0AgD0Cs/tXAIKux93qWGYGtBPVxlx6ko+KpU3Aics8Qbjqg4ip/E72XEb971No0jTpkd460DUDmg8nZ3aQ+k+pSr+NzS4NIsHRIHus82ttN1etUqvMueST+iGKZfnM3aC/zuJ9bgqrKAgfGi1HaO8NLaWziw2xNNoqAcTUpjxAfzNze4WVZlZweLdTcHtMEINK7L9qgMxjD+KgSPMa/JeZtbF4B80cT3zKjNKlKHhpdDoyTB1uBFwUDcTGso7RaA5rqb/C4jTJWEEeYn5Lxt9tiuwuLqMdMSSDzB4/n6oKzMNhySO+dqQCaZAInwnUxbgV2tDfLE4jucO2oMkNaXNAzOaIbLiZuekTKzakwuMDVdnurgn0yx7G5qriBRpx8bpJzGTZo6/kUHcY/B/sBDTWZUFszHQC0m8B3E9F6+Fry0Oov9CbLjcbs91OhWxGIhzoIBN5c4wAwHQT+LjFlxuA3mrUvhdblwQb5gdsusHj2VXePcbCbQBcW93V4VWAB3+saP8AW/VZ1sPtLAgV22/iF/cLttm700iA9jw5vnogzHb/AGdYzCudNJ1WmNKlIF7SOoHiaehHuubILZaQQeog+xX05gtqNqgQfmobX2FRxLctakyoP8wuPJ2oPkUHzC5xCkFsG0+w2m+XYes6mf4XgPb/ALhDh81ye0OyXH0tKbao5sqD/i+Cg4p7CkGFe8/cvHNEuwta3JhPP+GV5VTDOY7K5jmu/hLSHf7TdBb3e2E/GV20aertTwa0auPvpxW5YnCUcJg4EChh2m0x3jmgmDzk8eZXJdmOz3Ydr3OpkVKhbciCKepAnTmqXa/vLmqswrLMY0Od1JHhB8tfUckGf7Yx78TWfWqGXOPKwHBoHAAQAkqr7pINR2k2mBDbOnz8yYXk44tphpnNmEwIEQq7cQ5viEHTXjedDqvHxmJc5xJPiJnlcoDYzHk2LWgDlf5n9ELD4x9JwfSd3ZN/CeRIu3ThpyIVYTqeiGD9+SDuNjdp9anArDOBxbY+xXXYLtRoPA8eU8nW+qxqo6AiUn8EG84Lfig8warJ8x+qs4jeqiNKjD/qH6rBXUWXgiBH4dT0T4fDNOZxgZeMBBrW2N8sOy7qgJ/hacx9guXxXaTY91TNuLjHrAn6rjmVMxdBaLCc3MDS3khvwpkG7bcYPDpw80Ho43e3E1ZmplHJtvc6rw67w2qKjv8ADfc8S0wZHoSPQhTqPE3cY6ASRwUtmhtWo6kdHzl6PAt7iR7IOebWIJg6gg+R1CgVI04JHEJna6IIhPKk1qkymSQBqdPVBZ2XjDTqtcOGv37LUO0ipRxWzqOJEd6BTHnIcHA+oHuVx+O3Z7jZ7az2+OpVaGmdGBrjp1iVLZ9N+JbQonvBRDwHPDcwaeEcJk6EoPR2Nu7TaxjjeWhxH8RJhoPmbxwC57HbwvOIFWl4e7cCzoWaHy6cl2W7uzav7a/CuJPctqxEgf4ZbTd0nM0hZz3RBym14PSDBQdfvpvUcS2kxohsNc4cDUIHhHMNv6+S51+DDRcx56zyhehTpDMDMhosANFQxJzAFxHG0QbW1/VBWMSQNPmpMrlplriD0JCESokoOj2Xv7iaLpzBw5Efou42X2vhwAqtDT1NveFkjZJsEUtIH3KDfNn9oNJxs9hB/wAy9+jvRSdo4e6+YWmEdmMeNHOHk4oPpOpvNRB+IAry8ZvthWuGdzDwuRI8idFgNTGPOr3HzJKAap1QaptHfttLEVDSLH0nNkuzGWEC5sIM8uazLaO0XVqz6r9Xkk/kPQQPRVX1SbkpsyAkpKTNEkHUvr2gKhX1NtUcGxPUD79FHNI6oK5M62j7CgaKKQL/AHdIVICCvWbonDfoi582idyAL29eXzVc4ktMHSxjrwRqwiTx4QqlasTrr6IL9bFNDYb+K5049BoptqnKS6SI0420J6Lz6FZp1keXNHY5rnGSbk3PAO0zcEFJ9QyfOUbAuio13EEOB6tv+SFVAkwZ5forWIwWRsl0zqNPT8kFLblHJiazRoKjo8iZHyIVA6q3tKvnqFxFzGnQAfkqiCQK9bdrAGpXbybc/l99F5IC1Xsz3Z/dio4Xd4vTh8r+qD3MXselisJTo1MzcjgQWkCLFpF9ZaSOmq4zeLexjXUcLhgG0qNRpLgfic06CNQDMniV6PaBvW2k6phqV3gQ5/BuYXA5ug+krNaFXK9ruAIt5IPovZuHpMz12j95Va3M6eDWgDXSwCwTbOMFbE1agAAe9zgByJt8r+q2eniZ2XUqN/8AYeR/sKw+mYIQGo4ktP3dCe4m5UqltRCigEQpZU4CkCgZghSklM2ykxwFyEEHDinBTmpKi5AiU9GkDqY5KBemZUhAxpItNkFM6ojOrNyxF7XQQqAhJRE8EkHR1W5WtB6n3UI8Pp/VWMQzNY/eiG5k2GuiCsWqs+pPCys122jhdVKhj9ECYYRqlT+6gXiL8QhQSECxD5sY9P6KpURR81HuZKAdMxwlXG1GZdId8on79kGvh8sX14cvVDhAR2WLan5dUGpVt+aRBKUIKlbVCVjEC6DCD1d3NlHEV2U48My7+URN/UD1X0LsfCto0S42DWz6NEn5BZr2V7Dgd64XqG3RjdPcyfZaHv1XNHZmIcLHunAdDUhn/ZB87Y/Emo973XL3Fx83En81VejOUT6INp7LcSKmC7t/iaQ5pHQ2I9iQsz27sQ4PFVKLhIaTlJ/FTddrvOPmCuv7IcbAqM6g+69/tf2AHUWYpovT8D+tN5kH0d/zQZH3QOabQAg02qTQLypBAN7OKdjE7gmCAjKBmNfondhze1xqoMqlpkI78SXC3h0FuMc0FMi6kYCaFAgoE5iiGojSk4IHpMnVPVbGgsoMqQiZwQgC4QUk7kyDsXDMY0VeucsgcffzRmVYeY5G6jiaZ+XyCCm9lvNVXU79VaZdBqGJ5oI0zedOA9BJ+aCdJ5/ZR2cJ9OKerSgceN/VB55YpNMHnyVh2HJHmQOpSNLXkNEAKtSeChUcIFv6K0aYNv7oXcguhBGlCiWCSfNEq4QiYv5IAQGfiKQoVGOZNVzmZHQIa0Zs95kE+HhwVHA4I1ajKY1e4N9zE/n6Jqxkr39wsCX4qQPgY4jzdDB9XH0QbFujgQCA0Q1oAH8rRA+iB2yYprdn5CSO8qMaIE/DL9J/yBetuiyB5WXDdt+NL6uHoNPwtdUd/qORvya73QZbTpNOro/0koFVgGhkc4j5IjqcWKG4IOu7NsaGYgg/i/KFuuKwLMThX03Xa9paf9QifSx9F817ExXd1mu5EL6N3UxofTBmQQPmg+dMZgXUqr6b7OY5zT5tMKHcwu17XNld1js4s2q0OH8zfC76NPquLbMG3qgjVHJCBU5UYQMBdFCGERqANUQVAo9XihBiBoSJSITtCBixS7pSATzdA3dDkkiZ0kHQD4ldraJJIPIp/mq9X4j98UySAzOH3xSxenp+ZTpIB09fUfVNW09kkkAnffsE1HVySSAzNR6qjX+IpJIKR0Xadln+NW8mf90kkGxbr/C7zP1WW9qf/qbv/qZ+adJBw2M+L76Ku/VJJBKn8YW+dm/+AzyCSSDmu3H4sN/+v0pLMRofL9E6SCu5IpJIJBM9JJA7NfRROqSSBFMkkgQUuKZJAzkkkkH/2Q=="/>
          <p:cNvSpPr>
            <a:spLocks noChangeAspect="1" noChangeArrowheads="1"/>
          </p:cNvSpPr>
          <p:nvPr/>
        </p:nvSpPr>
        <p:spPr bwMode="auto">
          <a:xfrm>
            <a:off x="63500" y="-889000"/>
            <a:ext cx="2486025" cy="18383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data:image/jpeg;base64,/9j/4AAQSkZJRgABAQAAAQABAAD/2wCEAAkGBhQSERQUExQWFRUVGBcaGBgXFRgYFxcWFBgXFxgYGBYXHCYeFxokGhcVHy8gIycpLCwsFR4xNTAqNSYrLCkBCQoKBQUFDQUFDSkYEhgpKSkpKSkpKSkpKSkpKSkpKSkpKSkpKSkpKSkpKSkpKSkpKSkpKSkpKSkpKSkpKSkpKf/AABEIAMEBBQMBIgACEQEDEQH/xAAcAAABBQEBAQAAAAAAAAAAAAADAAECBAcGBQj/xABBEAABAwIDBQYEAwYGAQUBAAABAAIRAyEEEjEFBkFRYQcTInGBkTKhsfBCwdEUI1Jy4fEzYoKSssJDNVNjc4MX/8QAFAEBAAAAAAAAAAAAAAAAAAAAAP/EABQRAQAAAAAAAAAAAAAAAAAAAAD/2gAMAwEAAhEDEQA/AMt78CRF1B9WeiCRdEpUv7IIlhjVClHqEILn8tEDByK1AhGpi0oJZZRCwR1+qiDCZ1VATvbDkEnyUFjlPvLa68EEohRITtfdNVEcUAnVPVIsnjCc3twTMKCLWxCs5hcazp0QajUqLTKCVVl4E+vzQ8ylUbBTGpa6CA0RGDqhJwgcuTmQmzpF1roJZ0xKGERqAaUKTlEoE2yTmToolybMgaU5KdrCbgWRGYedTEIAkpAlGyiPuUMIIh/NJJwSQeh+zWBOt9PooiplMcVZ76RA1vZBfS4ujyQM7DEtzRb5Ks4QvRNQkZR8PJBqUhxt0+iCsyEdoH0QO6g3Vmgwm0hAOo5AJvZHt1QiCglefv71SqmwCjKbPwQSpVo1CKQDeFWCKwmAPX0QKo3yQoU8pJRalJmURMj7koA5k4Ki9sKIqBAQp+7QnP1RqLHExlJsenqgm2mDy04nmguEI1JjnWERxME+tlCrTy21tflwIj0QDJhIi1leq7IORpDhJbMHXSYHP+hXnNnggRCm1IN5pyUDOQ3IqiUAinDVM0bIZEQgmwqdarMGPWEElOazojggLTNkIkKBBSgoHyTxSSSQeiKUXUiJKlRbeOKM+mJHAnh1QRp1DwHurW0wHMaWgmBrFjb9UFrALWn9ECttB7AWgnppYH6IKLTLuZNyvZwz6QbPHQgz8jC8ShUuvQoCSAbSgjjSCZbppCFh6Be9rBq4ho83GB9V7D9ntyO4n8Pp8iqdFpp1aciDnZHE2cHW9kFDu7kHhb2TVKJ1sBzP5cT6L1sfs/LVedGSXFx0AdeOp4QpYPd6viqtNrWOa13wlwIGWYc9x5fpCClg9iPezvAQBMXBknoNSiUMIWuBcWkGQCDImdIXQ780P2WlRoiozO1oAYwOs3Uve4kXcdGxzXENqTqTI0k2CD1cQ1tPOCJnTmOVuCqVcbIuxotwCrOxZOsmLX+/JINzDlA0QRddMKV1ZDdJQMQSfJBNkAgxobq7idp5wQBB59FQZRJ0SNGDfggvUMfDW2BLZ6WtHnxQ3VA4EkgHleT0CrsBTWuUF7vcrBLpN/CeHlyJVR4BcYIBvp+V0N1QHQR98VFzZQelg9kVKr8lMZ3HRo1NpsBM2VapTLSQ4QRaOo4LoNz8BWq5jQqMFVkFrSS1xjk7T35KW82Fe+o9z6L6RdBOb8NQzeR+FxBH9kHNShvASeOGitY/Bd3kB+J1Nrz/AK5I4fw5UFXMov0TlCKBBPmT5bJoQJj4PkrJq2tqRB6hVg6xt/REw+HLtEBGZQLgkyeMWt0M8UlWe0ynQemKLnmzSeoBOmpQH0yDBmfvRdHh6T2w4RDRJBsSPXh+qo1nvMl0SJtMc+MWQeWGPgxPPrB+wq5Nl7TCQIcCCNQff6KJYIuAQb+6DxqYj6I7a505L0g1oblgR5DhMXQKtLw+oQPh9pOZA1A0B0+iFjcWc9Nzz4QT8I4iCYm3qhviPXn+SHinFzWgmQLgcrkFB0uB2i99Sm2jQZnJblNUuqtZI+LK7wDnds2C7beLaT9n4eS41cTWtndqY4xwY2bNFr+a8jcLZIcGVDqGtPu4kCB/lAVvtjcM2GPSp/0KDMsbVfUqOfUJc5xu52pPNBFGUZzod0Kh3pQVYui0qDpmLc01RvzViiLXKCYFk/7IXTH1A080z2kxlaTeNNTyHNWaGFqvqspUzctBOU9SPpFuvVBXdQIFxI5zY+oUHm8nQxeOS00dmhFEOpua9xEkQWZg4TETBPKY81m+0MO6m8tcC2OB1HKRzQViZKQb7KTKY4pnN9gghVcJt/ZQc4cE5CGgu7I2i6jUD2EgyNLLYsJtduLwzawYKj6bSTTOlVjb1KR8wJaeDg08L4vSAy6es/ktl7KsBloBxuSc3kDp8kHI7a3SpVz3uBJqMd420wIfkPFrTeoBoQDmaQQQRBXN7xB/eNztLSGtEEfw6R0grpzV/YsdXwrjkaKxqYeoTAo1HwWT/wDG4Q08i0Hmuc3p2oa1cuMSNYMieIBGt7eiDxXBJjFJwt9j6oTXGUEyEJx5KZJKTGIBByfvCp93qotpoISSkkAnQdx+zkwBxgen6K5h932kDMHTJtmIgC2nKV5bdqkOBLbdCZ4aFHG9lQAywOl1pOgjT6GyAOOwrWvdTyEF0OmZgXHhjrzU8dhw0NIgEAAj01uvLqbVJrOqRGYQRJtpoT1TYja73kktaZNpGgmRp0sglVpSDHX6KoWmwmY18lZdjQ4AZct/FBseQA1+aFRJLieP90Fd5tB+nmoObEIpGvz6/oh1HyAEGx7gYcZCOTaY9qbfzK8Dtlflq4flkqfVq6PcV8OqD/N9AAvJ7acNLKD+TntPk5oP/VBk7nfNehsXYj8RWpUmx+9zXJgAMnMSeQhUgJ4fcyuq3S3fxFcF9J4ptAcwOyB0h/xgA+0oPB2tsvuKxZmaQDZ0y23WF51asQYBvrIWhba3BwuDY12IxNUudMBrWiYF4ABMLgcbhf32SmZDnAMJtYmGygantGq3R2UcB8jHXz5+a77dXYdSsW1O6DS6PFcQJk+H+2q8GvuNVpObE1HDxQAPgH/kbBOZtjyiCtG2Bji0METNj5BB1NHGNghtQOyfE0Mj24LPe1PY1J7mYmn4ZIbUM6mJaSNZAELTRUbklwXDb04EnB12itmLmBxa4NyxT8TnNIEyQCdTyEIMnc5uXjM69Eni3RBxIhsgg24ck2HeS3S0xm5HkfNASBHsoNwpJEX/AK6omaGoIrEeRQE/ZzIbzt7r6A3DwWSg2eSxvdLB/tFcSJDSCSb6aLetkU8lMRwCDG+1NufaVQDgymPUMn6ELjcRS8RvJEaCwjkuj3tx3e7QxMGJqloPSn4P+q8DEUSDl58fP6IKdUyb+Si1q9DE4GG5oM8y6emnsq7WNySdeh4IBmLQnc73UKqiGoJeaiXKTm2Q41QR9ElJJB02RurpEchr68EJ2HbJ8RgdESo8n6/1QSDF9AgDlF5trwVca6qxVcL3ugFw5oGpCZ+ykRAUmmPVRcgi93JCcpuPRDLoQbDuG8kuPPK7/cxp/NF7VcLnwWbix7Xe5yH/AJLzdwscA6JsKdIerWgT9F1W92zHYnB1abPic0x1IhwHuB7oMN2dhTVqNpt1cYnkOJ9BK3Td/Z7aVJrGiA0ABZjuHsgtqPe9paQcgBEEEXdI4H4R7rTMfjxRw73A3a1xHnFvnCDLe0LbP7RjXwZZT/dt5eH4j6un2C5XF05AvBEHyjr7Kb8UcxvrM2+d1SxeImwOnHqg77c3fk5m06lNlR7WFjXOJzAGYINy2ziLQLq7utt0sqFtW0Egg/hcDcfRcHu5iIxDJ/FLfUjw/OFqOO2TTxFGniWMbmECr14X6goOpftVrqcWcDZw1sV4mN2Bh3YascMzK4sqCGvcASWOF2zE8JUsHsBwYHBpHlyWf78bcr0cQ+gB3YytzFriC8OAImOFyPQoOXNF+Q5GjLxiS4A6TPBE2dg6xpVC1ru7BaX+YmDGpiTpzV3d8PfVYKTS8kwRwynWToOd+S1TZ26VZokta5pFwDeOoIg2QY3wUC1dHvhu4cJWIAIY+S3pzbflPtC8TBUHVHw0E8TA4BBoHZ1s0NE+/mtKxm0m4fDVKrtKbHO9gYHqYHquV7P8A5lICoIcbkEXEqv2ubW7vDU6Df8Ayul38tOD/wAi32QZS+rLnOJOZxn1JkmfNRxWJvANpkXlAPNSpsEIC988tNzHG6rmDwhPTqkAjn+STjJQMWpst05snY6egQDqFQOiNV9EF7UDNdHBJM2mnQdc7GspiH084dxkgggj8XUSPUcla2hsP9z39F3eUDqY8VM/w1GjT+bQ9FX2tRMmAHEkyDoRyBGh4hdJ2V5C+sxxnM2Mj7BwsHNcOJgoOFmZEfJVqlMNI5n2XW707rnBYmILqTxmpniWzGU/5mzB9DxXknZBqPJaBY2bMeHqeaDxTZNmurOKgE+v2FTLZ0QMXcAo+WqIwa2Uq2g4WQetu3tXuqktJkXHUCJaR5AkLa9h7WbVphwNiPyXzzT1kcNDx6Ltt0N5+7IBPhJvya79Dw9Qg0nbeys37xghw+az7fjb5NHugSC5wnmA28e+VaFS201wEXJ4KpT2DSdW759NueLHWP69UGT7L3ExeJHgplrT+J/hBnobn2U9rdluOw7c/diq0a92cxA/lIBPoCt3wuULju1ffsYeicNRP76qIc4a06ZsT0c7QchKDEsLicjg6JLXNIHkZ19Fr+4+N7wvon4avib66rItn0muqUw4wC9ocRqGudBj0PyWtY409milOZzmuJpkCJykZg5x4QQIug0TCYbI0NJ0WOds0Nx1MtjMKTZ43zviV3Wzu0b9oMnDuFMfEWOz5ebiCAfZcR2zva6vh3shzX0SQ4H4vGePGxCD1uz7aAxLc5AFRhh4AAEx4SGiwBE6cZWq4GoIXzpuFt4YXFtzmKdTwP5CT4Xeh+RK37DvyiSgsbb3doYykadZgc3gdHNP8TXcCuQwO49PAnK0Zp/GQJd5xYeS6WnvC0uiYbz5q9VrNe2DcIOexWMbRpuqOIAaJJ5ALE9595n4ysaj9BIYOTZn34laP2obBxj6YFBveUNX5L1JGks1LRr4ZvrosfIg+SBPKNhqWawVXKvRwVRoE2n5mbIK+WD1USJKsY1wJb5ctfZAqkTbzPmRKCDgSmlS7zWTdMXoIAJyJCS9nYG6tbGOIptysb8dR0hjPM8T0F0HgucnXtb27AZhKzabHOeDTa7M4ASSXCQB+G3FMg6is0OEtNj81LZmJ7l7arQJpkuceJAafyBHqEEUiPCfl/XpwVqmGtBm4cIIB+v1QaVt3AjG4QPpszOaM9MEayPE0eY06gLLMVLWu/duY7QmbDnbWbr390O0D9lAoVwXUmmGv4gcAQfqu7p0tn4siqGU6jv4og8rxqUGBY55J0FuIEKpB5ffBfQmK7PcBUH+A0T/AAuc36FVP/5Rghox3rUf+qDBHUiEixfQmH7OcEz/AMDD/NLv+RKM/crBNBIw1KRceAa+yD59wGya1UltKm6oebRYeug9V2m73ZXXcc1Z7abTq1vicR1I8LfmtKw2GDBdob0AgD0Cs/tXAIKux93qWGYGtBPVxlx6ko+KpU3Aics8Qbjqg4ip/E72XEb971No0jTpkd460DUDmg8nZ3aQ+k+pSr+NzS4NIsHRIHus82ttN1etUqvMueST+iGKZfnM3aC/zuJ9bgqrKAgfGi1HaO8NLaWziw2xNNoqAcTUpjxAfzNze4WVZlZweLdTcHtMEINK7L9qgMxjD+KgSPMa/JeZtbF4B80cT3zKjNKlKHhpdDoyTB1uBFwUDcTGso7RaA5rqb/C4jTJWEEeYn5Lxt9tiuwuLqMdMSSDzB4/n6oKzMNhySO+dqQCaZAInwnUxbgV2tDfLE4jucO2oMkNaXNAzOaIbLiZuekTKzakwuMDVdnurgn0yx7G5qriBRpx8bpJzGTZo6/kUHcY/B/sBDTWZUFszHQC0m8B3E9F6+Fry0Oov9CbLjcbs91OhWxGIhzoIBN5c4wAwHQT+LjFlxuA3mrUvhdblwQb5gdsusHj2VXePcbCbQBcW93V4VWAB3+saP8AW/VZ1sPtLAgV22/iF/cLttm700iA9jw5vnogzHb/AGdYzCudNJ1WmNKlIF7SOoHiaehHuubILZaQQeog+xX05gtqNqgQfmobX2FRxLctakyoP8wuPJ2oPkUHzC5xCkFsG0+w2m+XYes6mf4XgPb/ALhDh81ye0OyXH0tKbao5sqD/i+Cg4p7CkGFe8/cvHNEuwta3JhPP+GV5VTDOY7K5jmu/hLSHf7TdBb3e2E/GV20aertTwa0auPvpxW5YnCUcJg4EChh2m0x3jmgmDzk8eZXJdmOz3Ydr3OpkVKhbciCKepAnTmqXa/vLmqswrLMY0Od1JHhB8tfUckGf7Yx78TWfWqGXOPKwHBoHAAQAkqr7pINR2k2mBDbOnz8yYXk44tphpnNmEwIEQq7cQ5viEHTXjedDqvHxmJc5xJPiJnlcoDYzHk2LWgDlf5n9ELD4x9JwfSd3ZN/CeRIu3ThpyIVYTqeiGD9+SDuNjdp9anArDOBxbY+xXXYLtRoPA8eU8nW+qxqo6AiUn8EG84Lfig8warJ8x+qs4jeqiNKjD/qH6rBXUWXgiBH4dT0T4fDNOZxgZeMBBrW2N8sOy7qgJ/hacx9guXxXaTY91TNuLjHrAn6rjmVMxdBaLCc3MDS3khvwpkG7bcYPDpw80Ho43e3E1ZmplHJtvc6rw67w2qKjv8ADfc8S0wZHoSPQhTqPE3cY6ASRwUtmhtWo6kdHzl6PAt7iR7IOebWIJg6gg+R1CgVI04JHEJna6IIhPKk1qkymSQBqdPVBZ2XjDTqtcOGv37LUO0ipRxWzqOJEd6BTHnIcHA+oHuVx+O3Z7jZ7az2+OpVaGmdGBrjp1iVLZ9N+JbQonvBRDwHPDcwaeEcJk6EoPR2Nu7TaxjjeWhxH8RJhoPmbxwC57HbwvOIFWl4e7cCzoWaHy6cl2W7uzav7a/CuJPctqxEgf4ZbTd0nM0hZz3RBym14PSDBQdfvpvUcS2kxohsNc4cDUIHhHMNv6+S51+DDRcx56zyhehTpDMDMhosANFQxJzAFxHG0QbW1/VBWMSQNPmpMrlplriD0JCESokoOj2Xv7iaLpzBw5Efou42X2vhwAqtDT1NveFkjZJsEUtIH3KDfNn9oNJxs9hB/wAy9+jvRSdo4e6+YWmEdmMeNHOHk4oPpOpvNRB+IAry8ZvthWuGdzDwuRI8idFgNTGPOr3HzJKAap1QaptHfttLEVDSLH0nNkuzGWEC5sIM8uazLaO0XVqz6r9Xkk/kPQQPRVX1SbkpsyAkpKTNEkHUvr2gKhX1NtUcGxPUD79FHNI6oK5M62j7CgaKKQL/AHdIVICCvWbonDfoi582idyAL29eXzVc4ktMHSxjrwRqwiTx4QqlasTrr6IL9bFNDYb+K5049BoptqnKS6SI0420J6Lz6FZp1keXNHY5rnGSbk3PAO0zcEFJ9QyfOUbAuio13EEOB6tv+SFVAkwZ5forWIwWRsl0zqNPT8kFLblHJiazRoKjo8iZHyIVA6q3tKvnqFxFzGnQAfkqiCQK9bdrAGpXbybc/l99F5IC1Xsz3Z/dio4Xd4vTh8r+qD3MXselisJTo1MzcjgQWkCLFpF9ZaSOmq4zeLexjXUcLhgG0qNRpLgfic06CNQDMniV6PaBvW2k6phqV3gQ5/BuYXA5ug+krNaFXK9ruAIt5IPovZuHpMz12j95Va3M6eDWgDXSwCwTbOMFbE1agAAe9zgByJt8r+q2eniZ2XUqN/8AYeR/sKw+mYIQGo4ktP3dCe4m5UqltRCigEQpZU4CkCgZghSklM2ykxwFyEEHDinBTmpKi5AiU9GkDqY5KBemZUhAxpItNkFM6ojOrNyxF7XQQqAhJRE8EkHR1W5WtB6n3UI8Pp/VWMQzNY/eiG5k2GuiCsWqs+pPCys122jhdVKhj9ECYYRqlT+6gXiL8QhQSECxD5sY9P6KpURR81HuZKAdMxwlXG1GZdId8on79kGvh8sX14cvVDhAR2WLan5dUGpVt+aRBKUIKlbVCVjEC6DCD1d3NlHEV2U48My7+URN/UD1X0LsfCto0S42DWz6NEn5BZr2V7Dgd64XqG3RjdPcyfZaHv1XNHZmIcLHunAdDUhn/ZB87Y/Emo973XL3Fx83En81VejOUT6INp7LcSKmC7t/iaQ5pHQ2I9iQsz27sQ4PFVKLhIaTlJ/FTddrvOPmCuv7IcbAqM6g+69/tf2AHUWYpovT8D+tN5kH0d/zQZH3QOabQAg02qTQLypBAN7OKdjE7gmCAjKBmNfondhze1xqoMqlpkI78SXC3h0FuMc0FMi6kYCaFAgoE5iiGojSk4IHpMnVPVbGgsoMqQiZwQgC4QUk7kyDsXDMY0VeucsgcffzRmVYeY5G6jiaZ+XyCCm9lvNVXU79VaZdBqGJ5oI0zedOA9BJ+aCdJ5/ZR2cJ9OKerSgceN/VB55YpNMHnyVh2HJHmQOpSNLXkNEAKtSeChUcIFv6K0aYNv7oXcguhBGlCiWCSfNEq4QiYv5IAQGfiKQoVGOZNVzmZHQIa0Zs95kE+HhwVHA4I1ajKY1e4N9zE/n6Jqxkr39wsCX4qQPgY4jzdDB9XH0QbFujgQCA0Q1oAH8rRA+iB2yYprdn5CSO8qMaIE/DL9J/yBetuiyB5WXDdt+NL6uHoNPwtdUd/qORvya73QZbTpNOro/0koFVgGhkc4j5IjqcWKG4IOu7NsaGYgg/i/KFuuKwLMThX03Xa9paf9QifSx9F817ExXd1mu5EL6N3UxofTBmQQPmg+dMZgXUqr6b7OY5zT5tMKHcwu17XNld1js4s2q0OH8zfC76NPquLbMG3qgjVHJCBU5UYQMBdFCGERqANUQVAo9XihBiBoSJSITtCBixS7pSATzdA3dDkkiZ0kHQD4ldraJJIPIp/mq9X4j98UySAzOH3xSxenp+ZTpIB09fUfVNW09kkkAnffsE1HVySSAzNR6qjX+IpJIKR0Xadln+NW8mf90kkGxbr/C7zP1WW9qf/qbv/qZ+adJBw2M+L76Ku/VJJBKn8YW+dm/+AzyCSSDmu3H4sN/+v0pLMRofL9E6SCu5IpJIJBM9JJA7NfRROqSSBFMkkgQUuKZJAzkkkkH/2Q=="/>
          <p:cNvSpPr>
            <a:spLocks noChangeAspect="1" noChangeArrowheads="1"/>
          </p:cNvSpPr>
          <p:nvPr/>
        </p:nvSpPr>
        <p:spPr bwMode="auto">
          <a:xfrm>
            <a:off x="215900" y="-736600"/>
            <a:ext cx="2486025" cy="18383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26" name="Picture 2" descr="http://bodyandmotiontheatre.files.wordpress.com/2011/03/thecompany_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16" y="404663"/>
            <a:ext cx="4007117" cy="601863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99775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845840"/>
            <a:ext cx="7024744" cy="1143000"/>
          </a:xfrm>
        </p:spPr>
        <p:txBody>
          <a:bodyPr>
            <a:noAutofit/>
          </a:bodyPr>
          <a:lstStyle/>
          <a:p>
            <a:r>
              <a:rPr lang="en-GB" sz="7200" b="1" dirty="0" smtClean="0"/>
              <a:t>TARGETS</a:t>
            </a:r>
            <a:endParaRPr lang="en-GB" sz="7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700808"/>
            <a:ext cx="8568951" cy="1728192"/>
          </a:xfrm>
        </p:spPr>
        <p:txBody>
          <a:bodyPr>
            <a:normAutofit fontScale="92500" lnSpcReduction="20000"/>
          </a:bodyPr>
          <a:lstStyle/>
          <a:p>
            <a:r>
              <a:rPr lang="en-GB" sz="4400" b="1" dirty="0"/>
              <a:t>Each student reads allowed their target for their assessed piece. </a:t>
            </a:r>
          </a:p>
        </p:txBody>
      </p:sp>
      <p:pic>
        <p:nvPicPr>
          <p:cNvPr id="9218" name="Picture 2" descr="http://therange.files.wordpress.com/2008/10/tricicl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212976"/>
            <a:ext cx="8424936" cy="303764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sp>
        <p:nvSpPr>
          <p:cNvPr id="5" name="Rectangle 4"/>
          <p:cNvSpPr/>
          <p:nvPr/>
        </p:nvSpPr>
        <p:spPr>
          <a:xfrm>
            <a:off x="467544" y="332656"/>
            <a:ext cx="7416824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>
              <a:solidFill>
                <a:srgbClr val="00B050"/>
              </a:solidFill>
              <a:latin typeface="Cambria" pitchFamily="18" charset="0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US" sz="1400" dirty="0" smtClean="0">
                <a:solidFill>
                  <a:srgbClr val="0000FF"/>
                </a:solidFill>
                <a:latin typeface="Monotype Corsiva"/>
                <a:cs typeface="Monotype Corsiva"/>
              </a:rPr>
              <a:t>  To </a:t>
            </a:r>
            <a:r>
              <a:rPr lang="en-US" sz="1400" dirty="0">
                <a:solidFill>
                  <a:srgbClr val="0000FF"/>
                </a:solidFill>
                <a:latin typeface="Monotype Corsiva"/>
                <a:cs typeface="Monotype Corsiva"/>
              </a:rPr>
              <a:t>perform an extract of script using exaggerated </a:t>
            </a:r>
            <a:r>
              <a:rPr lang="en-US" sz="1400" dirty="0" err="1">
                <a:solidFill>
                  <a:srgbClr val="0000FF"/>
                </a:solidFill>
                <a:latin typeface="Monotype Corsiva"/>
                <a:cs typeface="Monotype Corsiva"/>
              </a:rPr>
              <a:t>characterisation</a:t>
            </a:r>
            <a:r>
              <a:rPr lang="en-US" sz="1400" dirty="0">
                <a:solidFill>
                  <a:srgbClr val="0000FF"/>
                </a:solidFill>
                <a:latin typeface="Monotype Corsiva"/>
                <a:cs typeface="Monotype Corsiva"/>
              </a:rPr>
              <a:t> </a:t>
            </a:r>
            <a:endParaRPr lang="en-US" sz="1400" dirty="0" smtClean="0">
              <a:solidFill>
                <a:srgbClr val="0000FF"/>
              </a:solidFill>
              <a:latin typeface="Monotype Corsiva"/>
              <a:cs typeface="Monotype Corsiva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 smtClean="0">
                <a:solidFill>
                  <a:srgbClr val="0000FF"/>
                </a:solidFill>
                <a:latin typeface="Monotype Corsiva"/>
                <a:cs typeface="Monotype Corsiva"/>
              </a:rPr>
              <a:t>To perform using physical theatre techniques</a:t>
            </a:r>
            <a:endParaRPr lang="en-GB" sz="3200" b="1" i="1" dirty="0">
              <a:solidFill>
                <a:srgbClr val="0000FF"/>
              </a:solidFill>
              <a:latin typeface="Monotype Corsiva"/>
              <a:cs typeface="Monotype Corsiva"/>
            </a:endParaRPr>
          </a:p>
        </p:txBody>
      </p:sp>
    </p:spTree>
    <p:extLst>
      <p:ext uri="{BB962C8B-B14F-4D97-AF65-F5344CB8AC3E}">
        <p14:creationId xmlns:p14="http://schemas.microsoft.com/office/powerpoint/2010/main" val="1305865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LESSON OBJECTIVE: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3" y="2374466"/>
            <a:ext cx="5184575" cy="1668406"/>
          </a:xfrm>
        </p:spPr>
        <p:txBody>
          <a:bodyPr>
            <a:normAutofit fontScale="62500" lnSpcReduction="20000"/>
          </a:bodyPr>
          <a:lstStyle/>
          <a:p>
            <a:r>
              <a:rPr lang="en-US" sz="4800" dirty="0"/>
              <a:t>To perform an extract of script using exaggerated </a:t>
            </a:r>
            <a:r>
              <a:rPr lang="en-US" sz="4800" dirty="0" err="1"/>
              <a:t>characterisation</a:t>
            </a:r>
            <a:r>
              <a:rPr lang="en-US" sz="4800" dirty="0"/>
              <a:t> </a:t>
            </a:r>
            <a:endParaRPr lang="en-GB" sz="4800" dirty="0"/>
          </a:p>
        </p:txBody>
      </p:sp>
      <p:pic>
        <p:nvPicPr>
          <p:cNvPr id="2050" name="Picture 2" descr="http://files.list.co.uk/images/2009/07/29/cocorico-LST06423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98456"/>
            <a:ext cx="2205615" cy="374441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4365104"/>
            <a:ext cx="8280920" cy="221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01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692696"/>
            <a:ext cx="7024744" cy="1143000"/>
          </a:xfrm>
        </p:spPr>
        <p:txBody>
          <a:bodyPr>
            <a:normAutofit/>
          </a:bodyPr>
          <a:lstStyle/>
          <a:p>
            <a:r>
              <a:rPr lang="en-GB" sz="6600" b="1" dirty="0" smtClean="0"/>
              <a:t>KEYWORDS</a:t>
            </a:r>
            <a:endParaRPr lang="en-GB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916832"/>
            <a:ext cx="6777317" cy="3915797"/>
          </a:xfrm>
        </p:spPr>
        <p:txBody>
          <a:bodyPr>
            <a:noAutofit/>
          </a:bodyPr>
          <a:lstStyle/>
          <a:p>
            <a:r>
              <a:rPr lang="en-US" sz="3600" b="1" dirty="0" err="1" smtClean="0"/>
              <a:t>Physicalisation</a:t>
            </a:r>
            <a:endParaRPr lang="en-US" sz="3600" b="1" dirty="0" smtClean="0"/>
          </a:p>
          <a:p>
            <a:pPr marL="68580" indent="0">
              <a:buNone/>
            </a:pPr>
            <a:endParaRPr lang="en-US" sz="3600" b="1" dirty="0" smtClean="0"/>
          </a:p>
          <a:p>
            <a:r>
              <a:rPr lang="en-US" sz="3600" b="1" dirty="0" err="1" smtClean="0"/>
              <a:t>Characterisation</a:t>
            </a:r>
            <a:endParaRPr lang="en-US" sz="3600" b="1" dirty="0" smtClean="0"/>
          </a:p>
          <a:p>
            <a:pPr marL="68580" indent="0">
              <a:buNone/>
            </a:pPr>
            <a:endParaRPr lang="en-US" sz="3600" b="1" dirty="0"/>
          </a:p>
          <a:p>
            <a:r>
              <a:rPr lang="en-US" sz="3600" b="1" dirty="0" smtClean="0"/>
              <a:t>Exaggeration </a:t>
            </a:r>
            <a:endParaRPr lang="en-GB" sz="3600" b="1" dirty="0"/>
          </a:p>
        </p:txBody>
      </p:sp>
      <p:sp>
        <p:nvSpPr>
          <p:cNvPr id="4" name="Rectangle 3"/>
          <p:cNvSpPr/>
          <p:nvPr/>
        </p:nvSpPr>
        <p:spPr>
          <a:xfrm>
            <a:off x="467544" y="332656"/>
            <a:ext cx="7416824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>
              <a:solidFill>
                <a:srgbClr val="00B050"/>
              </a:solidFill>
              <a:latin typeface="Cambria" pitchFamily="18" charset="0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US" sz="1400" dirty="0" smtClean="0">
                <a:solidFill>
                  <a:srgbClr val="0000FF"/>
                </a:solidFill>
                <a:latin typeface="Monotype Corsiva"/>
                <a:cs typeface="Monotype Corsiva"/>
              </a:rPr>
              <a:t>  To </a:t>
            </a:r>
            <a:r>
              <a:rPr lang="en-US" sz="1400" dirty="0">
                <a:solidFill>
                  <a:srgbClr val="0000FF"/>
                </a:solidFill>
                <a:latin typeface="Monotype Corsiva"/>
                <a:cs typeface="Monotype Corsiva"/>
              </a:rPr>
              <a:t>perform an extract of script using exaggerated </a:t>
            </a:r>
            <a:r>
              <a:rPr lang="en-US" sz="1400" dirty="0" err="1">
                <a:solidFill>
                  <a:srgbClr val="0000FF"/>
                </a:solidFill>
                <a:latin typeface="Monotype Corsiva"/>
                <a:cs typeface="Monotype Corsiva"/>
              </a:rPr>
              <a:t>characterisation</a:t>
            </a:r>
            <a:r>
              <a:rPr lang="en-US" sz="1400" dirty="0">
                <a:solidFill>
                  <a:srgbClr val="0000FF"/>
                </a:solidFill>
                <a:latin typeface="Monotype Corsiva"/>
                <a:cs typeface="Monotype Corsiva"/>
              </a:rPr>
              <a:t> </a:t>
            </a:r>
            <a:endParaRPr lang="en-US" sz="1400" dirty="0" smtClean="0">
              <a:solidFill>
                <a:srgbClr val="0000FF"/>
              </a:solidFill>
              <a:latin typeface="Monotype Corsiva"/>
              <a:cs typeface="Monotype Corsiva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 smtClean="0">
                <a:solidFill>
                  <a:srgbClr val="0000FF"/>
                </a:solidFill>
                <a:latin typeface="Monotype Corsiva"/>
                <a:cs typeface="Monotype Corsiva"/>
              </a:rPr>
              <a:t>To perform using physical theatre techniques</a:t>
            </a:r>
            <a:endParaRPr lang="en-GB" sz="3200" b="1" i="1" dirty="0">
              <a:solidFill>
                <a:srgbClr val="0000FF"/>
              </a:solidFill>
              <a:latin typeface="Monotype Corsiva"/>
              <a:cs typeface="Monotype Corsiva"/>
            </a:endParaRPr>
          </a:p>
        </p:txBody>
      </p:sp>
    </p:spTree>
    <p:extLst>
      <p:ext uri="{BB962C8B-B14F-4D97-AF65-F5344CB8AC3E}">
        <p14:creationId xmlns:p14="http://schemas.microsoft.com/office/powerpoint/2010/main" val="10523484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312776" cy="1728192"/>
          </a:xfrm>
        </p:spPr>
        <p:txBody>
          <a:bodyPr>
            <a:noAutofit/>
          </a:bodyPr>
          <a:lstStyle/>
          <a:p>
            <a:r>
              <a:rPr lang="en-US" sz="7200" b="1" dirty="0" smtClean="0"/>
              <a:t>EXAGEREGISTER</a:t>
            </a:r>
            <a:endParaRPr lang="en-GB" sz="7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2060848"/>
            <a:ext cx="7065233" cy="4248472"/>
          </a:xfrm>
        </p:spPr>
        <p:txBody>
          <a:bodyPr>
            <a:normAutofit/>
          </a:bodyPr>
          <a:lstStyle/>
          <a:p>
            <a:r>
              <a:rPr lang="en-US" dirty="0"/>
              <a:t>When students answer the register, they have to show an over-exaggerated facial expression </a:t>
            </a:r>
            <a:endParaRPr lang="en-GB" dirty="0"/>
          </a:p>
        </p:txBody>
      </p:sp>
      <p:pic>
        <p:nvPicPr>
          <p:cNvPr id="3074" name="Picture 2" descr="http://www.innovotheatre.com/assets/images/home/img-home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88840"/>
            <a:ext cx="9001000" cy="453650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67544" y="332656"/>
            <a:ext cx="7416824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>
              <a:solidFill>
                <a:srgbClr val="00B050"/>
              </a:solidFill>
              <a:latin typeface="Cambria" pitchFamily="18" charset="0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US" sz="1400" dirty="0" smtClean="0">
                <a:solidFill>
                  <a:srgbClr val="0000FF"/>
                </a:solidFill>
                <a:latin typeface="Monotype Corsiva"/>
                <a:cs typeface="Monotype Corsiva"/>
              </a:rPr>
              <a:t>  To </a:t>
            </a:r>
            <a:r>
              <a:rPr lang="en-US" sz="1400" dirty="0">
                <a:solidFill>
                  <a:srgbClr val="0000FF"/>
                </a:solidFill>
                <a:latin typeface="Monotype Corsiva"/>
                <a:cs typeface="Monotype Corsiva"/>
              </a:rPr>
              <a:t>perform an extract of script using exaggerated </a:t>
            </a:r>
            <a:r>
              <a:rPr lang="en-US" sz="1400" dirty="0" err="1">
                <a:solidFill>
                  <a:srgbClr val="0000FF"/>
                </a:solidFill>
                <a:latin typeface="Monotype Corsiva"/>
                <a:cs typeface="Monotype Corsiva"/>
              </a:rPr>
              <a:t>characterisation</a:t>
            </a:r>
            <a:r>
              <a:rPr lang="en-US" sz="1400" dirty="0">
                <a:solidFill>
                  <a:srgbClr val="0000FF"/>
                </a:solidFill>
                <a:latin typeface="Monotype Corsiva"/>
                <a:cs typeface="Monotype Corsiva"/>
              </a:rPr>
              <a:t> </a:t>
            </a:r>
            <a:endParaRPr lang="en-US" sz="1400" dirty="0" smtClean="0">
              <a:solidFill>
                <a:srgbClr val="0000FF"/>
              </a:solidFill>
              <a:latin typeface="Monotype Corsiva"/>
              <a:cs typeface="Monotype Corsiva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 smtClean="0">
                <a:solidFill>
                  <a:srgbClr val="0000FF"/>
                </a:solidFill>
                <a:latin typeface="Monotype Corsiva"/>
                <a:cs typeface="Monotype Corsiva"/>
              </a:rPr>
              <a:t>To perform using physical theatre techniques</a:t>
            </a:r>
            <a:endParaRPr lang="en-GB" sz="3200" b="1" i="1" dirty="0">
              <a:solidFill>
                <a:srgbClr val="0000FF"/>
              </a:solidFill>
              <a:latin typeface="Monotype Corsiva"/>
              <a:cs typeface="Monotype Corsiva"/>
            </a:endParaRPr>
          </a:p>
        </p:txBody>
      </p:sp>
    </p:spTree>
    <p:extLst>
      <p:ext uri="{BB962C8B-B14F-4D97-AF65-F5344CB8AC3E}">
        <p14:creationId xmlns:p14="http://schemas.microsoft.com/office/powerpoint/2010/main" val="1610811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92696"/>
            <a:ext cx="7024744" cy="1368152"/>
          </a:xfrm>
        </p:spPr>
        <p:txBody>
          <a:bodyPr>
            <a:normAutofit/>
          </a:bodyPr>
          <a:lstStyle/>
          <a:p>
            <a:r>
              <a:rPr lang="en-GB" sz="8000" b="1" dirty="0" smtClean="0"/>
              <a:t>RECAP</a:t>
            </a:r>
            <a:endParaRPr lang="en-GB" sz="8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39552" y="1700808"/>
            <a:ext cx="7920880" cy="4824536"/>
          </a:xfrm>
        </p:spPr>
        <p:txBody>
          <a:bodyPr>
            <a:normAutofit/>
          </a:bodyPr>
          <a:lstStyle/>
          <a:p>
            <a:r>
              <a:rPr lang="en-US" sz="3200" b="1" dirty="0"/>
              <a:t>Recap on last lesson </a:t>
            </a:r>
            <a:endParaRPr lang="en-GB" sz="3200" b="1" dirty="0"/>
          </a:p>
          <a:p>
            <a:pPr lvl="0"/>
            <a:r>
              <a:rPr lang="en-US" sz="3200" b="1" dirty="0"/>
              <a:t>E</a:t>
            </a:r>
            <a:r>
              <a:rPr lang="en-US" sz="3200" b="1" dirty="0" smtClean="0"/>
              <a:t>xaggeration </a:t>
            </a:r>
            <a:r>
              <a:rPr lang="en-US" sz="3200" b="1" dirty="0"/>
              <a:t>/ choreographed </a:t>
            </a:r>
            <a:r>
              <a:rPr lang="en-US" sz="3200" b="1" dirty="0" smtClean="0"/>
              <a:t>movements</a:t>
            </a:r>
          </a:p>
          <a:p>
            <a:pPr lvl="0"/>
            <a:endParaRPr lang="en-GB" dirty="0"/>
          </a:p>
          <a:p>
            <a:r>
              <a:rPr lang="en-US" sz="3200" i="1" dirty="0"/>
              <a:t>C</a:t>
            </a:r>
            <a:r>
              <a:rPr lang="en-US" sz="3200" i="1" dirty="0" smtClean="0"/>
              <a:t>haracters </a:t>
            </a:r>
            <a:r>
              <a:rPr lang="en-US" sz="3200" i="1" dirty="0"/>
              <a:t>are a </a:t>
            </a:r>
            <a:r>
              <a:rPr lang="en-US" sz="3200" i="1" dirty="0" smtClean="0"/>
              <a:t>type:</a:t>
            </a:r>
          </a:p>
          <a:p>
            <a:r>
              <a:rPr lang="en-US" sz="3200" b="1" dirty="0" smtClean="0"/>
              <a:t>Greed</a:t>
            </a:r>
          </a:p>
          <a:p>
            <a:r>
              <a:rPr lang="en-US" sz="3200" b="1" dirty="0" smtClean="0"/>
              <a:t>Angry</a:t>
            </a:r>
          </a:p>
          <a:p>
            <a:r>
              <a:rPr lang="en-US" sz="3200" b="1" dirty="0"/>
              <a:t>U</a:t>
            </a:r>
            <a:r>
              <a:rPr lang="en-US" sz="3200" b="1" dirty="0" smtClean="0"/>
              <a:t>pset</a:t>
            </a:r>
            <a:endParaRPr lang="en-GB" sz="3200" b="1" dirty="0"/>
          </a:p>
        </p:txBody>
      </p:sp>
      <p:pic>
        <p:nvPicPr>
          <p:cNvPr id="4" name="Picture 2" descr="http://www.yawny.org/resources/photos/PUSHBio_large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996952"/>
            <a:ext cx="2667000" cy="324839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67544" y="332656"/>
            <a:ext cx="7416824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>
              <a:solidFill>
                <a:srgbClr val="00B050"/>
              </a:solidFill>
              <a:latin typeface="Cambria" pitchFamily="18" charset="0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US" sz="1400" dirty="0" smtClean="0">
                <a:solidFill>
                  <a:srgbClr val="0000FF"/>
                </a:solidFill>
                <a:latin typeface="Monotype Corsiva"/>
                <a:cs typeface="Monotype Corsiva"/>
              </a:rPr>
              <a:t>  To </a:t>
            </a:r>
            <a:r>
              <a:rPr lang="en-US" sz="1400" dirty="0">
                <a:solidFill>
                  <a:srgbClr val="0000FF"/>
                </a:solidFill>
                <a:latin typeface="Monotype Corsiva"/>
                <a:cs typeface="Monotype Corsiva"/>
              </a:rPr>
              <a:t>perform an extract of script using exaggerated </a:t>
            </a:r>
            <a:r>
              <a:rPr lang="en-US" sz="1400" dirty="0" err="1">
                <a:solidFill>
                  <a:srgbClr val="0000FF"/>
                </a:solidFill>
                <a:latin typeface="Monotype Corsiva"/>
                <a:cs typeface="Monotype Corsiva"/>
              </a:rPr>
              <a:t>characterisation</a:t>
            </a:r>
            <a:r>
              <a:rPr lang="en-US" sz="1400" dirty="0">
                <a:solidFill>
                  <a:srgbClr val="0000FF"/>
                </a:solidFill>
                <a:latin typeface="Monotype Corsiva"/>
                <a:cs typeface="Monotype Corsiva"/>
              </a:rPr>
              <a:t> </a:t>
            </a:r>
            <a:endParaRPr lang="en-US" sz="1400" dirty="0" smtClean="0">
              <a:solidFill>
                <a:srgbClr val="0000FF"/>
              </a:solidFill>
              <a:latin typeface="Monotype Corsiva"/>
              <a:cs typeface="Monotype Corsiva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 smtClean="0">
                <a:solidFill>
                  <a:srgbClr val="0000FF"/>
                </a:solidFill>
                <a:latin typeface="Monotype Corsiva"/>
                <a:cs typeface="Monotype Corsiva"/>
              </a:rPr>
              <a:t>To perform using physical theatre techniques</a:t>
            </a:r>
            <a:endParaRPr lang="en-GB" sz="3200" b="1" i="1" dirty="0">
              <a:solidFill>
                <a:srgbClr val="0000FF"/>
              </a:solidFill>
              <a:latin typeface="Monotype Corsiva"/>
              <a:cs typeface="Monotype Corsiva"/>
            </a:endParaRPr>
          </a:p>
        </p:txBody>
      </p:sp>
    </p:spTree>
    <p:extLst>
      <p:ext uri="{BB962C8B-B14F-4D97-AF65-F5344CB8AC3E}">
        <p14:creationId xmlns:p14="http://schemas.microsoft.com/office/powerpoint/2010/main" val="161090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20688"/>
            <a:ext cx="7024744" cy="1152128"/>
          </a:xfrm>
        </p:spPr>
        <p:txBody>
          <a:bodyPr>
            <a:normAutofit/>
          </a:bodyPr>
          <a:lstStyle/>
          <a:p>
            <a:r>
              <a:rPr lang="en-GB" sz="4800" b="1" dirty="0" smtClean="0"/>
              <a:t>CREATING OBJECTS</a:t>
            </a:r>
            <a:endParaRPr lang="en-GB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353265" cy="4824536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Teacher calls out name of an object and a number – students have to group in the number and create the object using everyone in the group.  </a:t>
            </a:r>
            <a:endParaRPr lang="en-GB" dirty="0" smtClean="0"/>
          </a:p>
          <a:p>
            <a:endParaRPr lang="en-GB" dirty="0"/>
          </a:p>
          <a:p>
            <a:r>
              <a:rPr lang="en-GB" dirty="0"/>
              <a:t>M</a:t>
            </a:r>
            <a:r>
              <a:rPr lang="en-GB" dirty="0" smtClean="0"/>
              <a:t>ust </a:t>
            </a:r>
            <a:r>
              <a:rPr lang="en-GB" dirty="0"/>
              <a:t>include a movement and sound </a:t>
            </a:r>
            <a:r>
              <a:rPr lang="en-GB" dirty="0" smtClean="0"/>
              <a:t>effect</a:t>
            </a:r>
          </a:p>
          <a:p>
            <a:endParaRPr lang="en-GB" b="1" dirty="0"/>
          </a:p>
          <a:p>
            <a:r>
              <a:rPr lang="en-GB" b="1" dirty="0" smtClean="0"/>
              <a:t>WARDROBE</a:t>
            </a:r>
          </a:p>
          <a:p>
            <a:r>
              <a:rPr lang="en-GB" b="1" dirty="0" smtClean="0"/>
              <a:t>DIGGER</a:t>
            </a:r>
          </a:p>
          <a:p>
            <a:r>
              <a:rPr lang="en-GB" b="1" dirty="0" smtClean="0"/>
              <a:t>TELEVISION</a:t>
            </a:r>
          </a:p>
          <a:p>
            <a:r>
              <a:rPr lang="en-GB" b="1" dirty="0" smtClean="0"/>
              <a:t>HAT</a:t>
            </a:r>
          </a:p>
          <a:p>
            <a:r>
              <a:rPr lang="en-GB" b="1" dirty="0" smtClean="0"/>
              <a:t>WASHING </a:t>
            </a:r>
            <a:r>
              <a:rPr lang="en-GB" b="1" dirty="0"/>
              <a:t>MACHINE </a:t>
            </a:r>
          </a:p>
          <a:p>
            <a:endParaRPr lang="en-GB" dirty="0"/>
          </a:p>
        </p:txBody>
      </p:sp>
      <p:pic>
        <p:nvPicPr>
          <p:cNvPr id="7170" name="Picture 2" descr="http://static.guim.co.uk/sys-images/Arts/Arts_/Pictures/2009/2/26/1235641935424/A-scene-from-Still-by-Can-0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717032"/>
            <a:ext cx="4381500" cy="26289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67544" y="332656"/>
            <a:ext cx="7416824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>
              <a:solidFill>
                <a:srgbClr val="00B050"/>
              </a:solidFill>
              <a:latin typeface="Cambria" pitchFamily="18" charset="0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US" sz="1400" dirty="0" smtClean="0">
                <a:solidFill>
                  <a:srgbClr val="0000FF"/>
                </a:solidFill>
                <a:latin typeface="Monotype Corsiva"/>
                <a:cs typeface="Monotype Corsiva"/>
              </a:rPr>
              <a:t>  To </a:t>
            </a:r>
            <a:r>
              <a:rPr lang="en-US" sz="1400" dirty="0">
                <a:solidFill>
                  <a:srgbClr val="0000FF"/>
                </a:solidFill>
                <a:latin typeface="Monotype Corsiva"/>
                <a:cs typeface="Monotype Corsiva"/>
              </a:rPr>
              <a:t>perform an extract of script using exaggerated </a:t>
            </a:r>
            <a:r>
              <a:rPr lang="en-US" sz="1400" dirty="0" err="1">
                <a:solidFill>
                  <a:srgbClr val="0000FF"/>
                </a:solidFill>
                <a:latin typeface="Monotype Corsiva"/>
                <a:cs typeface="Monotype Corsiva"/>
              </a:rPr>
              <a:t>characterisation</a:t>
            </a:r>
            <a:r>
              <a:rPr lang="en-US" sz="1400" dirty="0">
                <a:solidFill>
                  <a:srgbClr val="0000FF"/>
                </a:solidFill>
                <a:latin typeface="Monotype Corsiva"/>
                <a:cs typeface="Monotype Corsiva"/>
              </a:rPr>
              <a:t> </a:t>
            </a:r>
            <a:endParaRPr lang="en-US" sz="1400" dirty="0" smtClean="0">
              <a:solidFill>
                <a:srgbClr val="0000FF"/>
              </a:solidFill>
              <a:latin typeface="Monotype Corsiva"/>
              <a:cs typeface="Monotype Corsiva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 smtClean="0">
                <a:solidFill>
                  <a:srgbClr val="0000FF"/>
                </a:solidFill>
                <a:latin typeface="Monotype Corsiva"/>
                <a:cs typeface="Monotype Corsiva"/>
              </a:rPr>
              <a:t>To perform using physical theatre techniques</a:t>
            </a:r>
            <a:endParaRPr lang="en-GB" sz="3200" b="1" i="1" dirty="0">
              <a:solidFill>
                <a:srgbClr val="0000FF"/>
              </a:solidFill>
              <a:latin typeface="Monotype Corsiva"/>
              <a:cs typeface="Monotype Corsiva"/>
            </a:endParaRPr>
          </a:p>
        </p:txBody>
      </p:sp>
    </p:spTree>
    <p:extLst>
      <p:ext uri="{BB962C8B-B14F-4D97-AF65-F5344CB8AC3E}">
        <p14:creationId xmlns:p14="http://schemas.microsoft.com/office/powerpoint/2010/main" val="140741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620688"/>
            <a:ext cx="7024744" cy="1152128"/>
          </a:xfrm>
        </p:spPr>
        <p:txBody>
          <a:bodyPr>
            <a:noAutofit/>
          </a:bodyPr>
          <a:lstStyle/>
          <a:p>
            <a:r>
              <a:rPr lang="en-GB" sz="4800" b="1" dirty="0" smtClean="0"/>
              <a:t>CREATING A STORY</a:t>
            </a:r>
            <a:endParaRPr lang="en-GB" sz="48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95537" y="1628800"/>
            <a:ext cx="7200799" cy="5328592"/>
          </a:xfrm>
        </p:spPr>
        <p:txBody>
          <a:bodyPr>
            <a:normAutofit/>
          </a:bodyPr>
          <a:lstStyle/>
          <a:p>
            <a:r>
              <a:rPr lang="en-GB" dirty="0"/>
              <a:t>In groups of 5, students are given </a:t>
            </a:r>
            <a:r>
              <a:rPr lang="en-US" dirty="0"/>
              <a:t>the story of </a:t>
            </a:r>
            <a:r>
              <a:rPr lang="en-US" i="1" dirty="0"/>
              <a:t>Little Miss </a:t>
            </a:r>
            <a:r>
              <a:rPr lang="en-US" i="1" dirty="0" err="1"/>
              <a:t>Muffet</a:t>
            </a:r>
            <a:r>
              <a:rPr lang="en-US" i="1" dirty="0"/>
              <a:t>. </a:t>
            </a:r>
            <a:endParaRPr lang="en-US" i="1" dirty="0" smtClean="0"/>
          </a:p>
          <a:p>
            <a:endParaRPr lang="en-GB" dirty="0"/>
          </a:p>
          <a:p>
            <a:r>
              <a:rPr lang="en-US" dirty="0" smtClean="0"/>
              <a:t>Students </a:t>
            </a:r>
            <a:r>
              <a:rPr lang="en-US" dirty="0"/>
              <a:t>must perform this, considering the function for each character e.g. the spider = to scare, Miss </a:t>
            </a:r>
            <a:r>
              <a:rPr lang="en-US" dirty="0" err="1"/>
              <a:t>Muffet</a:t>
            </a:r>
            <a:r>
              <a:rPr lang="en-US" dirty="0"/>
              <a:t> = is scared, pathetic </a:t>
            </a:r>
            <a:endParaRPr lang="en-GB" dirty="0"/>
          </a:p>
          <a:p>
            <a:endParaRPr lang="en-US" dirty="0"/>
          </a:p>
          <a:p>
            <a:r>
              <a:rPr lang="en-US" dirty="0" smtClean="0"/>
              <a:t>Actions </a:t>
            </a:r>
            <a:r>
              <a:rPr lang="en-US" dirty="0"/>
              <a:t>and speech must be relevant to the type of </a:t>
            </a:r>
            <a:r>
              <a:rPr lang="en-US" dirty="0" smtClean="0"/>
              <a:t>character</a:t>
            </a:r>
          </a:p>
          <a:p>
            <a:pPr marL="68580" indent="0">
              <a:buNone/>
            </a:pPr>
            <a:endParaRPr lang="en-GB" dirty="0"/>
          </a:p>
          <a:p>
            <a:r>
              <a:rPr lang="en-US" b="1" dirty="0"/>
              <a:t>PHYSICAL THEATRE REQUIRES EXAGGERATED VOLUME AND VISUAL PERFORMANCE 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467544" y="332656"/>
            <a:ext cx="7416824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>
              <a:solidFill>
                <a:srgbClr val="00B050"/>
              </a:solidFill>
              <a:latin typeface="Cambria" pitchFamily="18" charset="0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US" sz="1400" dirty="0" smtClean="0">
                <a:solidFill>
                  <a:srgbClr val="0000FF"/>
                </a:solidFill>
                <a:latin typeface="Monotype Corsiva"/>
                <a:cs typeface="Monotype Corsiva"/>
              </a:rPr>
              <a:t>  To </a:t>
            </a:r>
            <a:r>
              <a:rPr lang="en-US" sz="1400" dirty="0">
                <a:solidFill>
                  <a:srgbClr val="0000FF"/>
                </a:solidFill>
                <a:latin typeface="Monotype Corsiva"/>
                <a:cs typeface="Monotype Corsiva"/>
              </a:rPr>
              <a:t>perform an extract of script using exaggerated </a:t>
            </a:r>
            <a:r>
              <a:rPr lang="en-US" sz="1400" dirty="0" err="1">
                <a:solidFill>
                  <a:srgbClr val="0000FF"/>
                </a:solidFill>
                <a:latin typeface="Monotype Corsiva"/>
                <a:cs typeface="Monotype Corsiva"/>
              </a:rPr>
              <a:t>characterisation</a:t>
            </a:r>
            <a:r>
              <a:rPr lang="en-US" sz="1400" dirty="0">
                <a:solidFill>
                  <a:srgbClr val="0000FF"/>
                </a:solidFill>
                <a:latin typeface="Monotype Corsiva"/>
                <a:cs typeface="Monotype Corsiva"/>
              </a:rPr>
              <a:t> </a:t>
            </a:r>
            <a:endParaRPr lang="en-US" sz="1400" dirty="0" smtClean="0">
              <a:solidFill>
                <a:srgbClr val="0000FF"/>
              </a:solidFill>
              <a:latin typeface="Monotype Corsiva"/>
              <a:cs typeface="Monotype Corsiva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 smtClean="0">
                <a:solidFill>
                  <a:srgbClr val="0000FF"/>
                </a:solidFill>
                <a:latin typeface="Monotype Corsiva"/>
                <a:cs typeface="Monotype Corsiva"/>
              </a:rPr>
              <a:t>To perform using physical theatre techniques</a:t>
            </a:r>
            <a:endParaRPr lang="en-GB" sz="3200" b="1" i="1" dirty="0">
              <a:solidFill>
                <a:srgbClr val="0000FF"/>
              </a:solidFill>
              <a:latin typeface="Monotype Corsiva"/>
              <a:cs typeface="Monotype Corsiva"/>
            </a:endParaRPr>
          </a:p>
        </p:txBody>
      </p:sp>
    </p:spTree>
    <p:extLst>
      <p:ext uri="{BB962C8B-B14F-4D97-AF65-F5344CB8AC3E}">
        <p14:creationId xmlns:p14="http://schemas.microsoft.com/office/powerpoint/2010/main" val="2891489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836712"/>
            <a:ext cx="7024744" cy="1656184"/>
          </a:xfrm>
        </p:spPr>
        <p:txBody>
          <a:bodyPr>
            <a:normAutofit fontScale="90000"/>
          </a:bodyPr>
          <a:lstStyle/>
          <a:p>
            <a:r>
              <a:rPr lang="en-GB" sz="5400" b="1" dirty="0" smtClean="0"/>
              <a:t>PERFORMANCE &amp; PEER EVALUATION</a:t>
            </a:r>
            <a:endParaRPr lang="en-GB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3" y="2780928"/>
            <a:ext cx="4536503" cy="4104456"/>
          </a:xfrm>
        </p:spPr>
        <p:txBody>
          <a:bodyPr>
            <a:normAutofit/>
          </a:bodyPr>
          <a:lstStyle/>
          <a:p>
            <a:r>
              <a:rPr lang="en-GB" dirty="0"/>
              <a:t>Each group performs the story of </a:t>
            </a:r>
            <a:r>
              <a:rPr lang="en-GB" i="1" dirty="0"/>
              <a:t>Little Miss </a:t>
            </a:r>
            <a:r>
              <a:rPr lang="en-GB" i="1" dirty="0" err="1"/>
              <a:t>Muffet</a:t>
            </a:r>
            <a:r>
              <a:rPr lang="en-GB" i="1" dirty="0"/>
              <a:t> </a:t>
            </a:r>
            <a:r>
              <a:rPr lang="en-GB" dirty="0"/>
              <a:t>to the rest of the class. </a:t>
            </a:r>
            <a:endParaRPr lang="en-GB" dirty="0" smtClean="0"/>
          </a:p>
          <a:p>
            <a:pPr marL="68580" indent="0">
              <a:buNone/>
            </a:pPr>
            <a:r>
              <a:rPr lang="en-GB" dirty="0" smtClean="0"/>
              <a:t> </a:t>
            </a:r>
            <a:endParaRPr lang="en-GB" dirty="0"/>
          </a:p>
          <a:p>
            <a:r>
              <a:rPr lang="en-US" i="1" dirty="0"/>
              <a:t>Each group is allocated one other group to evaluate – they use their checklist to mark against. </a:t>
            </a:r>
            <a:endParaRPr lang="en-GB" dirty="0"/>
          </a:p>
          <a:p>
            <a:endParaRPr lang="en-GB" dirty="0"/>
          </a:p>
        </p:txBody>
      </p:sp>
      <p:pic>
        <p:nvPicPr>
          <p:cNvPr id="4" name="Picture 2" descr="http://www.smuc.ac.uk/postgraduate/physical-theatre-international-ensemble/photos/Physical-Theatre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784" y="2276872"/>
            <a:ext cx="3252982" cy="45811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5" name="Rectangle 4"/>
          <p:cNvSpPr/>
          <p:nvPr/>
        </p:nvSpPr>
        <p:spPr>
          <a:xfrm>
            <a:off x="467544" y="332656"/>
            <a:ext cx="7416824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>
              <a:solidFill>
                <a:srgbClr val="00B050"/>
              </a:solidFill>
              <a:latin typeface="Cambria" pitchFamily="18" charset="0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US" sz="1400" dirty="0" smtClean="0">
                <a:solidFill>
                  <a:srgbClr val="0000FF"/>
                </a:solidFill>
                <a:latin typeface="Monotype Corsiva"/>
                <a:cs typeface="Monotype Corsiva"/>
              </a:rPr>
              <a:t>  To </a:t>
            </a:r>
            <a:r>
              <a:rPr lang="en-US" sz="1400" dirty="0">
                <a:solidFill>
                  <a:srgbClr val="0000FF"/>
                </a:solidFill>
                <a:latin typeface="Monotype Corsiva"/>
                <a:cs typeface="Monotype Corsiva"/>
              </a:rPr>
              <a:t>perform an extract of script using exaggerated </a:t>
            </a:r>
            <a:r>
              <a:rPr lang="en-US" sz="1400" dirty="0" err="1">
                <a:solidFill>
                  <a:srgbClr val="0000FF"/>
                </a:solidFill>
                <a:latin typeface="Monotype Corsiva"/>
                <a:cs typeface="Monotype Corsiva"/>
              </a:rPr>
              <a:t>characterisation</a:t>
            </a:r>
            <a:r>
              <a:rPr lang="en-US" sz="1400" dirty="0">
                <a:solidFill>
                  <a:srgbClr val="0000FF"/>
                </a:solidFill>
                <a:latin typeface="Monotype Corsiva"/>
                <a:cs typeface="Monotype Corsiva"/>
              </a:rPr>
              <a:t> </a:t>
            </a:r>
            <a:endParaRPr lang="en-US" sz="1400" dirty="0" smtClean="0">
              <a:solidFill>
                <a:srgbClr val="0000FF"/>
              </a:solidFill>
              <a:latin typeface="Monotype Corsiva"/>
              <a:cs typeface="Monotype Corsiva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 smtClean="0">
                <a:solidFill>
                  <a:srgbClr val="0000FF"/>
                </a:solidFill>
                <a:latin typeface="Monotype Corsiva"/>
                <a:cs typeface="Monotype Corsiva"/>
              </a:rPr>
              <a:t>To perform using physical theatre techniques</a:t>
            </a:r>
            <a:endParaRPr lang="en-GB" sz="3200" b="1" i="1" dirty="0">
              <a:solidFill>
                <a:srgbClr val="0000FF"/>
              </a:solidFill>
              <a:latin typeface="Monotype Corsiva"/>
              <a:cs typeface="Monotype Corsiva"/>
            </a:endParaRPr>
          </a:p>
        </p:txBody>
      </p:sp>
    </p:spTree>
    <p:extLst>
      <p:ext uri="{BB962C8B-B14F-4D97-AF65-F5344CB8AC3E}">
        <p14:creationId xmlns:p14="http://schemas.microsoft.com/office/powerpoint/2010/main" val="175408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20688"/>
            <a:ext cx="7024744" cy="1152128"/>
          </a:xfrm>
        </p:spPr>
        <p:txBody>
          <a:bodyPr>
            <a:noAutofit/>
          </a:bodyPr>
          <a:lstStyle/>
          <a:p>
            <a:r>
              <a:rPr lang="en-GB" sz="4800" b="1" dirty="0" smtClean="0"/>
              <a:t>FEEDBACK</a:t>
            </a:r>
            <a:endParaRPr lang="en-GB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1" y="1628800"/>
            <a:ext cx="4320479" cy="5256584"/>
          </a:xfrm>
        </p:spPr>
        <p:txBody>
          <a:bodyPr>
            <a:noAutofit/>
          </a:bodyPr>
          <a:lstStyle/>
          <a:p>
            <a:r>
              <a:rPr lang="en-GB" dirty="0"/>
              <a:t>Each group feeds back to the other group using WWW &amp; </a:t>
            </a:r>
            <a:r>
              <a:rPr lang="en-GB" dirty="0" smtClean="0"/>
              <a:t>EBI</a:t>
            </a:r>
          </a:p>
          <a:p>
            <a:endParaRPr lang="en-GB" dirty="0"/>
          </a:p>
          <a:p>
            <a:pPr lvl="0"/>
            <a:r>
              <a:rPr lang="en-GB" dirty="0"/>
              <a:t>Each student then sets themselves a target to work towards for their assessed piece of </a:t>
            </a:r>
            <a:r>
              <a:rPr lang="en-GB" dirty="0" smtClean="0"/>
              <a:t>work</a:t>
            </a:r>
          </a:p>
          <a:p>
            <a:pPr lvl="0"/>
            <a:endParaRPr lang="en-GB" dirty="0"/>
          </a:p>
          <a:p>
            <a:r>
              <a:rPr lang="en-GB" dirty="0"/>
              <a:t>Each target is written on a post-it note to revisit in the next lesson </a:t>
            </a:r>
            <a:endParaRPr lang="en-GB" b="1" i="1" dirty="0"/>
          </a:p>
        </p:txBody>
      </p:sp>
      <p:pic>
        <p:nvPicPr>
          <p:cNvPr id="4098" name="Picture 2" descr="http://www.smuc.ac.uk/postgraduate/physical-theatre-international-ensemble/photos/Physical-Theat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980728"/>
            <a:ext cx="3515122" cy="51845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67544" y="332656"/>
            <a:ext cx="7416824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>
              <a:solidFill>
                <a:srgbClr val="00B050"/>
              </a:solidFill>
              <a:latin typeface="Cambria" pitchFamily="18" charset="0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US" sz="1400" dirty="0" smtClean="0">
                <a:solidFill>
                  <a:srgbClr val="0000FF"/>
                </a:solidFill>
                <a:latin typeface="Monotype Corsiva"/>
                <a:cs typeface="Monotype Corsiva"/>
              </a:rPr>
              <a:t>  To </a:t>
            </a:r>
            <a:r>
              <a:rPr lang="en-US" sz="1400" dirty="0">
                <a:solidFill>
                  <a:srgbClr val="0000FF"/>
                </a:solidFill>
                <a:latin typeface="Monotype Corsiva"/>
                <a:cs typeface="Monotype Corsiva"/>
              </a:rPr>
              <a:t>perform an extract of script using exaggerated </a:t>
            </a:r>
            <a:r>
              <a:rPr lang="en-US" sz="1400" dirty="0" err="1">
                <a:solidFill>
                  <a:srgbClr val="0000FF"/>
                </a:solidFill>
                <a:latin typeface="Monotype Corsiva"/>
                <a:cs typeface="Monotype Corsiva"/>
              </a:rPr>
              <a:t>characterisation</a:t>
            </a:r>
            <a:r>
              <a:rPr lang="en-US" sz="1400" dirty="0">
                <a:solidFill>
                  <a:srgbClr val="0000FF"/>
                </a:solidFill>
                <a:latin typeface="Monotype Corsiva"/>
                <a:cs typeface="Monotype Corsiva"/>
              </a:rPr>
              <a:t> </a:t>
            </a:r>
            <a:endParaRPr lang="en-US" sz="1400" dirty="0" smtClean="0">
              <a:solidFill>
                <a:srgbClr val="0000FF"/>
              </a:solidFill>
              <a:latin typeface="Monotype Corsiva"/>
              <a:cs typeface="Monotype Corsiva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 smtClean="0">
                <a:solidFill>
                  <a:srgbClr val="0000FF"/>
                </a:solidFill>
                <a:latin typeface="Monotype Corsiva"/>
                <a:cs typeface="Monotype Corsiva"/>
              </a:rPr>
              <a:t>To perform using physical theatre techniques</a:t>
            </a:r>
            <a:endParaRPr lang="en-GB" sz="3200" b="1" i="1" dirty="0">
              <a:solidFill>
                <a:srgbClr val="0000FF"/>
              </a:solidFill>
              <a:latin typeface="Monotype Corsiva"/>
              <a:cs typeface="Monotype Corsiva"/>
            </a:endParaRPr>
          </a:p>
        </p:txBody>
      </p:sp>
    </p:spTree>
    <p:extLst>
      <p:ext uri="{BB962C8B-B14F-4D97-AF65-F5344CB8AC3E}">
        <p14:creationId xmlns:p14="http://schemas.microsoft.com/office/powerpoint/2010/main" val="13526711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389</TotalTime>
  <Words>415</Words>
  <Application>Microsoft Macintosh PowerPoint</Application>
  <PresentationFormat>On-screen Show (4:3)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Cambria</vt:lpstr>
      <vt:lpstr>Century Gothic</vt:lpstr>
      <vt:lpstr>Monotype Corsiva</vt:lpstr>
      <vt:lpstr>Wingdings</vt:lpstr>
      <vt:lpstr>Wingdings 2</vt:lpstr>
      <vt:lpstr>Austin</vt:lpstr>
      <vt:lpstr>PHYSICAL THEATRE</vt:lpstr>
      <vt:lpstr>LESSON OBJECTIVE:</vt:lpstr>
      <vt:lpstr>KEYWORDS</vt:lpstr>
      <vt:lpstr>EXAGEREGISTER</vt:lpstr>
      <vt:lpstr>RECAP</vt:lpstr>
      <vt:lpstr>CREATING OBJECTS</vt:lpstr>
      <vt:lpstr>CREATING A STORY</vt:lpstr>
      <vt:lpstr>PERFORMANCE &amp; PEER EVALUATION</vt:lpstr>
      <vt:lpstr>FEEDBACK</vt:lpstr>
      <vt:lpstr>TARGETS</vt:lpstr>
    </vt:vector>
  </TitlesOfParts>
  <Company>Thamesview School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THEATRE</dc:title>
  <dc:creator>pferguson217</dc:creator>
  <cp:lastModifiedBy>April Watts</cp:lastModifiedBy>
  <cp:revision>21</cp:revision>
  <dcterms:created xsi:type="dcterms:W3CDTF">2012-04-08T19:02:59Z</dcterms:created>
  <dcterms:modified xsi:type="dcterms:W3CDTF">2016-10-30T19:40:36Z</dcterms:modified>
</cp:coreProperties>
</file>