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ead.dukeupress.edu/american-speech/article/83/1/3-34/5806" TargetMode="External"/><Relationship Id="rId4" Type="http://schemas.openxmlformats.org/officeDocument/2006/relationships/hyperlink" Target="https://www.sciencedirect.com/science/article/pii/S1877042815045632?via%3Dihub" TargetMode="External"/><Relationship Id="rId11" Type="http://schemas.openxmlformats.org/officeDocument/2006/relationships/hyperlink" Target="https://www.shutterstock.com/video/clip-4507700-stock-footage-education-and-school-happy-students-showing-thumbs-up.html" TargetMode="External"/><Relationship Id="rId10" Type="http://schemas.openxmlformats.org/officeDocument/2006/relationships/hyperlink" Target="https://www.ed2go.com/courses/teacher-professional-development/classroom-technology/ilc/integrating-technology-in-the-classroom" TargetMode="External"/><Relationship Id="rId12" Type="http://schemas.openxmlformats.org/officeDocument/2006/relationships/hyperlink" Target="https://www.gizmodo.com.au/2014/08/texting-dont-make-you-bad-writer/" TargetMode="External"/><Relationship Id="rId9" Type="http://schemas.openxmlformats.org/officeDocument/2006/relationships/hyperlink" Target="http://i.imgur.com/LMpPopU.jpg" TargetMode="External"/><Relationship Id="rId5" Type="http://schemas.openxmlformats.org/officeDocument/2006/relationships/hyperlink" Target="https://www.sciencedirect.com/science/article/pii/S1877042815051393" TargetMode="External"/><Relationship Id="rId6" Type="http://schemas.openxmlformats.org/officeDocument/2006/relationships/hyperlink" Target="http://www.idgconnect.com/blog-abstract/3495/how-tech-is-ruining-language" TargetMode="External"/><Relationship Id="rId7" Type="http://schemas.openxmlformats.org/officeDocument/2006/relationships/hyperlink" Target="https://gadgets.ndtv.com/social-networking/news/face-with-tears-of-joy-emoji-is-oxford-dictionaries-word-of-the-year-766276" TargetMode="External"/><Relationship Id="rId8" Type="http://schemas.openxmlformats.org/officeDocument/2006/relationships/hyperlink" Target="https://medium.com/@kelly_mifsud_bonavia/internet-slang-in-our-linguistic-wardrobe-44973b6f431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Development and Technology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Arnold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Those Earlier Caveats I Mentioned...</a:t>
            </a:r>
            <a:endParaRPr/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0" y="1460975"/>
            <a:ext cx="4853700" cy="21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When speech used in technology leaks into verbal conversations, sometimes negative things can occur.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Incorrect or </a:t>
            </a:r>
            <a:r>
              <a:rPr lang="en"/>
              <a:t>inappropriate</a:t>
            </a:r>
            <a:r>
              <a:rPr lang="en"/>
              <a:t> term to use as well as barriers from those who are not so digitally linguistic.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lead to confusion or sometimes even conflict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Another problem with technology in learning language is the availability and some students’ capacity to utilize it positively.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Internet issues/</a:t>
            </a:r>
            <a:r>
              <a:rPr lang="en"/>
              <a:t>availability</a:t>
            </a:r>
            <a:r>
              <a:rPr lang="en"/>
              <a:t> for some students, tons of possible distractions to deviate from learning, as well as some not being tech savvy enough to use technology as a learning medium.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All of these are of concern, but the vast majority of results make these out to be not very severe at all.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Verbal use of digital speech is VERY rare for the most part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positive versus negative effects of technology in language learning are roughly 90-10 in favor of usage and can be improved upon.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150" y="1460975"/>
            <a:ext cx="2633171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1098050" y="16961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Language and technology are an </a:t>
            </a:r>
            <a:r>
              <a:rPr lang="en"/>
              <a:t>inevitable</a:t>
            </a:r>
            <a:r>
              <a:rPr lang="en"/>
              <a:t> pairing in our ever growing world, so there’s no use in trying to prevent the two from interacting.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way media and language </a:t>
            </a:r>
            <a:r>
              <a:rPr lang="en"/>
              <a:t>traditionalists</a:t>
            </a:r>
            <a:r>
              <a:rPr lang="en"/>
              <a:t> portray the negative aspects of technology speech is usually misinterpreted as well as blown out of proportion.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ways to implement technology with learning languages are being practiced today and show promising results.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of the possible negative connotations of technology lingo are very minimal, uncommon, and can easily be improved upon with time.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800925" y="1300575"/>
            <a:ext cx="7729800" cy="3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Tagliamonte, S. A., &amp; Denis, D. (2008). Linguistic Ruin? LOL! Instant Messaging and Teen Language. American Speech, 83(01), 3-34. doi: 10.1215/00031283-2008-001. Website: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https://read.dukeupress.edu/american-speech/article/83/1/3-34/5806 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İlter, B. G. (2015). How does Technology Affect Language Learning Process at an Early Age? Procedia – Social and Behavioral Sciences, 199(01), 311-316. doi: 10.1016/j.sbspro.2015.07.552. Website: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https://www.sciencedirect.com/science/article/pii/S1877042815045632?via%3Dihub 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Evseeva, A., &amp; Solozhenko, A. (2015). Use of Flipped Classroom Technology in Language Learning. Procedia –Social and Behavioral Sciences, 206(01), 205-209. doi: 10.1016/j.sbspr o.2015.10.006 Website: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https://www.sciencedirect.com/science/article/pii/S1877042815051393 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Gill, D. (2006). Effects of Technology on Second Language Learning. Journal of College Teaching &amp; Learning. 03(02), 19-28. No doi. Website pdf: 1744-Article%20Text-6917-1-10-20110126.pdf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http://www.idgconnect.com/blog-abstract/3495/how-tech-is-ruining-language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https://gadgets.ndtv.com/social-networking/news/face-with-tears-of-joy-emoji-is-oxford-dictionaries-word-of-the-year-766276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https://medium.com/@kelly_mifsud_bonavia/internet-slang-in-our-linguistic-wardrobe-44973b6f431d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http://i.imgur.com/LMpPopU.jpg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https://www.ed2go.com/courses/teacher-professional-development/classroom-technology/ilc/integrating-technology-in-the-classroom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https://www.shutterstock.com/video/clip-4507700-stock-footage-education-and-school-happy-students-showing-thumbs-up.html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https://www.gizmodo.com.au/2014/08/texting-dont-make-you-bad-writer/</a:t>
            </a:r>
            <a:endParaRPr sz="1000"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31275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is Ruining Language!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63375" y="1487650"/>
            <a:ext cx="4904100" cy="29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</a:t>
            </a:r>
            <a:r>
              <a:rPr lang="en"/>
              <a:t>ideology has been developing more and more as technology becomes more entrenched in our daily lives.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Social medias, new industry terms, device utilizing communication in general (i.e, LOL)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Internet slang and new tech related words are being added to the dictionary constantly.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Bitcoin, Selfie, Emojis, TL;DR, etc…</a:t>
            </a:r>
            <a:r>
              <a:rPr lang="en"/>
              <a:t> are very recent additions to the Oxford English Dictionary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use of some of these words has left a sour taste in the mouths of English traditionalists, and many want technology out of the equation for language use and </a:t>
            </a:r>
            <a:r>
              <a:rPr lang="en"/>
              <a:t>development</a:t>
            </a:r>
            <a:r>
              <a:rPr lang="en"/>
              <a:t>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 individuals let online slang out as casual, verbal conversation, which is a big deal to traditionalists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But how influential is tech really on language </a:t>
            </a:r>
            <a:r>
              <a:rPr lang="en"/>
              <a:t>competence and are these new developments negative</a:t>
            </a:r>
            <a:r>
              <a:rPr lang="en"/>
              <a:t>?</a:t>
            </a:r>
            <a:endParaRPr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077" y="1707750"/>
            <a:ext cx="3756100" cy="29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at All!</a:t>
            </a:r>
            <a:endParaRPr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249875" y="1736600"/>
            <a:ext cx="3873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Technology has little to no negative impact on how the younger generations develop their language, and in some cases it can be beneficial.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Seen through observation and data collection of young adults’ and teens’ communication using technology.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Positive mindsets and resulting positive consequences of technology use in language learning in multiple age groups.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 concepts and implementations of technology in teaching are already being put into practice with high amounts of success.</a:t>
            </a:r>
            <a:endParaRPr/>
          </a:p>
          <a:p>
            <a: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With a few caveats of course...</a:t>
            </a:r>
            <a:endParaRPr/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350" y="1882836"/>
            <a:ext cx="4963650" cy="2249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Language Communication Is Taking Place?</a:t>
            </a:r>
            <a:endParaRPr/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4655950" y="1311650"/>
            <a:ext cx="3905100" cy="30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Study conducted by Sali A. Tagliamonte and Derek Denis sought to see exactly what type of language was being used by teens and young adults with technology.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Focused on instant messaging, as almost everyone with a phone uses these.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Analyzed the message logs of over 200 volunteers ages 17-20 in casual, online communication.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Many of which had been using technology to communication from a much earlier age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Millions of words were </a:t>
            </a:r>
            <a:r>
              <a:rPr lang="en"/>
              <a:t>amassed</a:t>
            </a:r>
            <a:r>
              <a:rPr lang="en"/>
              <a:t> to see what language is like through technology</a:t>
            </a:r>
            <a:r>
              <a:rPr lang="en"/>
              <a:t> to set a strong representation of how younger generations communicate with technology.</a:t>
            </a:r>
            <a:endParaRPr/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742925"/>
            <a:ext cx="4351150" cy="3018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544900" y="778875"/>
            <a:ext cx="5434200" cy="31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common language used that isn’t used verbally outside of technology were ones expressing emotion or abbreviations for phrases.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Includes things such as haha, omg, ttyl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Roughly 26,000 cases of these types of words, yet was only 2.4% of the words gathered.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 most common type of language used was spelling errors, grammar, or variable versions of other words.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Includes things such as not capitalizing correctly, </a:t>
            </a:r>
            <a:r>
              <a:rPr lang="en"/>
              <a:t>punctuation errors, and replacing ‘you’ with ‘u’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Grammar and spelling are commonplace in writing anyways, and variable forms make up only roughly 9% of the uses of the word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complaints of language used in technology only made up 3% of the data.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Interesting that the ‘like’ phenomena isn’t present in digital speak, so a nasty speaking habit is eliminated.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Media tends to misrepresent and misinterpret how much we use these and assumes they are extremely commonplace.</a:t>
            </a:r>
            <a:endParaRPr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33825"/>
            <a:ext cx="3383824" cy="27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Language Educators and Students Feel About Technology?</a:t>
            </a:r>
            <a:endParaRPr/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92675" y="1799000"/>
            <a:ext cx="4780200" cy="30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Binnur Genc İlter did research into how teachers and students of the English language felt about putting technology in their classrooms as well as how students use their technology as a learning tool.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Interviewed various English language teachers as well as students in the fourth grade.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Asked questions such as “how can technology help language learning”, “how are students using technology to supplement what they learn”, and “is using technology to teach language in the classroom a good idea?”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Students also gauged on their linguistic abilities when responding to see if what they say matches reality</a:t>
            </a:r>
            <a:endParaRPr/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900" y="2066250"/>
            <a:ext cx="3745949" cy="210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1017225" y="19827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Overall, overwhelmingly positive feedback and student linguistic ability in responses.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Teachers saw technology as a way to help grab the attention of their students and offer alternatives to those who struggle to learn through certain mediums.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Teachers saw technology as inevitable part of a child’s life, so there is no point in trying to reject it. Using it in a positive way is good for the students and should be encouraged</a:t>
            </a:r>
            <a:r>
              <a:rPr lang="en"/>
              <a:t>.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Students agreed with teachers that using technology for language inside and outside of the classroom is beneficial.</a:t>
            </a:r>
            <a:endParaRPr sz="1100"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Many used it to search vocabulary they didn’t know, improved </a:t>
            </a:r>
            <a:r>
              <a:rPr lang="en"/>
              <a:t>pronunciation</a:t>
            </a:r>
            <a:r>
              <a:rPr lang="en"/>
              <a:t> through hearing it in film or music, as well as grammar and syntax clarity</a:t>
            </a:r>
            <a:r>
              <a:rPr lang="en"/>
              <a:t>.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for Language Learning: Flipped Classroom</a:t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106075" y="1776950"/>
            <a:ext cx="536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approach to the idea of using technology in the classroom to aid in language learning is the idea of a flipped classroom.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Theoretical and abstract material of a lesson is learned by the students through online means, such as videos provided online of lectures or lessons. Then, during </a:t>
            </a:r>
            <a:r>
              <a:rPr lang="en"/>
              <a:t>class time</a:t>
            </a:r>
            <a:r>
              <a:rPr lang="en"/>
              <a:t>, the instructor leads students through examples and homework.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idea is students have no time constraints and a limitless pool of references to learn abstracts on their own, and apply it with guidance in a classroom.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effective is this?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Arina Evseeba and Anton Solozhenko got a college (non-native English college) class to try this model for a semester to learn the English language, and gauged English abilities against a control group</a:t>
            </a:r>
            <a:endParaRPr/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525" y="2130875"/>
            <a:ext cx="36576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04500" y="1703475"/>
            <a:ext cx="4412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Control group showed poorer academic English abilities both oral and written than the flipped classroom students.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Students commented on the </a:t>
            </a:r>
            <a:r>
              <a:rPr lang="en"/>
              <a:t>abundant</a:t>
            </a:r>
            <a:r>
              <a:rPr lang="en"/>
              <a:t> amount of resources to aid learning as well as being able to have a more flexible timeline in their schedules to learn effectively.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Collaborations, no time constraints, online references, etc.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consequence, showed more motivation to learn the material and positive attitudes towards the material.</a:t>
            </a:r>
            <a:endParaRPr/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441" y="1921175"/>
            <a:ext cx="4289635" cy="24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