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7" r:id="rId2"/>
    <p:sldId id="266" r:id="rId3"/>
    <p:sldId id="275" r:id="rId4"/>
    <p:sldId id="259" r:id="rId5"/>
    <p:sldId id="307" r:id="rId6"/>
    <p:sldId id="267" r:id="rId7"/>
    <p:sldId id="274" r:id="rId8"/>
    <p:sldId id="268" r:id="rId9"/>
    <p:sldId id="273" r:id="rId10"/>
    <p:sldId id="270" r:id="rId11"/>
    <p:sldId id="272" r:id="rId12"/>
    <p:sldId id="280" r:id="rId13"/>
    <p:sldId id="282" r:id="rId14"/>
    <p:sldId id="289" r:id="rId15"/>
    <p:sldId id="290" r:id="rId16"/>
    <p:sldId id="269" r:id="rId17"/>
    <p:sldId id="276" r:id="rId18"/>
    <p:sldId id="297" r:id="rId19"/>
    <p:sldId id="298" r:id="rId20"/>
    <p:sldId id="296" r:id="rId21"/>
    <p:sldId id="299" r:id="rId22"/>
    <p:sldId id="277" r:id="rId23"/>
    <p:sldId id="304" r:id="rId24"/>
    <p:sldId id="300" r:id="rId25"/>
    <p:sldId id="302" r:id="rId26"/>
    <p:sldId id="328" r:id="rId27"/>
    <p:sldId id="305" r:id="rId28"/>
    <p:sldId id="308" r:id="rId29"/>
    <p:sldId id="324" r:id="rId30"/>
    <p:sldId id="329" r:id="rId31"/>
    <p:sldId id="312" r:id="rId32"/>
    <p:sldId id="311" r:id="rId33"/>
    <p:sldId id="313" r:id="rId34"/>
    <p:sldId id="330" r:id="rId35"/>
    <p:sldId id="314" r:id="rId36"/>
    <p:sldId id="315" r:id="rId37"/>
    <p:sldId id="310" r:id="rId38"/>
    <p:sldId id="327" r:id="rId39"/>
    <p:sldId id="326" r:id="rId40"/>
    <p:sldId id="301" r:id="rId41"/>
    <p:sldId id="319" r:id="rId42"/>
    <p:sldId id="320" r:id="rId43"/>
    <p:sldId id="321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962"/>
    <a:srgbClr val="FFD966"/>
    <a:srgbClr val="333F50"/>
    <a:srgbClr val="49494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70588" autoAdjust="0"/>
  </p:normalViewPr>
  <p:slideViewPr>
    <p:cSldViewPr snapToGrid="0">
      <p:cViewPr varScale="1">
        <p:scale>
          <a:sx n="80" d="100"/>
          <a:sy n="80" d="100"/>
        </p:scale>
        <p:origin x="1506" y="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1BDFF-C96D-493B-91AA-8B1889548689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78928-2874-4B65-9B2D-A9B43D603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578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656565"/>
                </a:solidFill>
                <a:effectLst/>
                <a:latin typeface="Open Sans" panose="020B0606030504020204" pitchFamily="34" charset="0"/>
              </a:rPr>
              <a:t>한국아동패널의 표본은 </a:t>
            </a:r>
            <a:r>
              <a:rPr lang="ko-KR" altLang="en-US" b="0" i="0" dirty="0" err="1">
                <a:solidFill>
                  <a:srgbClr val="656565"/>
                </a:solidFill>
                <a:effectLst/>
                <a:latin typeface="Open Sans" panose="020B0606030504020204" pitchFamily="34" charset="0"/>
              </a:rPr>
              <a:t>층화다단계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Open Sans" panose="020B0606030504020204" pitchFamily="34" charset="0"/>
              </a:rPr>
              <a:t> 표본추출법을 적용하였음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Open Sans" panose="020B0606030504020204" pitchFamily="34" charset="0"/>
              </a:rPr>
              <a:t>.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656565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Open Sans" panose="020B0606030504020204" pitchFamily="34" charset="0"/>
              </a:rPr>
              <a:t>단계에서는 신생아 분만이 이루어지는 의료기관을 선정하고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Open Sans" panose="020B0606030504020204" pitchFamily="34" charset="0"/>
              </a:rPr>
              <a:t>,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656565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Open Sans" panose="020B0606030504020204" pitchFamily="34" charset="0"/>
              </a:rPr>
              <a:t>단계에서는 선정된 의료기관에서 출생한 신생아 가구를 예비표본으로 추출함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Open Sans" panose="020B0606030504020204" pitchFamily="34" charset="0"/>
              </a:rPr>
              <a:t>.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656565"/>
                </a:solidFill>
                <a:effectLst/>
                <a:latin typeface="Open Sans" panose="020B0606030504020204" pitchFamily="34" charset="0"/>
              </a:rPr>
              <a:t>3</a:t>
            </a:r>
            <a:r>
              <a:rPr lang="ko-KR" altLang="en-US" b="0" i="0" dirty="0">
                <a:solidFill>
                  <a:srgbClr val="656565"/>
                </a:solidFill>
                <a:effectLst/>
                <a:latin typeface="Open Sans" panose="020B0606030504020204" pitchFamily="34" charset="0"/>
              </a:rPr>
              <a:t>단계에서는 예비표본 가구 중 패널 참여의사가 있는 가구를 표본으로 구축함</a:t>
            </a:r>
            <a:r>
              <a:rPr lang="en-US" altLang="ko-KR" b="0" i="0" dirty="0">
                <a:solidFill>
                  <a:srgbClr val="65656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en-US" altLang="ko-KR" b="0" i="0" dirty="0">
              <a:solidFill>
                <a:srgbClr val="656565"/>
              </a:solidFill>
              <a:effectLst/>
              <a:latin typeface="Open Sans" panose="020B0606030504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2008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년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4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월부터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월 사이 출생 신생아 가구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endParaRPr lang="en-US" altLang="ko-KR" b="0" i="0" dirty="0">
              <a:solidFill>
                <a:srgbClr val="656565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8928-2874-4B65-9B2D-A9B43D60386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790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리버스 시킨 변수 </a:t>
            </a:r>
            <a:r>
              <a:rPr lang="en-US" altLang="ko-KR" dirty="0"/>
              <a:t>+ </a:t>
            </a:r>
            <a:r>
              <a:rPr lang="ko-KR" altLang="en-US" dirty="0"/>
              <a:t>범주화 시킨 변수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두 가지 방식으로 문항 정리함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8928-2874-4B65-9B2D-A9B43D60386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85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리버스 시킨 변수 </a:t>
            </a:r>
            <a:r>
              <a:rPr lang="en-US" altLang="ko-KR" dirty="0"/>
              <a:t>+ </a:t>
            </a:r>
            <a:r>
              <a:rPr lang="ko-KR" altLang="en-US" dirty="0"/>
              <a:t>범주화 시킨 변수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두 가지 방식으로 문항 정리함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8928-2874-4B65-9B2D-A9B43D60386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477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리버스 시킨 변수 </a:t>
            </a:r>
            <a:r>
              <a:rPr lang="en-US" altLang="ko-KR" dirty="0"/>
              <a:t>+ </a:t>
            </a:r>
            <a:r>
              <a:rPr lang="ko-KR" altLang="en-US" dirty="0"/>
              <a:t>범주화 시킨 변수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두 가지 방식으로 문항 정리함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8928-2874-4B65-9B2D-A9B43D60386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86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리버스 시킨 변수 </a:t>
            </a:r>
            <a:r>
              <a:rPr lang="en-US" altLang="ko-KR" dirty="0"/>
              <a:t>+ </a:t>
            </a:r>
            <a:r>
              <a:rPr lang="ko-KR" altLang="en-US" dirty="0"/>
              <a:t>범주화 시킨 변수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두 가지 방식으로 문항 정리함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8928-2874-4B65-9B2D-A9B43D60386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283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리버스 시킨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8928-2874-4B65-9B2D-A9B43D60386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388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리버스 시킨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8928-2874-4B65-9B2D-A9B43D60386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91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상세하게 묻는 문항들은 제외 했음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8928-2874-4B65-9B2D-A9B43D60386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741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상세하게 묻는 문항들은 제외 했음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8928-2874-4B65-9B2D-A9B43D60386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268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8928-2874-4B65-9B2D-A9B43D60386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181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Vif</a:t>
            </a:r>
            <a:r>
              <a:rPr lang="en-US" altLang="ko-KR" dirty="0"/>
              <a:t> </a:t>
            </a:r>
            <a:r>
              <a:rPr lang="ko-KR" altLang="en-US" dirty="0" err="1"/>
              <a:t>높은거</a:t>
            </a:r>
            <a:r>
              <a:rPr lang="ko-KR" altLang="en-US" dirty="0"/>
              <a:t> </a:t>
            </a:r>
            <a:r>
              <a:rPr lang="ko-KR" altLang="en-US" dirty="0" err="1"/>
              <a:t>안빼고</a:t>
            </a:r>
            <a:r>
              <a:rPr lang="ko-KR" altLang="en-US" dirty="0"/>
              <a:t> 모델 만들었는지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8928-2874-4B65-9B2D-A9B43D60386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200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대상 아동 나이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10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살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8928-2874-4B65-9B2D-A9B43D60386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24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8928-2874-4B65-9B2D-A9B43D60386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17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상세하게 묻는 문항들은 제외 했음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8928-2874-4B65-9B2D-A9B43D60386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553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너무 불친절한가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8928-2874-4B65-9B2D-A9B43D60386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828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8928-2874-4B65-9B2D-A9B43D60386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384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8928-2874-4B65-9B2D-A9B43D60386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8501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상세하게 묻는 문항들은 제외 했음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8928-2874-4B65-9B2D-A9B43D60386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0848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8928-2874-4B65-9B2D-A9B43D60386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1093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8928-2874-4B65-9B2D-A9B43D603868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879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JCh18com</a:t>
            </a:r>
          </a:p>
          <a:p>
            <a:pPr algn="l"/>
            <a:r>
              <a:rPr lang="en-US" altLang="ko-KR" b="1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JCh18net</a:t>
            </a:r>
          </a:p>
          <a:p>
            <a:pPr algn="l"/>
            <a:r>
              <a:rPr lang="en-US" altLang="ko-KR" b="1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JCh18psa</a:t>
            </a:r>
          </a:p>
          <a:p>
            <a:pPr algn="l"/>
            <a:r>
              <a:rPr lang="en-US" altLang="ko-KR" b="1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EMt18drn</a:t>
            </a:r>
          </a:p>
          <a:p>
            <a:pPr algn="l"/>
            <a:r>
              <a:rPr lang="en-US" altLang="ko-KR" b="1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FFt18cfl</a:t>
            </a:r>
          </a:p>
          <a:p>
            <a:pPr algn="l"/>
            <a:r>
              <a:rPr lang="en-US" altLang="ko-KR" b="1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DCh18hob</a:t>
            </a:r>
          </a:p>
          <a:p>
            <a:pPr algn="l"/>
            <a:r>
              <a:rPr lang="en-US" altLang="ko-KR" dirty="0"/>
              <a:t>JCh18ses037</a:t>
            </a:r>
            <a:br>
              <a:rPr lang="en-US" altLang="ko-KR" dirty="0"/>
            </a:br>
            <a:endParaRPr lang="en-US" altLang="ko-KR" b="1" i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endParaRPr lang="en-US" altLang="ko-KR" b="1" i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/>
            <a:r>
              <a:rPr lang="en-US" altLang="ko-KR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------------------------------------------------------------------------------------------------------------------------------------------------------------------------------------------------------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JCh18dsc :  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0.005 </a:t>
            </a:r>
            <a:r>
              <a:rPr lang="en-US" altLang="ko-KR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ko-KR" altLang="en-US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정적상관관계</a:t>
            </a:r>
            <a:r>
              <a:rPr lang="en-US" altLang="ko-KR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] </a:t>
            </a:r>
            <a:r>
              <a:rPr lang="ko-KR" altLang="en-US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아동의 일과활동</a:t>
            </a:r>
            <a:r>
              <a:rPr lang="en-US" altLang="ko-KR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가족과의 시간</a:t>
            </a:r>
            <a:r>
              <a:rPr lang="en-US" altLang="ko-KR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 err="1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친구들과의</a:t>
            </a:r>
            <a:r>
              <a:rPr lang="ko-KR" altLang="en-US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 시간</a:t>
            </a:r>
            <a:r>
              <a:rPr lang="en-US" altLang="ko-KR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개인시간</a:t>
            </a:r>
            <a:r>
              <a:rPr lang="en-US" altLang="ko-KR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이 충분할수록 행복감이 높다</a:t>
            </a:r>
            <a:r>
              <a:rPr lang="en-US" altLang="ko-KR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JCh18pss : </a:t>
            </a:r>
            <a:r>
              <a:rPr lang="en-US" altLang="ko-KR" sz="18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0.010</a:t>
            </a:r>
            <a:endParaRPr lang="en-US" altLang="ko-KR" b="0" i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JCh18com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JCh18net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JCh18sfs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JCh18str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JCh18psa(</a:t>
            </a:r>
            <a:r>
              <a:rPr lang="ko-KR" altLang="en-US" b="1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친구 관계</a:t>
            </a:r>
            <a:r>
              <a:rPr lang="en-US" altLang="ko-KR" b="1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EMt18smk : </a:t>
            </a:r>
            <a:r>
              <a:rPr lang="en-US" altLang="ko-KR" sz="18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0.008 (</a:t>
            </a:r>
            <a:r>
              <a:rPr lang="ko-KR" altLang="en-US" sz="18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어머니 </a:t>
            </a:r>
            <a:r>
              <a:rPr lang="ko-KR" altLang="en-US" sz="18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흡연양</a:t>
            </a:r>
            <a:r>
              <a:rPr lang="en-US" altLang="ko-KR" sz="18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b="0" i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FFt18prb_control : </a:t>
            </a:r>
            <a:r>
              <a:rPr lang="en-US" altLang="ko-KR" sz="18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0.012 (</a:t>
            </a:r>
            <a:r>
              <a:rPr lang="ko-KR" altLang="en-US" sz="18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양육 태도 통제</a:t>
            </a:r>
            <a:r>
              <a:rPr lang="en-US" altLang="ko-KR" sz="18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b="0" i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FFt18cfl : 0.050 (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부부갈등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b="0" i="0" dirty="0">
              <a:solidFill>
                <a:srgbClr val="F8F8F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FFt18wfb : </a:t>
            </a:r>
            <a:r>
              <a:rPr lang="en-US" altLang="ko-KR" sz="18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0.034 (</a:t>
            </a:r>
            <a:r>
              <a:rPr lang="ko-KR" altLang="en-US" sz="18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워라밸</a:t>
            </a:r>
            <a:r>
              <a:rPr lang="en-US" altLang="ko-KR" sz="18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b="0" i="0" dirty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JCh18ses038 : 0.042 (</a:t>
            </a:r>
            <a:r>
              <a:rPr lang="ko-KR" altLang="en-US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가정형편</a:t>
            </a:r>
            <a:r>
              <a:rPr lang="en-US" altLang="ko-KR" b="0" i="0" dirty="0">
                <a:solidFill>
                  <a:srgbClr val="CCCCCC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b="0" i="0" dirty="0">
              <a:solidFill>
                <a:srgbClr val="F8F8F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F8F8F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dirty="0">
              <a:solidFill>
                <a:srgbClr val="F8F8F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dirty="0">
              <a:solidFill>
                <a:srgbClr val="F8F8F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altLang="ko-KR" b="0" i="0" dirty="0">
              <a:solidFill>
                <a:srgbClr val="F8F8F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8928-2874-4B65-9B2D-A9B43D60386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0343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아동의 친구관계</a:t>
            </a:r>
            <a:r>
              <a:rPr lang="en-US" altLang="ko-KR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친구 관계가 원만할수록 행복하다</a:t>
            </a:r>
            <a:r>
              <a:rPr lang="en-US" altLang="ko-KR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F8F8F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========================================================================================</a:t>
            </a:r>
          </a:p>
          <a:p>
            <a:pPr algn="l"/>
            <a:r>
              <a:rPr lang="ko-KR" altLang="en-US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아동 사이버비행</a:t>
            </a:r>
            <a:r>
              <a:rPr lang="en-US" altLang="ko-KR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:  </a:t>
            </a:r>
            <a:r>
              <a:rPr lang="ko-KR" altLang="en-US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사이버 비행에 대한 문제</a:t>
            </a:r>
            <a:r>
              <a:rPr lang="en-US" altLang="ko-KR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인식이 올바를수록 행복하다</a:t>
            </a:r>
            <a:r>
              <a:rPr lang="en-US" altLang="ko-KR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US" altLang="ko-KR" b="0" i="0" dirty="0">
              <a:solidFill>
                <a:srgbClr val="F8F8F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아동 스트레스</a:t>
            </a:r>
            <a:r>
              <a:rPr lang="en-US" altLang="ko-KR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스트레스가 낮을수록 행복하다</a:t>
            </a:r>
            <a:r>
              <a:rPr lang="en-US" altLang="ko-KR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아동 자아존중감 </a:t>
            </a:r>
            <a:r>
              <a:rPr lang="en-US" altLang="ko-KR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높을수록 행복하다</a:t>
            </a:r>
            <a:r>
              <a:rPr lang="en-US" altLang="ko-KR" b="0" i="0" dirty="0">
                <a:solidFill>
                  <a:srgbClr val="F8F8F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8928-2874-4B65-9B2D-A9B43D60386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603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8928-2874-4B65-9B2D-A9B43D60386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2600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effectLst/>
                <a:latin typeface="Arial" panose="020B0604020202020204" pitchFamily="34" charset="0"/>
              </a:rPr>
              <a:t>아동의 친구관계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: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친구 관계가 원만할수록 행복하다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US" altLang="ko-KR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effectLst/>
                <a:latin typeface="Arial" panose="020B0604020202020204" pitchFamily="34" charset="0"/>
              </a:rPr>
              <a:t>========================================================================================</a:t>
            </a:r>
          </a:p>
          <a:p>
            <a:pPr algn="l"/>
            <a:r>
              <a:rPr lang="ko-KR" altLang="en-US" b="0" i="0" dirty="0">
                <a:effectLst/>
                <a:latin typeface="Arial" panose="020B0604020202020204" pitchFamily="34" charset="0"/>
              </a:rPr>
              <a:t>아동 사이버비행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: 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사이버 비행에 대한 문제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인식이 올바를수록 행복하다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US" altLang="ko-KR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b="0" i="0" dirty="0">
                <a:effectLst/>
                <a:latin typeface="Arial" panose="020B0604020202020204" pitchFamily="34" charset="0"/>
              </a:rPr>
              <a:t>아동 스트레스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: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스트레스가 낮을수록 행복하다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Arial" panose="020B0604020202020204" pitchFamily="34" charset="0"/>
              </a:rPr>
              <a:t>아동 자아존중감 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: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높을수록 행복하다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8928-2874-4B65-9B2D-A9B43D603868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7856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8928-2874-4B65-9B2D-A9B43D603868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2811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같은 변수여도 값의 범위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ym typeface="Wingdings" panose="05000000000000000000" pitchFamily="2" charset="2"/>
              </a:rPr>
              <a:t>리커트</a:t>
            </a:r>
            <a:r>
              <a:rPr lang="ko-KR" altLang="en-US" dirty="0">
                <a:sym typeface="Wingdings" panose="05000000000000000000" pitchFamily="2" charset="2"/>
              </a:rPr>
              <a:t> 척도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가 달라지면 </a:t>
            </a:r>
            <a:r>
              <a:rPr lang="ko-KR" altLang="en-US" dirty="0" err="1">
                <a:sym typeface="Wingdings" panose="05000000000000000000" pitchFamily="2" charset="2"/>
              </a:rPr>
              <a:t>크론바흐</a:t>
            </a:r>
            <a:r>
              <a:rPr lang="ko-KR" altLang="en-US" dirty="0">
                <a:sym typeface="Wingdings" panose="05000000000000000000" pitchFamily="2" charset="2"/>
              </a:rPr>
              <a:t> 알파 값이 낮아지는 </a:t>
            </a:r>
            <a:r>
              <a:rPr lang="ko-KR" altLang="en-US" b="1" i="1" dirty="0">
                <a:sym typeface="Wingdings" panose="05000000000000000000" pitchFamily="2" charset="2"/>
              </a:rPr>
              <a:t>것 같음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8928-2874-4B65-9B2D-A9B43D603868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62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8928-2874-4B65-9B2D-A9B43D60386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059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8928-2874-4B65-9B2D-A9B43D60386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318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주관식 문항들은 분석하기 너무 많은 비용이 </a:t>
            </a:r>
            <a:r>
              <a:rPr lang="ko-KR" altLang="en-US" dirty="0" err="1"/>
              <a:t>들어감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예시를 보면 크게 행복감에 영향을 미치지 않을 것이라고 판단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이미 다른 문항에도 비슷한 변수를 고려한 내용이 많아 제거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8928-2874-4B65-9B2D-A9B43D60386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536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상세하게 묻는 문항들은 제외 했음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8928-2874-4B65-9B2D-A9B43D60386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191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8928-2874-4B65-9B2D-A9B43D60386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995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리버스 시킨 변수 </a:t>
            </a:r>
            <a:r>
              <a:rPr lang="en-US" altLang="ko-KR" dirty="0"/>
              <a:t>+ </a:t>
            </a:r>
            <a:r>
              <a:rPr lang="ko-KR" altLang="en-US" dirty="0"/>
              <a:t>범주화 시킨 변수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두 가지 방식으로 문항 정리함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78928-2874-4B65-9B2D-A9B43D60386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315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69DAD-5C14-4654-A135-9B48BE6BA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01CFB-85C0-456A-A244-DBAF6147A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2B21F-C608-494B-B8CA-43BB3406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7AD0F-323C-4C38-8D9E-3B012022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13EE4-0842-4626-89EE-BB13EB49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1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523B0-D59A-430E-8F78-2100B2EB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3265F-DB73-409A-B806-EFA182E0A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DB938-A99C-4530-9F63-83F20FD5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94669-1AFD-4B5E-83C3-9D605CAD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C9195-C62C-403D-97BF-A4B5283F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9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726CB4-EA8F-4885-948A-95BD21548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5DB56A-D0F9-4A93-B5D5-C3A3DB1AF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C5574-81E8-4B9E-915C-C7E65C41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A80FF-8CCC-46B2-B6F3-16CE7BA1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C974DE-645C-4300-9C85-F3DE935B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84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7E846-C738-4BA1-B2FD-C78F23F4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8EA22F-99B0-40E2-94D0-B0A2AF2C8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711E4-B467-42AA-8AC3-F5E1F031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4D939A-8926-4A34-BEB0-730F64FE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15837-8B0E-4E6F-ABFA-BDD7B337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2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22E89-783F-48C7-B6A7-3070156C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4FD7B7-AEE2-4230-9B48-4ECAFBEF1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A5714-24E5-4074-A913-CF36F807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387CF-E5EC-4A96-913D-4A0F6EB6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F0FA5-7C50-44EB-B365-B1EF0E25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59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173AF-B618-458A-A8D2-F41D1A41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5B4A3-310B-4FEA-A538-A9ACE3F00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F623DE-AE8B-4F69-8E6D-B238E090E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F5B526-E795-431B-9D0D-480BC57F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D2B414-0A90-4D77-B35B-C21BD78F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6A81F-CB8F-43B7-BEED-B9C091B8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00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1DA26-9529-4C72-800D-72AB2284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71C0E-E495-4FAC-8055-302A60538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455AF8-EF4F-4FD0-BF73-8E8B3952C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917332-6822-4F3F-A5BF-CA8C5ACEA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31EC6E-040C-4D03-8666-810ED924A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F591A2-BAE0-494B-A28B-BB471A50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971F0B-F3AD-402F-8D9F-5A2459F2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B657C2-4C96-4B10-BC81-A4F75AF8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56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4A1CE-659F-449B-B7AF-B4041539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1ED0CF-1EB0-4882-B176-ACE92F50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C294D6-385E-4CBC-BB19-2B7349BB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6B8BA3-0794-4D0A-9056-B5A1B6B8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34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A755EA-2C81-4CCF-ADBC-F4E44E91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B80ADA-0D2D-4DC8-87D8-08233C04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C35BBF-2142-4E83-AAD3-C9FB3645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9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08D80-AA5A-42DB-8A8E-8D43E536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FC2EE-FF76-4959-8937-B5278867E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286ED-F522-4452-8A24-9B54FB38C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062AB-9D65-4FF9-B33F-58A8589D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3CCCD-F340-49B5-979C-96FFF666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68771-1760-4019-8554-75C4A5D9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7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FDBD3-EBA7-45C4-959E-E3AEDEBA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99AFCE-5D5A-439C-9416-F2F63B357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F96B8F-347B-4C10-9BB1-3F72849C8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5F018-CFA3-47CD-B075-A6F56744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0A465C-5C8E-4D61-8092-B07C41C9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AC55D-46B0-4FC4-9A03-456F1A10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5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057B37-C6A9-4B89-A4E4-C3EDBC4E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B9D761-6620-4521-8B0B-EF77E5FFA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32ECD-A3C9-4E91-A111-FF0F67A14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BCB2A-B63B-4BD5-92EA-89C95F500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A1E18-5A40-4EB3-BB34-8EB2FAA25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4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2.jpg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2.jpg"/><Relationship Id="rId4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2.jpg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8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8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8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8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8.svg"/><Relationship Id="rId9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8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0.png"/><Relationship Id="rId4" Type="http://schemas.openxmlformats.org/officeDocument/2006/relationships/image" Target="../media/image8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8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1.png"/><Relationship Id="rId4" Type="http://schemas.openxmlformats.org/officeDocument/2006/relationships/image" Target="../media/image8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8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5.png"/><Relationship Id="rId4" Type="http://schemas.openxmlformats.org/officeDocument/2006/relationships/image" Target="../media/image8.sv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8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8.sv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44616" y="2793729"/>
            <a:ext cx="5096267" cy="97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 dirty="0">
                <a:ln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EDECEA"/>
                    </a:gs>
                    <a:gs pos="50000">
                      <a:srgbClr val="FFC000">
                        <a:lumMod val="60000"/>
                        <a:lumOff val="40000"/>
                      </a:srgbClr>
                    </a:gs>
                  </a:gsLst>
                  <a:lin ang="5400000" scaled="1"/>
                  <a:tileRect/>
                </a:gradFill>
              </a:rPr>
              <a:t>아동의 행복감 예측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1FADB85-E686-462D-A485-3251109C5436}"/>
              </a:ext>
            </a:extLst>
          </p:cNvPr>
          <p:cNvSpPr/>
          <p:nvPr/>
        </p:nvSpPr>
        <p:spPr>
          <a:xfrm>
            <a:off x="5763760" y="2146029"/>
            <a:ext cx="664481" cy="6477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87BA28D-33C5-43AF-970E-26999AE17915}"/>
              </a:ext>
            </a:extLst>
          </p:cNvPr>
          <p:cNvGrpSpPr/>
          <p:nvPr/>
        </p:nvGrpSpPr>
        <p:grpSpPr>
          <a:xfrm>
            <a:off x="5980527" y="2355638"/>
            <a:ext cx="230946" cy="228482"/>
            <a:chOff x="11242636" y="735673"/>
            <a:chExt cx="230946" cy="228482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B970DAD8-A6E3-48BF-8D1C-673AB141B080}"/>
                </a:ext>
              </a:extLst>
            </p:cNvPr>
            <p:cNvSpPr/>
            <p:nvPr/>
          </p:nvSpPr>
          <p:spPr>
            <a:xfrm>
              <a:off x="11302773" y="800483"/>
              <a:ext cx="108789" cy="108789"/>
            </a:xfrm>
            <a:prstGeom prst="ellipse">
              <a:avLst/>
            </a:prstGeom>
            <a:solidFill>
              <a:srgbClr val="FFC000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사각형: 둥근 위쪽 모서리 16">
              <a:extLst>
                <a:ext uri="{FF2B5EF4-FFF2-40B4-BE49-F238E27FC236}">
                  <a16:creationId xmlns:a16="http://schemas.microsoft.com/office/drawing/2014/main" id="{91BF2FC8-071D-4609-83EB-B8AB51FD9950}"/>
                </a:ext>
              </a:extLst>
            </p:cNvPr>
            <p:cNvSpPr/>
            <p:nvPr/>
          </p:nvSpPr>
          <p:spPr>
            <a:xfrm>
              <a:off x="11333147" y="910155"/>
              <a:ext cx="48043" cy="54000"/>
            </a:xfrm>
            <a:prstGeom prst="round2SameRect">
              <a:avLst>
                <a:gd name="adj1" fmla="val 0"/>
                <a:gd name="adj2" fmla="val 50000"/>
              </a:avLst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3179C3A-7FB3-4AED-81F6-31C07000E3DF}"/>
                </a:ext>
              </a:extLst>
            </p:cNvPr>
            <p:cNvCxnSpPr>
              <a:cxnSpLocks/>
            </p:cNvCxnSpPr>
            <p:nvPr/>
          </p:nvCxnSpPr>
          <p:spPr>
            <a:xfrm>
              <a:off x="11359549" y="735673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D9DF4843-1541-4000-A861-6FA3EE6D35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459354" y="838200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E5214D7D-E792-4EAE-8927-F0C29E79BB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256864" y="835420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876E0D67-EB1F-4DE7-9F1D-FCF86AEECCA2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11282498" y="767378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E60A00B5-8E54-49D9-9864-50BE611E781B}"/>
                </a:ext>
              </a:extLst>
            </p:cNvPr>
            <p:cNvCxnSpPr>
              <a:cxnSpLocks/>
            </p:cNvCxnSpPr>
            <p:nvPr/>
          </p:nvCxnSpPr>
          <p:spPr>
            <a:xfrm rot="13500000">
              <a:off x="11433473" y="772140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CC38FE3-1DAF-4677-AA45-A2CBCFE3E52B}"/>
              </a:ext>
            </a:extLst>
          </p:cNvPr>
          <p:cNvSpPr txBox="1"/>
          <p:nvPr/>
        </p:nvSpPr>
        <p:spPr>
          <a:xfrm>
            <a:off x="6528733" y="4699167"/>
            <a:ext cx="5663267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800" kern="0" dirty="0">
                <a:solidFill>
                  <a:srgbClr val="303962"/>
                </a:solidFill>
              </a:rPr>
              <a:t>201500047 </a:t>
            </a:r>
            <a:r>
              <a:rPr lang="ko-KR" altLang="en-US" sz="1800" kern="0" dirty="0">
                <a:solidFill>
                  <a:srgbClr val="303962"/>
                </a:solidFill>
              </a:rPr>
              <a:t>경영학과 </a:t>
            </a:r>
            <a:r>
              <a:rPr lang="ko-KR" altLang="en-US" sz="1800" kern="0" dirty="0" err="1">
                <a:solidFill>
                  <a:srgbClr val="303962"/>
                </a:solidFill>
              </a:rPr>
              <a:t>강수헌</a:t>
            </a:r>
            <a:endParaRPr lang="en-US" altLang="ko-KR" sz="1800" kern="0" dirty="0">
              <a:solidFill>
                <a:srgbClr val="303962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srgbClr val="303962"/>
                </a:solidFill>
              </a:rPr>
              <a:t>201702838 </a:t>
            </a:r>
            <a:r>
              <a:rPr lang="ko-KR" altLang="en-US" kern="0" dirty="0">
                <a:solidFill>
                  <a:srgbClr val="303962"/>
                </a:solidFill>
              </a:rPr>
              <a:t>태국어과 이지은</a:t>
            </a:r>
            <a:endParaRPr lang="en-US" altLang="ko-KR" kern="0" dirty="0">
              <a:solidFill>
                <a:srgbClr val="303962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srgbClr val="303962"/>
                </a:solidFill>
              </a:rPr>
              <a:t>201900826 ELLT</a:t>
            </a:r>
            <a:r>
              <a:rPr lang="ko-KR" altLang="en-US" kern="0" dirty="0">
                <a:solidFill>
                  <a:srgbClr val="303962"/>
                </a:solidFill>
              </a:rPr>
              <a:t>과 </a:t>
            </a:r>
            <a:r>
              <a:rPr lang="ko-KR" altLang="en-US" kern="0" dirty="0" err="1">
                <a:solidFill>
                  <a:srgbClr val="303962"/>
                </a:solidFill>
              </a:rPr>
              <a:t>김세형</a:t>
            </a:r>
            <a:endParaRPr lang="en-US" altLang="ko-KR" kern="0" dirty="0">
              <a:solidFill>
                <a:srgbClr val="303962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srgbClr val="303962"/>
                </a:solidFill>
              </a:rPr>
              <a:t>201902039 </a:t>
            </a:r>
            <a:r>
              <a:rPr lang="ko-KR" altLang="en-US" kern="0" dirty="0">
                <a:solidFill>
                  <a:srgbClr val="303962"/>
                </a:solidFill>
              </a:rPr>
              <a:t>국제통상학과 신정현</a:t>
            </a:r>
            <a:endParaRPr lang="en-US" altLang="ko-KR" kern="0" dirty="0">
              <a:solidFill>
                <a:srgbClr val="3039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22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14203" y="260963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데이터 소개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2F34514-F1E1-4D94-B393-CFA4B895A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8985" y="376238"/>
            <a:ext cx="395462" cy="395462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BCCA169-2BBE-4A5F-81C1-F2662D1EA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88804"/>
              </p:ext>
            </p:extLst>
          </p:nvPr>
        </p:nvGraphicFramePr>
        <p:xfrm>
          <a:off x="477084" y="1256969"/>
          <a:ext cx="3307835" cy="4351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1424">
                  <a:extLst>
                    <a:ext uri="{9D8B030D-6E8A-4147-A177-3AD203B41FA5}">
                      <a16:colId xmlns:a16="http://schemas.microsoft.com/office/drawing/2014/main" val="977715107"/>
                    </a:ext>
                  </a:extLst>
                </a:gridCol>
                <a:gridCol w="2706411">
                  <a:extLst>
                    <a:ext uri="{9D8B030D-6E8A-4147-A177-3AD203B41FA5}">
                      <a16:colId xmlns:a16="http://schemas.microsoft.com/office/drawing/2014/main" val="3925045421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코드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>
                    <a:solidFill>
                      <a:srgbClr val="3039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해석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>
                    <a:solidFill>
                      <a:srgbClr val="3039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23058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acs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학업능력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extLst>
                  <a:ext uri="{0D108BD9-81ED-4DB2-BD59-A6C34878D82A}">
                    <a16:rowId xmlns:a16="http://schemas.microsoft.com/office/drawing/2014/main" val="324376857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adx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아토피피부염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extLst>
                  <a:ext uri="{0D108BD9-81ED-4DB2-BD59-A6C34878D82A}">
                    <a16:rowId xmlns:a16="http://schemas.microsoft.com/office/drawing/2014/main" val="144147934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arx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알레르기 비염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extLst>
                  <a:ext uri="{0D108BD9-81ED-4DB2-BD59-A6C34878D82A}">
                    <a16:rowId xmlns:a16="http://schemas.microsoft.com/office/drawing/2014/main" val="8592931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asx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천식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extLst>
                  <a:ext uri="{0D108BD9-81ED-4DB2-BD59-A6C34878D82A}">
                    <a16:rowId xmlns:a16="http://schemas.microsoft.com/office/drawing/2014/main" val="322461435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brp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후속 출산 계획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extLst>
                  <a:ext uri="{0D108BD9-81ED-4DB2-BD59-A6C34878D82A}">
                    <a16:rowId xmlns:a16="http://schemas.microsoft.com/office/drawing/2014/main" val="350157727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cbp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CBCL </a:t>
                      </a:r>
                      <a:r>
                        <a:rPr lang="ko-KR" altLang="en-US" sz="900" u="none" strike="noStrike" dirty="0">
                          <a:effectLst/>
                        </a:rPr>
                        <a:t>백분위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extLst>
                  <a:ext uri="{0D108BD9-81ED-4DB2-BD59-A6C34878D82A}">
                    <a16:rowId xmlns:a16="http://schemas.microsoft.com/office/drawing/2014/main" val="244690718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cbs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CBCL </a:t>
                      </a:r>
                      <a:r>
                        <a:rPr lang="ko-KR" altLang="en-US" sz="900" u="none" strike="noStrike">
                          <a:effectLst/>
                        </a:rPr>
                        <a:t>총점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extLst>
                  <a:ext uri="{0D108BD9-81ED-4DB2-BD59-A6C34878D82A}">
                    <a16:rowId xmlns:a16="http://schemas.microsoft.com/office/drawing/2014/main" val="333011950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cbt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CBCL </a:t>
                      </a:r>
                      <a:r>
                        <a:rPr lang="ko-KR" altLang="en-US" sz="900" u="none" strike="noStrike" dirty="0">
                          <a:effectLst/>
                        </a:rPr>
                        <a:t>백분위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extLst>
                  <a:ext uri="{0D108BD9-81ED-4DB2-BD59-A6C34878D82A}">
                    <a16:rowId xmlns:a16="http://schemas.microsoft.com/office/drawing/2014/main" val="260886705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chc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육아지원 서비스 </a:t>
                      </a:r>
                      <a:r>
                        <a:rPr lang="en-US" altLang="ko-KR" sz="900" u="none" strike="noStrike" dirty="0">
                          <a:effectLst/>
                        </a:rPr>
                        <a:t>: </a:t>
                      </a:r>
                      <a:r>
                        <a:rPr lang="ko-KR" altLang="en-US" sz="900" u="none" strike="noStrike" dirty="0">
                          <a:effectLst/>
                        </a:rPr>
                        <a:t>어린이집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extLst>
                  <a:ext uri="{0D108BD9-81ED-4DB2-BD59-A6C34878D82A}">
                    <a16:rowId xmlns:a16="http://schemas.microsoft.com/office/drawing/2014/main" val="4712798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chg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육아지원 서비스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extLst>
                  <a:ext uri="{0D108BD9-81ED-4DB2-BD59-A6C34878D82A}">
                    <a16:rowId xmlns:a16="http://schemas.microsoft.com/office/drawing/2014/main" val="262779575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chl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육아지원 서비스 </a:t>
                      </a:r>
                      <a:r>
                        <a:rPr lang="en-US" altLang="ko-KR" sz="900" u="none" strike="noStrike" dirty="0">
                          <a:effectLst/>
                        </a:rPr>
                        <a:t>:</a:t>
                      </a:r>
                      <a:r>
                        <a:rPr lang="ko-KR" altLang="en-US" sz="900" u="none" strike="noStrike" dirty="0">
                          <a:effectLst/>
                        </a:rPr>
                        <a:t>기관</a:t>
                      </a:r>
                      <a:r>
                        <a:rPr lang="en-US" altLang="ko-KR" sz="900" u="none" strike="noStrike" dirty="0">
                          <a:effectLst/>
                        </a:rPr>
                        <a:t>/</a:t>
                      </a:r>
                      <a:r>
                        <a:rPr lang="ko-KR" altLang="en-US" sz="900" u="none" strike="noStrike" dirty="0">
                          <a:effectLst/>
                        </a:rPr>
                        <a:t>시설 이용 계획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extLst>
                  <a:ext uri="{0D108BD9-81ED-4DB2-BD59-A6C34878D82A}">
                    <a16:rowId xmlns:a16="http://schemas.microsoft.com/office/drawing/2014/main" val="226354408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chm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육아지원 서비스 </a:t>
                      </a:r>
                      <a:r>
                        <a:rPr lang="en-US" altLang="ko-KR" sz="900" u="none" strike="noStrike" dirty="0">
                          <a:effectLst/>
                        </a:rPr>
                        <a:t>: </a:t>
                      </a:r>
                      <a:r>
                        <a:rPr lang="ko-KR" altLang="en-US" sz="900" u="none" strike="noStrike" dirty="0">
                          <a:effectLst/>
                        </a:rPr>
                        <a:t>주대리양육자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extLst>
                  <a:ext uri="{0D108BD9-81ED-4DB2-BD59-A6C34878D82A}">
                    <a16:rowId xmlns:a16="http://schemas.microsoft.com/office/drawing/2014/main" val="34685597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chp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육아지원 서비스 </a:t>
                      </a:r>
                      <a:r>
                        <a:rPr lang="en-US" altLang="ko-KR" sz="900" u="none" strike="noStrike">
                          <a:effectLst/>
                        </a:rPr>
                        <a:t>: </a:t>
                      </a:r>
                      <a:r>
                        <a:rPr lang="ko-KR" altLang="en-US" sz="900" u="none" strike="noStrike">
                          <a:effectLst/>
                        </a:rPr>
                        <a:t>개인대리양육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extLst>
                  <a:ext uri="{0D108BD9-81ED-4DB2-BD59-A6C34878D82A}">
                    <a16:rowId xmlns:a16="http://schemas.microsoft.com/office/drawing/2014/main" val="153437000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cht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육아지원 서비스 </a:t>
                      </a:r>
                      <a:r>
                        <a:rPr lang="en-US" altLang="ko-KR" sz="900" u="none" strike="noStrike" dirty="0">
                          <a:effectLst/>
                        </a:rPr>
                        <a:t>: </a:t>
                      </a:r>
                      <a:r>
                        <a:rPr lang="ko-KR" altLang="en-US" sz="900" u="none" strike="noStrike" dirty="0">
                          <a:effectLst/>
                        </a:rPr>
                        <a:t>기타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extLst>
                  <a:ext uri="{0D108BD9-81ED-4DB2-BD59-A6C34878D82A}">
                    <a16:rowId xmlns:a16="http://schemas.microsoft.com/office/drawing/2014/main" val="30689760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cmm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거주 지역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extLst>
                  <a:ext uri="{0D108BD9-81ED-4DB2-BD59-A6C34878D82A}">
                    <a16:rowId xmlns:a16="http://schemas.microsoft.com/office/drawing/2014/main" val="12320317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crb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양육신념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extLst>
                  <a:ext uri="{0D108BD9-81ED-4DB2-BD59-A6C34878D82A}">
                    <a16:rowId xmlns:a16="http://schemas.microsoft.com/office/drawing/2014/main" val="393813566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자녀 미래 기대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extLst>
                  <a:ext uri="{0D108BD9-81ED-4DB2-BD59-A6C34878D82A}">
                    <a16:rowId xmlns:a16="http://schemas.microsoft.com/office/drawing/2014/main" val="11405550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양육지식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extLst>
                  <a:ext uri="{0D108BD9-81ED-4DB2-BD59-A6C34878D82A}">
                    <a16:rowId xmlns:a16="http://schemas.microsoft.com/office/drawing/2014/main" val="265424433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양육스타일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extLst>
                  <a:ext uri="{0D108BD9-81ED-4DB2-BD59-A6C34878D82A}">
                    <a16:rowId xmlns:a16="http://schemas.microsoft.com/office/drawing/2014/main" val="169376243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ddm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u="none" strike="noStrike" dirty="0">
                          <a:effectLst/>
                        </a:rPr>
                        <a:t>한국형 </a:t>
                      </a:r>
                      <a:r>
                        <a:rPr lang="en-US" sz="900" u="none" strike="noStrike" dirty="0">
                          <a:effectLst/>
                        </a:rPr>
                        <a:t>Denver II </a:t>
                      </a:r>
                      <a:r>
                        <a:rPr lang="ko-KR" altLang="en-US" sz="900" u="none" strike="noStrike" dirty="0">
                          <a:effectLst/>
                        </a:rPr>
                        <a:t>검사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b"/>
                </a:tc>
                <a:extLst>
                  <a:ext uri="{0D108BD9-81ED-4DB2-BD59-A6C34878D82A}">
                    <a16:rowId xmlns:a16="http://schemas.microsoft.com/office/drawing/2014/main" val="192012154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dfc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배변 및 씻기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/>
                </a:tc>
                <a:extLst>
                  <a:ext uri="{0D108BD9-81ED-4DB2-BD59-A6C34878D82A}">
                    <a16:rowId xmlns:a16="http://schemas.microsoft.com/office/drawing/2014/main" val="515691233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77AC71D-4552-4FD2-A82D-64A43B649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047021"/>
              </p:ext>
            </p:extLst>
          </p:nvPr>
        </p:nvGraphicFramePr>
        <p:xfrm>
          <a:off x="4082175" y="1288307"/>
          <a:ext cx="3695700" cy="4348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945">
                  <a:extLst>
                    <a:ext uri="{9D8B030D-6E8A-4147-A177-3AD203B41FA5}">
                      <a16:colId xmlns:a16="http://schemas.microsoft.com/office/drawing/2014/main" val="27889006"/>
                    </a:ext>
                  </a:extLst>
                </a:gridCol>
                <a:gridCol w="3023755">
                  <a:extLst>
                    <a:ext uri="{9D8B030D-6E8A-4147-A177-3AD203B41FA5}">
                      <a16:colId xmlns:a16="http://schemas.microsoft.com/office/drawing/2014/main" val="3755851951"/>
                    </a:ext>
                  </a:extLst>
                </a:gridCol>
              </a:tblGrid>
              <a:tr h="2174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코드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>
                    <a:solidFill>
                      <a:srgbClr val="3039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해석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>
                    <a:solidFill>
                      <a:srgbClr val="3039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617035"/>
                  </a:ext>
                </a:extLst>
              </a:tr>
              <a:tr h="217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dfm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000" u="none" strike="noStrike">
                          <a:effectLst/>
                        </a:rPr>
                        <a:t>Denver II </a:t>
                      </a:r>
                      <a:r>
                        <a:rPr lang="ko-KR" altLang="en-US" sz="1000" u="none" strike="noStrike">
                          <a:effectLst/>
                        </a:rPr>
                        <a:t>미세운동 및 적응발달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4617895"/>
                  </a:ext>
                </a:extLst>
              </a:tr>
              <a:tr h="217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dgm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Denver II </a:t>
                      </a:r>
                      <a:r>
                        <a:rPr lang="ko-KR" altLang="en-US" sz="1000" u="none" strike="noStrike">
                          <a:effectLst/>
                        </a:rPr>
                        <a:t>운동발달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2297075"/>
                  </a:ext>
                </a:extLst>
              </a:tr>
              <a:tr h="217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dlc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일상생활</a:t>
                      </a:r>
                      <a:r>
                        <a:rPr lang="en-US" altLang="ko-KR" sz="1000" u="none" strike="noStrike">
                          <a:effectLst/>
                        </a:rPr>
                        <a:t>: </a:t>
                      </a:r>
                      <a:r>
                        <a:rPr lang="ko-KR" altLang="en-US" sz="1000" u="none" strike="noStrike">
                          <a:effectLst/>
                        </a:rPr>
                        <a:t>활동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2533228"/>
                  </a:ext>
                </a:extLst>
              </a:tr>
              <a:tr h="217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dlg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Denver II </a:t>
                      </a:r>
                      <a:r>
                        <a:rPr lang="ko-KR" altLang="en-US" sz="1000" u="none" strike="noStrike">
                          <a:effectLst/>
                        </a:rPr>
                        <a:t>언어발달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0180561"/>
                  </a:ext>
                </a:extLst>
              </a:tr>
              <a:tr h="217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dmg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인구학적 변인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2529330"/>
                  </a:ext>
                </a:extLst>
              </a:tr>
              <a:tr h="217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dpr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우울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3498966"/>
                  </a:ext>
                </a:extLst>
              </a:tr>
              <a:tr h="217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dps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000" u="none" strike="noStrike">
                          <a:effectLst/>
                        </a:rPr>
                        <a:t>Denver II </a:t>
                      </a:r>
                      <a:r>
                        <a:rPr lang="ko-KR" altLang="en-US" sz="1000" u="none" strike="noStrike">
                          <a:effectLst/>
                        </a:rPr>
                        <a:t>개인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사회성발달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8001930"/>
                  </a:ext>
                </a:extLst>
              </a:tr>
              <a:tr h="217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drg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약물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5880658"/>
                  </a:ext>
                </a:extLst>
              </a:tr>
              <a:tr h="217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drn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음주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8852824"/>
                  </a:ext>
                </a:extLst>
              </a:tr>
              <a:tr h="217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수면습관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7445247"/>
                  </a:ext>
                </a:extLst>
              </a:tr>
              <a:tr h="217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dsc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일과활동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363087"/>
                  </a:ext>
                </a:extLst>
              </a:tr>
              <a:tr h="217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dvc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인지발달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79766"/>
                  </a:ext>
                </a:extLst>
              </a:tr>
              <a:tr h="217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dvg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전반적 발달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921471"/>
                  </a:ext>
                </a:extLst>
              </a:tr>
              <a:tr h="217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dvl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언어발달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4857741"/>
                  </a:ext>
                </a:extLst>
              </a:tr>
              <a:tr h="217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식습관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3491172"/>
                  </a:ext>
                </a:extLst>
              </a:tr>
              <a:tr h="217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생활환경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2738142"/>
                  </a:ext>
                </a:extLst>
              </a:tr>
              <a:tr h="217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집행기능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6933450"/>
                  </a:ext>
                </a:extLst>
              </a:tr>
              <a:tr h="217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fax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식품알레르기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2027832"/>
                  </a:ext>
                </a:extLst>
              </a:tr>
              <a:tr h="2174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fct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창의성 생성점수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494910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896CE1A-5F18-4783-A330-EFF8D4A1E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97543"/>
              </p:ext>
            </p:extLst>
          </p:nvPr>
        </p:nvGraphicFramePr>
        <p:xfrm>
          <a:off x="8075131" y="1288307"/>
          <a:ext cx="3695700" cy="4383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945">
                  <a:extLst>
                    <a:ext uri="{9D8B030D-6E8A-4147-A177-3AD203B41FA5}">
                      <a16:colId xmlns:a16="http://schemas.microsoft.com/office/drawing/2014/main" val="965506447"/>
                    </a:ext>
                  </a:extLst>
                </a:gridCol>
                <a:gridCol w="3023755">
                  <a:extLst>
                    <a:ext uri="{9D8B030D-6E8A-4147-A177-3AD203B41FA5}">
                      <a16:colId xmlns:a16="http://schemas.microsoft.com/office/drawing/2014/main" val="3653603245"/>
                    </a:ext>
                  </a:extLst>
                </a:gridCol>
              </a:tblGrid>
              <a:tr h="2191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코드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>
                    <a:solidFill>
                      <a:srgbClr val="3039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해석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>
                    <a:solidFill>
                      <a:srgbClr val="3039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077044"/>
                  </a:ext>
                </a:extLst>
              </a:tr>
              <a:tr h="21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모유수유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4103483"/>
                  </a:ext>
                </a:extLst>
              </a:tr>
              <a:tr h="21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가족생활사건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4661597"/>
                  </a:ext>
                </a:extLst>
              </a:tr>
              <a:tr h="21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fli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가족 상호작용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7576792"/>
                  </a:ext>
                </a:extLst>
              </a:tr>
              <a:tr h="21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hcc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HOME(</a:t>
                      </a:r>
                      <a:r>
                        <a:rPr lang="ko-KR" altLang="en-US" sz="1000" u="none" strike="noStrike">
                          <a:effectLst/>
                        </a:rPr>
                        <a:t>향후 조사 계획 </a:t>
                      </a:r>
                      <a:r>
                        <a:rPr lang="en-US" altLang="ko-KR" sz="1000" u="none" strike="noStrike">
                          <a:effectLst/>
                        </a:rPr>
                        <a:t>X): </a:t>
                      </a:r>
                      <a:r>
                        <a:rPr lang="ko-KR" altLang="en-US" sz="1000" u="none" strike="noStrike">
                          <a:effectLst/>
                        </a:rPr>
                        <a:t>수용성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6195819"/>
                  </a:ext>
                </a:extLst>
              </a:tr>
              <a:tr h="21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HOME(</a:t>
                      </a:r>
                      <a:r>
                        <a:rPr lang="ko-KR" altLang="en-US" sz="1000" u="none" strike="noStrike">
                          <a:effectLst/>
                        </a:rPr>
                        <a:t>향후 조사 계획 </a:t>
                      </a:r>
                      <a:r>
                        <a:rPr lang="en-US" altLang="ko-KR" sz="1000" u="none" strike="noStrike">
                          <a:effectLst/>
                        </a:rPr>
                        <a:t>X): </a:t>
                      </a:r>
                      <a:r>
                        <a:rPr lang="ko-KR" altLang="en-US" sz="1000" u="none" strike="noStrike">
                          <a:effectLst/>
                        </a:rPr>
                        <a:t>학습자극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6909435"/>
                  </a:ext>
                </a:extLst>
              </a:tr>
              <a:tr h="21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hlm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HOME(</a:t>
                      </a:r>
                      <a:r>
                        <a:rPr lang="ko-KR" altLang="en-US" sz="1000" u="none" strike="noStrike">
                          <a:effectLst/>
                        </a:rPr>
                        <a:t>향후 조사 계획 </a:t>
                      </a:r>
                      <a:r>
                        <a:rPr lang="en-US" altLang="ko-KR" sz="1000" u="none" strike="noStrike">
                          <a:effectLst/>
                        </a:rPr>
                        <a:t>X): </a:t>
                      </a:r>
                      <a:r>
                        <a:rPr lang="ko-KR" altLang="en-US" sz="1000" u="none" strike="noStrike">
                          <a:effectLst/>
                        </a:rPr>
                        <a:t>학습자료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7899153"/>
                  </a:ext>
                </a:extLst>
              </a:tr>
              <a:tr h="21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HOME(</a:t>
                      </a:r>
                      <a:r>
                        <a:rPr lang="ko-KR" altLang="en-US" sz="1000" u="none" strike="noStrike">
                          <a:effectLst/>
                        </a:rPr>
                        <a:t>향후 조사 계획 </a:t>
                      </a:r>
                      <a:r>
                        <a:rPr lang="en-US" altLang="ko-KR" sz="1000" u="none" strike="noStrike">
                          <a:effectLst/>
                        </a:rPr>
                        <a:t>X): </a:t>
                      </a:r>
                      <a:r>
                        <a:rPr lang="ko-KR" altLang="en-US" sz="1000" u="none" strike="noStrike">
                          <a:effectLst/>
                        </a:rPr>
                        <a:t>언어자극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6839927"/>
                  </a:ext>
                </a:extLst>
              </a:tr>
              <a:tr h="21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건강관련 변인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2542967"/>
                  </a:ext>
                </a:extLst>
              </a:tr>
              <a:tr h="21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hmd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HOME(</a:t>
                      </a:r>
                      <a:r>
                        <a:rPr lang="ko-KR" altLang="en-US" sz="1000" u="none" strike="noStrike">
                          <a:effectLst/>
                        </a:rPr>
                        <a:t>향후 조사 계획 </a:t>
                      </a:r>
                      <a:r>
                        <a:rPr lang="en-US" altLang="ko-KR" sz="1000" u="none" strike="noStrike">
                          <a:effectLst/>
                        </a:rPr>
                        <a:t>X): </a:t>
                      </a:r>
                      <a:r>
                        <a:rPr lang="ko-KR" altLang="en-US" sz="1000" u="none" strike="noStrike">
                          <a:effectLst/>
                        </a:rPr>
                        <a:t>모방학습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9890092"/>
                  </a:ext>
                </a:extLst>
              </a:tr>
              <a:tr h="21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가정환경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6027511"/>
                  </a:ext>
                </a:extLst>
              </a:tr>
              <a:tr h="21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hpn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HOME(</a:t>
                      </a:r>
                      <a:r>
                        <a:rPr lang="ko-KR" altLang="en-US" sz="1000" u="none" strike="noStrike">
                          <a:effectLst/>
                        </a:rPr>
                        <a:t>향후 조사 계획 </a:t>
                      </a:r>
                      <a:r>
                        <a:rPr lang="en-US" altLang="ko-KR" sz="1000" u="none" strike="noStrike">
                          <a:effectLst/>
                        </a:rPr>
                        <a:t>X): </a:t>
                      </a:r>
                      <a:r>
                        <a:rPr lang="ko-KR" altLang="en-US" sz="1000" u="none" strike="noStrike">
                          <a:effectLst/>
                        </a:rPr>
                        <a:t>물리적 환경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0980576"/>
                  </a:ext>
                </a:extLst>
              </a:tr>
              <a:tr h="21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HOME(</a:t>
                      </a:r>
                      <a:r>
                        <a:rPr lang="ko-KR" altLang="en-US" sz="1000" u="none" strike="noStrike">
                          <a:effectLst/>
                        </a:rPr>
                        <a:t>향후 조사 계획 </a:t>
                      </a:r>
                      <a:r>
                        <a:rPr lang="en-US" altLang="ko-KR" sz="1000" u="none" strike="noStrike">
                          <a:effectLst/>
                        </a:rPr>
                        <a:t>X): </a:t>
                      </a:r>
                      <a:r>
                        <a:rPr lang="ko-KR" altLang="en-US" sz="1000" u="none" strike="noStrike">
                          <a:effectLst/>
                        </a:rPr>
                        <a:t>반응성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4362248"/>
                  </a:ext>
                </a:extLst>
              </a:tr>
              <a:tr h="21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hvr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HOME(</a:t>
                      </a:r>
                      <a:r>
                        <a:rPr lang="ko-KR" altLang="en-US" sz="1000" u="none" strike="noStrike">
                          <a:effectLst/>
                        </a:rPr>
                        <a:t>향후 조사 계획 </a:t>
                      </a:r>
                      <a:r>
                        <a:rPr lang="en-US" altLang="ko-KR" sz="1000" u="none" strike="noStrike">
                          <a:effectLst/>
                        </a:rPr>
                        <a:t>X): </a:t>
                      </a:r>
                      <a:r>
                        <a:rPr lang="ko-KR" altLang="en-US" sz="1000" u="none" strike="noStrike">
                          <a:effectLst/>
                        </a:rPr>
                        <a:t>다양성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2245838"/>
                  </a:ext>
                </a:extLst>
              </a:tr>
              <a:tr h="21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iev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학교 환경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2201910"/>
                  </a:ext>
                </a:extLst>
              </a:tr>
              <a:tr h="21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조사 참여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997120"/>
                  </a:ext>
                </a:extLst>
              </a:tr>
              <a:tr h="21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취업관련 변인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8047276"/>
                  </a:ext>
                </a:extLst>
              </a:tr>
              <a:tr h="21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jcg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취업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학업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9282788"/>
                  </a:ext>
                </a:extLst>
              </a:tr>
              <a:tr h="21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jcm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미취업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미학업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64858"/>
                  </a:ext>
                </a:extLst>
              </a:tr>
              <a:tr h="21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학업관련 변인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1138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84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09626" y="245385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데이터 소개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2F34514-F1E1-4D94-B393-CFA4B895A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8985" y="376238"/>
            <a:ext cx="395462" cy="395462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02CD648-D81D-4E6E-BFBE-FB6DD3488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9626"/>
              </p:ext>
            </p:extLst>
          </p:nvPr>
        </p:nvGraphicFramePr>
        <p:xfrm>
          <a:off x="573150" y="1288307"/>
          <a:ext cx="3307835" cy="4281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1424">
                  <a:extLst>
                    <a:ext uri="{9D8B030D-6E8A-4147-A177-3AD203B41FA5}">
                      <a16:colId xmlns:a16="http://schemas.microsoft.com/office/drawing/2014/main" val="4241060341"/>
                    </a:ext>
                  </a:extLst>
                </a:gridCol>
                <a:gridCol w="2706411">
                  <a:extLst>
                    <a:ext uri="{9D8B030D-6E8A-4147-A177-3AD203B41FA5}">
                      <a16:colId xmlns:a16="http://schemas.microsoft.com/office/drawing/2014/main" val="1176988464"/>
                    </a:ext>
                  </a:extLst>
                </a:gridCol>
              </a:tblGrid>
              <a:tr h="2140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코드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>
                    <a:solidFill>
                      <a:srgbClr val="3039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해석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>
                    <a:solidFill>
                      <a:srgbClr val="3039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656661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jsc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자아개념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6260562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미디어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3205039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mld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곰팡이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6632195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mrc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부부갈등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2507941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결혼만족도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1133875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애완동물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8291792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phd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우세손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9011682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pnb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임신 및 출산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6428429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ppc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남편의 양육참여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0025784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부모참여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432513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000" u="none" strike="noStrike">
                          <a:effectLst/>
                        </a:rPr>
                        <a:t>"</a:t>
                      </a:r>
                      <a:r>
                        <a:rPr lang="ko-KR" altLang="en-US" sz="1000" u="none" strike="noStrike">
                          <a:effectLst/>
                        </a:rPr>
                        <a:t>모</a:t>
                      </a:r>
                      <a:r>
                        <a:rPr lang="en-US" altLang="ko-KR" sz="1000" u="none" strike="noStrike">
                          <a:effectLst/>
                        </a:rPr>
                        <a:t>" </a:t>
                      </a:r>
                      <a:r>
                        <a:rPr lang="ko-KR" altLang="en-US" sz="1000" u="none" strike="noStrike">
                          <a:effectLst/>
                        </a:rPr>
                        <a:t>양육 행동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4669386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양육스트레스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5441570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psa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놀이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8589392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4674841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애착 </a:t>
                      </a:r>
                      <a:r>
                        <a:rPr lang="en-US" sz="1000" u="none" strike="noStrike">
                          <a:effectLst/>
                        </a:rPr>
                        <a:t>Q-set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0892163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rmd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리모델링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2716179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sca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학교적응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0855510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scl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학교 생활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0733378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scm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학교 특성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5419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33F73DF-EA9F-4A18-A5E3-66A0AF813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170028"/>
              </p:ext>
            </p:extLst>
          </p:nvPr>
        </p:nvGraphicFramePr>
        <p:xfrm>
          <a:off x="4248150" y="1288307"/>
          <a:ext cx="3695700" cy="4281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945">
                  <a:extLst>
                    <a:ext uri="{9D8B030D-6E8A-4147-A177-3AD203B41FA5}">
                      <a16:colId xmlns:a16="http://schemas.microsoft.com/office/drawing/2014/main" val="2296827977"/>
                    </a:ext>
                  </a:extLst>
                </a:gridCol>
                <a:gridCol w="3023755">
                  <a:extLst>
                    <a:ext uri="{9D8B030D-6E8A-4147-A177-3AD203B41FA5}">
                      <a16:colId xmlns:a16="http://schemas.microsoft.com/office/drawing/2014/main" val="572235263"/>
                    </a:ext>
                  </a:extLst>
                </a:gridCol>
              </a:tblGrid>
              <a:tr h="2140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코드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>
                    <a:solidFill>
                      <a:srgbClr val="3039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해석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>
                    <a:solidFill>
                      <a:srgbClr val="3039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28712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scr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학습준비도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7226514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사회적 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0145139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sdq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아동 강점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난점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2035389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사회경제적 지위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3143924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자기효능감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6773833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sfs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자아존중감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7960405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shs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행복감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2547708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slp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수면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9360291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흡연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980576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ssr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사회적 유능감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2390702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육아지원정책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9332170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tcb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교사 인식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동료 교사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학교장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교수 효능감 등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6341869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tcn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교사</a:t>
                      </a:r>
                      <a:r>
                        <a:rPr lang="en-US" altLang="ko-KR" sz="1000" u="none" strike="noStrike">
                          <a:effectLst/>
                        </a:rPr>
                        <a:t>-</a:t>
                      </a:r>
                      <a:r>
                        <a:rPr lang="ko-KR" altLang="en-US" sz="1000" u="none" strike="noStrike">
                          <a:effectLst/>
                        </a:rPr>
                        <a:t>아동 상호작용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4530726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tdm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교사 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7535373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교사 수업활동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8171568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tmp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기질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5347273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tpc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부모 의사소통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9569486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vgr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성역할가치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1139991"/>
                  </a:ext>
                </a:extLst>
              </a:tr>
              <a:tr h="2140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자녀가치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063164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829381D-2175-4920-A9DA-9BD9C0081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8824"/>
              </p:ext>
            </p:extLst>
          </p:nvPr>
        </p:nvGraphicFramePr>
        <p:xfrm>
          <a:off x="8248844" y="1288307"/>
          <a:ext cx="3328535" cy="2636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188">
                  <a:extLst>
                    <a:ext uri="{9D8B030D-6E8A-4147-A177-3AD203B41FA5}">
                      <a16:colId xmlns:a16="http://schemas.microsoft.com/office/drawing/2014/main" val="3101910267"/>
                    </a:ext>
                  </a:extLst>
                </a:gridCol>
                <a:gridCol w="2723347">
                  <a:extLst>
                    <a:ext uri="{9D8B030D-6E8A-4147-A177-3AD203B41FA5}">
                      <a16:colId xmlns:a16="http://schemas.microsoft.com/office/drawing/2014/main" val="746982608"/>
                    </a:ext>
                  </a:extLst>
                </a:gridCol>
              </a:tblGrid>
              <a:tr h="2197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코드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>
                    <a:solidFill>
                      <a:srgbClr val="3039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해석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25" marR="8525" marT="8525" marB="0" anchor="ctr">
                    <a:solidFill>
                      <a:srgbClr val="3039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07918"/>
                  </a:ext>
                </a:extLst>
              </a:tr>
              <a:tr h="219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wfb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일</a:t>
                      </a:r>
                      <a:r>
                        <a:rPr lang="en-US" altLang="ko-KR" sz="1000" u="none" strike="noStrike" dirty="0">
                          <a:effectLst/>
                        </a:rPr>
                        <a:t>-</a:t>
                      </a:r>
                      <a:r>
                        <a:rPr lang="ko-KR" altLang="en-US" sz="1000" u="none" strike="noStrike" dirty="0">
                          <a:effectLst/>
                        </a:rPr>
                        <a:t>가정 양립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9900276"/>
                  </a:ext>
                </a:extLst>
              </a:tr>
              <a:tr h="219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wgh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가중치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0843115"/>
                  </a:ext>
                </a:extLst>
              </a:tr>
              <a:tr h="219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ecb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ECBQ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0033495"/>
                  </a:ext>
                </a:extLst>
              </a:tr>
              <a:tr h="219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asq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K-ASQ </a:t>
                      </a:r>
                      <a:r>
                        <a:rPr lang="ko-KR" altLang="en-US" sz="1000" u="none" strike="noStrike">
                          <a:effectLst/>
                        </a:rPr>
                        <a:t>검사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3382471"/>
                  </a:ext>
                </a:extLst>
              </a:tr>
              <a:tr h="219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cbc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CBCL 1.5-5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8944797"/>
                  </a:ext>
                </a:extLst>
              </a:tr>
              <a:tr h="219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cbl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CBCL 6-18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55019"/>
                  </a:ext>
                </a:extLst>
              </a:tr>
              <a:tr h="219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mfi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M-FIT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1042472"/>
                  </a:ext>
                </a:extLst>
              </a:tr>
              <a:tr h="219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plc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교육 정책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6446040"/>
                  </a:ext>
                </a:extLst>
              </a:tr>
              <a:tr h="219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어휘력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6243448"/>
                  </a:ext>
                </a:extLst>
              </a:tr>
              <a:tr h="219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bbe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000" u="none" strike="noStrike">
                          <a:effectLst/>
                        </a:rPr>
                        <a:t>[1</a:t>
                      </a:r>
                      <a:r>
                        <a:rPr lang="ko-KR" altLang="en-US" sz="1000" u="none" strike="noStrike">
                          <a:effectLst/>
                        </a:rPr>
                        <a:t>차 심층</a:t>
                      </a:r>
                      <a:r>
                        <a:rPr lang="en-US" altLang="ko-KR" sz="1000" u="none" strike="noStrike">
                          <a:effectLst/>
                        </a:rPr>
                        <a:t>] K-BSID Ⅱ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9458461"/>
                  </a:ext>
                </a:extLst>
              </a:tr>
              <a:tr h="2197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wpp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000" u="none" strike="noStrike" dirty="0">
                          <a:effectLst/>
                        </a:rPr>
                        <a:t>[2</a:t>
                      </a:r>
                      <a:r>
                        <a:rPr lang="ko-KR" altLang="en-US" sz="1000" u="none" strike="noStrike" dirty="0">
                          <a:effectLst/>
                        </a:rPr>
                        <a:t>차 심층</a:t>
                      </a:r>
                      <a:r>
                        <a:rPr lang="en-US" altLang="ko-KR" sz="1000" u="none" strike="noStrike" dirty="0">
                          <a:effectLst/>
                        </a:rPr>
                        <a:t>] </a:t>
                      </a:r>
                      <a:r>
                        <a:rPr lang="en-US" sz="1000" u="none" strike="noStrike" dirty="0">
                          <a:effectLst/>
                        </a:rPr>
                        <a:t>K-WPPSI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8387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215936-FFDE-4773-9A1A-A17F805BADBA}"/>
              </a:ext>
            </a:extLst>
          </p:cNvPr>
          <p:cNvSpPr txBox="1"/>
          <p:nvPr/>
        </p:nvSpPr>
        <p:spPr>
          <a:xfrm>
            <a:off x="8353425" y="4381500"/>
            <a:ext cx="30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94949"/>
                </a:solidFill>
              </a:rPr>
              <a:t>2150 X 1354</a:t>
            </a:r>
            <a:endParaRPr lang="ko-KR" altLang="en-US" dirty="0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42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09626" y="260963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데이터 소개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2F34514-F1E1-4D94-B393-CFA4B895A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8985" y="376238"/>
            <a:ext cx="395462" cy="3954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C40C3E-D5F6-44C2-8AC4-D090D493E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986" y="1027549"/>
            <a:ext cx="6526643" cy="4098829"/>
          </a:xfrm>
          <a:prstGeom prst="rect">
            <a:avLst/>
          </a:prstGeom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A42F572D-6977-4FFF-AB3B-BF43153DC0C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t="16115" r="5017" b="10000"/>
          <a:stretch/>
        </p:blipFill>
        <p:spPr>
          <a:xfrm>
            <a:off x="7155691" y="1055121"/>
            <a:ext cx="4391025" cy="50670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F1E20F-2575-410B-BDE3-1E1B7B5FEDB8}"/>
              </a:ext>
            </a:extLst>
          </p:cNvPr>
          <p:cNvSpPr txBox="1"/>
          <p:nvPr/>
        </p:nvSpPr>
        <p:spPr>
          <a:xfrm>
            <a:off x="4054186" y="5830451"/>
            <a:ext cx="408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실제 설문지</a:t>
            </a:r>
          </a:p>
        </p:txBody>
      </p:sp>
    </p:spTree>
    <p:extLst>
      <p:ext uri="{BB962C8B-B14F-4D97-AF65-F5344CB8AC3E}">
        <p14:creationId xmlns:p14="http://schemas.microsoft.com/office/powerpoint/2010/main" val="3403149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08262" y="2936604"/>
            <a:ext cx="3768980" cy="97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 dirty="0">
                <a:ln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EDECEA"/>
                    </a:gs>
                    <a:gs pos="50000">
                      <a:srgbClr val="FFC000">
                        <a:lumMod val="60000"/>
                        <a:lumOff val="40000"/>
                      </a:srgbClr>
                    </a:gs>
                  </a:gsLst>
                  <a:lin ang="5400000" scaled="1"/>
                  <a:tileRect/>
                </a:gradFill>
              </a:rPr>
              <a:t>데이터 </a:t>
            </a:r>
            <a:r>
              <a:rPr lang="ko-KR" altLang="en-US" sz="4400" b="1" i="1" kern="0" dirty="0" err="1">
                <a:ln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EDECEA"/>
                    </a:gs>
                    <a:gs pos="50000">
                      <a:srgbClr val="FFC000">
                        <a:lumMod val="60000"/>
                        <a:lumOff val="40000"/>
                      </a:srgbClr>
                    </a:gs>
                  </a:gsLst>
                  <a:lin ang="5400000" scaled="1"/>
                  <a:tileRect/>
                </a:gradFill>
              </a:rPr>
              <a:t>전처리</a:t>
            </a:r>
            <a:endParaRPr lang="ko-KR" altLang="en-US" sz="4400" b="1" i="1" kern="0" dirty="0">
              <a:ln>
                <a:solidFill>
                  <a:srgbClr val="303962"/>
                </a:solidFill>
              </a:ln>
              <a:gradFill flip="none" rotWithShape="1">
                <a:gsLst>
                  <a:gs pos="50000">
                    <a:srgbClr val="EDECEA"/>
                  </a:gs>
                  <a:gs pos="50000">
                    <a:srgbClr val="FFC000">
                      <a:lumMod val="60000"/>
                      <a:lumOff val="4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7039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09626" y="260963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데이터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전처리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2F34514-F1E1-4D94-B393-CFA4B895A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8985" y="376238"/>
            <a:ext cx="395462" cy="3954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841AB9-801A-4C82-951F-C2D86779A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778" y="1761344"/>
            <a:ext cx="5271222" cy="39830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59A4E3-2CDB-4897-A9D4-42F332DD3A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4473" y="2041964"/>
            <a:ext cx="5212243" cy="9449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4D8F880-999A-4E6A-9312-F3921B7C76B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61"/>
          <a:stretch/>
        </p:blipFill>
        <p:spPr>
          <a:xfrm>
            <a:off x="6334473" y="3018100"/>
            <a:ext cx="5331564" cy="15629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40DADF-848F-4AB4-AED3-E07BDFAB76BD}"/>
              </a:ext>
            </a:extLst>
          </p:cNvPr>
          <p:cNvSpPr txBox="1"/>
          <p:nvPr/>
        </p:nvSpPr>
        <p:spPr>
          <a:xfrm>
            <a:off x="7572274" y="5091914"/>
            <a:ext cx="273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수치화 가능 문항만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4840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09626" y="260963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데이터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전처리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2F34514-F1E1-4D94-B393-CFA4B895A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8985" y="376238"/>
            <a:ext cx="395462" cy="3954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9C7FE6-DBC6-444E-B298-038BEF859677}"/>
              </a:ext>
            </a:extLst>
          </p:cNvPr>
          <p:cNvSpPr txBox="1"/>
          <p:nvPr/>
        </p:nvSpPr>
        <p:spPr>
          <a:xfrm>
            <a:off x="6819680" y="4662110"/>
            <a:ext cx="409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Null</a:t>
            </a:r>
            <a:r>
              <a:rPr lang="ko-KR" altLang="en-US" dirty="0"/>
              <a:t> 비율 </a:t>
            </a:r>
            <a:r>
              <a:rPr lang="en-US" altLang="ko-KR" dirty="0"/>
              <a:t>50%</a:t>
            </a:r>
            <a:r>
              <a:rPr lang="ko-KR" altLang="en-US" dirty="0"/>
              <a:t> 이상 변수 제외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F17C6B-BCD6-45C6-87F0-C7C3F5CC4CB8}"/>
              </a:ext>
            </a:extLst>
          </p:cNvPr>
          <p:cNvSpPr txBox="1"/>
          <p:nvPr/>
        </p:nvSpPr>
        <p:spPr>
          <a:xfrm>
            <a:off x="6819679" y="5113431"/>
            <a:ext cx="4246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pc="-30" dirty="0">
                <a:sym typeface="Wingdings" panose="05000000000000000000" pitchFamily="2" charset="2"/>
              </a:rPr>
              <a:t>특이 문항을 대</a:t>
            </a:r>
            <a:r>
              <a:rPr lang="ko-KR" altLang="en-US" dirty="0">
                <a:sym typeface="Wingdings" panose="05000000000000000000" pitchFamily="2" charset="2"/>
              </a:rPr>
              <a:t>답한 경우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50%</a:t>
            </a:r>
            <a:r>
              <a:rPr lang="ko-KR" altLang="en-US" dirty="0">
                <a:sym typeface="Wingdings" panose="05000000000000000000" pitchFamily="2" charset="2"/>
              </a:rPr>
              <a:t>를 넘어가면 </a:t>
            </a:r>
            <a:r>
              <a:rPr lang="en-US" altLang="ko-KR" dirty="0">
                <a:sym typeface="Wingdings" panose="05000000000000000000" pitchFamily="2" charset="2"/>
              </a:rPr>
              <a:t>null </a:t>
            </a:r>
            <a:r>
              <a:rPr lang="ko-KR" altLang="en-US" dirty="0">
                <a:sym typeface="Wingdings" panose="05000000000000000000" pitchFamily="2" charset="2"/>
              </a:rPr>
              <a:t>값을 타당하게 채울 수 없음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평균 값으로 대치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F68D451-2CD0-4148-B8B9-AB28A24BD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35" y="1371116"/>
            <a:ext cx="10344150" cy="2019300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DD4ABAE0-310E-4DF2-9F7A-026D7AC9A4E6}"/>
              </a:ext>
            </a:extLst>
          </p:cNvPr>
          <p:cNvSpPr/>
          <p:nvPr/>
        </p:nvSpPr>
        <p:spPr>
          <a:xfrm>
            <a:off x="8912737" y="2034563"/>
            <a:ext cx="1801962" cy="8728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9F92A16-000E-4FF7-AB31-503C09C116B9}"/>
              </a:ext>
            </a:extLst>
          </p:cNvPr>
          <p:cNvCxnSpPr/>
          <p:nvPr/>
        </p:nvCxnSpPr>
        <p:spPr>
          <a:xfrm>
            <a:off x="9532724" y="1837136"/>
            <a:ext cx="145473" cy="19742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108456B-FE02-4B1E-BE86-4E9ED279D597}"/>
              </a:ext>
            </a:extLst>
          </p:cNvPr>
          <p:cNvCxnSpPr/>
          <p:nvPr/>
        </p:nvCxnSpPr>
        <p:spPr>
          <a:xfrm flipV="1">
            <a:off x="9678197" y="1598145"/>
            <a:ext cx="311727" cy="4364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262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09626" y="260963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데이터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전처리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2F34514-F1E1-4D94-B393-CFA4B895A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8985" y="376238"/>
            <a:ext cx="395462" cy="3954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C40C3E-D5F6-44C2-8AC4-D090D493E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236" y="989553"/>
            <a:ext cx="7135528" cy="4481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30EC3B-481C-42C0-8B7A-42D7616707EB}"/>
              </a:ext>
            </a:extLst>
          </p:cNvPr>
          <p:cNvSpPr txBox="1"/>
          <p:nvPr/>
        </p:nvSpPr>
        <p:spPr>
          <a:xfrm>
            <a:off x="4629150" y="5756521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494949"/>
                </a:solidFill>
              </a:rPr>
              <a:t>종속변수 </a:t>
            </a:r>
            <a:r>
              <a:rPr lang="en-US" altLang="ko-KR" dirty="0">
                <a:solidFill>
                  <a:srgbClr val="494949"/>
                </a:solidFill>
              </a:rPr>
              <a:t>- </a:t>
            </a:r>
            <a:r>
              <a:rPr lang="ko-KR" altLang="en-US" dirty="0">
                <a:solidFill>
                  <a:srgbClr val="494949"/>
                </a:solidFill>
              </a:rPr>
              <a:t>아동의 행복감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21A2D79-D3B2-4731-9F86-E65A4F3C9713}"/>
              </a:ext>
            </a:extLst>
          </p:cNvPr>
          <p:cNvSpPr/>
          <p:nvPr/>
        </p:nvSpPr>
        <p:spPr>
          <a:xfrm flipH="1">
            <a:off x="9602025" y="1898894"/>
            <a:ext cx="580200" cy="3492255"/>
          </a:xfrm>
          <a:custGeom>
            <a:avLst/>
            <a:gdLst>
              <a:gd name="connsiteX0" fmla="*/ 0 w 2227200"/>
              <a:gd name="connsiteY0" fmla="*/ 1722315 h 3444629"/>
              <a:gd name="connsiteX1" fmla="*/ 1113600 w 2227200"/>
              <a:gd name="connsiteY1" fmla="*/ 0 h 3444629"/>
              <a:gd name="connsiteX2" fmla="*/ 2227200 w 2227200"/>
              <a:gd name="connsiteY2" fmla="*/ 1722315 h 3444629"/>
              <a:gd name="connsiteX3" fmla="*/ 1113600 w 2227200"/>
              <a:gd name="connsiteY3" fmla="*/ 3444630 h 3444629"/>
              <a:gd name="connsiteX4" fmla="*/ 0 w 2227200"/>
              <a:gd name="connsiteY4" fmla="*/ 1722315 h 3444629"/>
              <a:gd name="connsiteX0" fmla="*/ 0 w 1179153"/>
              <a:gd name="connsiteY0" fmla="*/ 1722315 h 3444630"/>
              <a:gd name="connsiteX1" fmla="*/ 1113600 w 1179153"/>
              <a:gd name="connsiteY1" fmla="*/ 0 h 3444630"/>
              <a:gd name="connsiteX2" fmla="*/ 1055625 w 1179153"/>
              <a:gd name="connsiteY2" fmla="*/ 1722315 h 3444630"/>
              <a:gd name="connsiteX3" fmla="*/ 1113600 w 1179153"/>
              <a:gd name="connsiteY3" fmla="*/ 3444630 h 3444630"/>
              <a:gd name="connsiteX4" fmla="*/ 0 w 1179153"/>
              <a:gd name="connsiteY4" fmla="*/ 1722315 h 3444630"/>
              <a:gd name="connsiteX0" fmla="*/ 0 w 1113601"/>
              <a:gd name="connsiteY0" fmla="*/ 1722317 h 3444634"/>
              <a:gd name="connsiteX1" fmla="*/ 1113600 w 1113601"/>
              <a:gd name="connsiteY1" fmla="*/ 2 h 3444634"/>
              <a:gd name="connsiteX2" fmla="*/ 7875 w 1113601"/>
              <a:gd name="connsiteY2" fmla="*/ 1712792 h 3444634"/>
              <a:gd name="connsiteX3" fmla="*/ 1113600 w 1113601"/>
              <a:gd name="connsiteY3" fmla="*/ 3444632 h 3444634"/>
              <a:gd name="connsiteX4" fmla="*/ 0 w 1113601"/>
              <a:gd name="connsiteY4" fmla="*/ 1722317 h 344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601" h="3444634">
                <a:moveTo>
                  <a:pt x="0" y="1722317"/>
                </a:moveTo>
                <a:cubicBezTo>
                  <a:pt x="0" y="771109"/>
                  <a:pt x="1112288" y="1589"/>
                  <a:pt x="1113600" y="2"/>
                </a:cubicBezTo>
                <a:cubicBezTo>
                  <a:pt x="1114912" y="-1585"/>
                  <a:pt x="7875" y="761584"/>
                  <a:pt x="7875" y="1712792"/>
                </a:cubicBezTo>
                <a:cubicBezTo>
                  <a:pt x="7875" y="2664000"/>
                  <a:pt x="1114912" y="3443045"/>
                  <a:pt x="1113600" y="3444632"/>
                </a:cubicBezTo>
                <a:cubicBezTo>
                  <a:pt x="1112288" y="3446219"/>
                  <a:pt x="0" y="2673525"/>
                  <a:pt x="0" y="17223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F39506-318E-4B7C-8AA2-8A7F6D89B944}"/>
              </a:ext>
            </a:extLst>
          </p:cNvPr>
          <p:cNvSpPr txBox="1"/>
          <p:nvPr/>
        </p:nvSpPr>
        <p:spPr>
          <a:xfrm>
            <a:off x="10429875" y="324921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평균</a:t>
            </a:r>
          </a:p>
        </p:txBody>
      </p:sp>
    </p:spTree>
    <p:extLst>
      <p:ext uri="{BB962C8B-B14F-4D97-AF65-F5344CB8AC3E}">
        <p14:creationId xmlns:p14="http://schemas.microsoft.com/office/powerpoint/2010/main" val="2093637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09626" y="234430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데이터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전처리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2F34514-F1E1-4D94-B393-CFA4B895A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8985" y="376238"/>
            <a:ext cx="395462" cy="395462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3B23029B-70E0-44D6-9F2A-30FB97B2D0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t="16115" r="5017" b="10000"/>
          <a:stretch/>
        </p:blipFill>
        <p:spPr>
          <a:xfrm>
            <a:off x="6508483" y="1132324"/>
            <a:ext cx="4391025" cy="50670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82603E-617F-48CB-9F7F-96AD9F862D39}"/>
              </a:ext>
            </a:extLst>
          </p:cNvPr>
          <p:cNvSpPr txBox="1"/>
          <p:nvPr/>
        </p:nvSpPr>
        <p:spPr>
          <a:xfrm>
            <a:off x="7038975" y="6199345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독립변수 </a:t>
            </a:r>
            <a:r>
              <a:rPr lang="en-US" altLang="ko-KR" dirty="0"/>
              <a:t>- </a:t>
            </a:r>
            <a:r>
              <a:rPr lang="ko-KR" altLang="en-US" dirty="0"/>
              <a:t>아버지 양육행동</a:t>
            </a:r>
          </a:p>
        </p:txBody>
      </p:sp>
      <p:sp>
        <p:nvSpPr>
          <p:cNvPr id="14" name="타원 6">
            <a:extLst>
              <a:ext uri="{FF2B5EF4-FFF2-40B4-BE49-F238E27FC236}">
                <a16:creationId xmlns:a16="http://schemas.microsoft.com/office/drawing/2014/main" id="{3EA4CF21-70E2-4763-8886-AD80F2D827CC}"/>
              </a:ext>
            </a:extLst>
          </p:cNvPr>
          <p:cNvSpPr/>
          <p:nvPr/>
        </p:nvSpPr>
        <p:spPr>
          <a:xfrm flipH="1">
            <a:off x="10858637" y="1514509"/>
            <a:ext cx="371338" cy="4684836"/>
          </a:xfrm>
          <a:custGeom>
            <a:avLst/>
            <a:gdLst>
              <a:gd name="connsiteX0" fmla="*/ 0 w 2227200"/>
              <a:gd name="connsiteY0" fmla="*/ 1722315 h 3444629"/>
              <a:gd name="connsiteX1" fmla="*/ 1113600 w 2227200"/>
              <a:gd name="connsiteY1" fmla="*/ 0 h 3444629"/>
              <a:gd name="connsiteX2" fmla="*/ 2227200 w 2227200"/>
              <a:gd name="connsiteY2" fmla="*/ 1722315 h 3444629"/>
              <a:gd name="connsiteX3" fmla="*/ 1113600 w 2227200"/>
              <a:gd name="connsiteY3" fmla="*/ 3444630 h 3444629"/>
              <a:gd name="connsiteX4" fmla="*/ 0 w 2227200"/>
              <a:gd name="connsiteY4" fmla="*/ 1722315 h 3444629"/>
              <a:gd name="connsiteX0" fmla="*/ 0 w 1179153"/>
              <a:gd name="connsiteY0" fmla="*/ 1722315 h 3444630"/>
              <a:gd name="connsiteX1" fmla="*/ 1113600 w 1179153"/>
              <a:gd name="connsiteY1" fmla="*/ 0 h 3444630"/>
              <a:gd name="connsiteX2" fmla="*/ 1055625 w 1179153"/>
              <a:gd name="connsiteY2" fmla="*/ 1722315 h 3444630"/>
              <a:gd name="connsiteX3" fmla="*/ 1113600 w 1179153"/>
              <a:gd name="connsiteY3" fmla="*/ 3444630 h 3444630"/>
              <a:gd name="connsiteX4" fmla="*/ 0 w 1179153"/>
              <a:gd name="connsiteY4" fmla="*/ 1722315 h 3444630"/>
              <a:gd name="connsiteX0" fmla="*/ 0 w 1113601"/>
              <a:gd name="connsiteY0" fmla="*/ 1722317 h 3444634"/>
              <a:gd name="connsiteX1" fmla="*/ 1113600 w 1113601"/>
              <a:gd name="connsiteY1" fmla="*/ 2 h 3444634"/>
              <a:gd name="connsiteX2" fmla="*/ 7875 w 1113601"/>
              <a:gd name="connsiteY2" fmla="*/ 1712792 h 3444634"/>
              <a:gd name="connsiteX3" fmla="*/ 1113600 w 1113601"/>
              <a:gd name="connsiteY3" fmla="*/ 3444632 h 3444634"/>
              <a:gd name="connsiteX4" fmla="*/ 0 w 1113601"/>
              <a:gd name="connsiteY4" fmla="*/ 1722317 h 344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601" h="3444634">
                <a:moveTo>
                  <a:pt x="0" y="1722317"/>
                </a:moveTo>
                <a:cubicBezTo>
                  <a:pt x="0" y="771109"/>
                  <a:pt x="1112288" y="1589"/>
                  <a:pt x="1113600" y="2"/>
                </a:cubicBezTo>
                <a:cubicBezTo>
                  <a:pt x="1114912" y="-1585"/>
                  <a:pt x="7875" y="761584"/>
                  <a:pt x="7875" y="1712792"/>
                </a:cubicBezTo>
                <a:cubicBezTo>
                  <a:pt x="7875" y="2664000"/>
                  <a:pt x="1114912" y="3443045"/>
                  <a:pt x="1113600" y="3444632"/>
                </a:cubicBezTo>
                <a:cubicBezTo>
                  <a:pt x="1112288" y="3446219"/>
                  <a:pt x="0" y="2673525"/>
                  <a:pt x="0" y="17223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8C8FD6-E6A3-4E36-9855-B53B7927FB6E}"/>
              </a:ext>
            </a:extLst>
          </p:cNvPr>
          <p:cNvSpPr txBox="1"/>
          <p:nvPr/>
        </p:nvSpPr>
        <p:spPr>
          <a:xfrm>
            <a:off x="11194291" y="3672261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평균</a:t>
            </a: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BE6B6ED0-088A-4ED8-9586-2DEB90C683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0" t="11712" r="32461" b="10650"/>
          <a:stretch/>
        </p:blipFill>
        <p:spPr>
          <a:xfrm>
            <a:off x="433451" y="1204927"/>
            <a:ext cx="4995423" cy="4520749"/>
          </a:xfrm>
          <a:prstGeom prst="rect">
            <a:avLst/>
          </a:prstGeom>
        </p:spPr>
      </p:pic>
      <p:sp>
        <p:nvSpPr>
          <p:cNvPr id="21" name="타원 6">
            <a:extLst>
              <a:ext uri="{FF2B5EF4-FFF2-40B4-BE49-F238E27FC236}">
                <a16:creationId xmlns:a16="http://schemas.microsoft.com/office/drawing/2014/main" id="{FF7539F6-7481-4FEE-9CC7-75C640223A52}"/>
              </a:ext>
            </a:extLst>
          </p:cNvPr>
          <p:cNvSpPr/>
          <p:nvPr/>
        </p:nvSpPr>
        <p:spPr>
          <a:xfrm flipH="1">
            <a:off x="5444267" y="1514509"/>
            <a:ext cx="254271" cy="4211167"/>
          </a:xfrm>
          <a:custGeom>
            <a:avLst/>
            <a:gdLst>
              <a:gd name="connsiteX0" fmla="*/ 0 w 2227200"/>
              <a:gd name="connsiteY0" fmla="*/ 1722315 h 3444629"/>
              <a:gd name="connsiteX1" fmla="*/ 1113600 w 2227200"/>
              <a:gd name="connsiteY1" fmla="*/ 0 h 3444629"/>
              <a:gd name="connsiteX2" fmla="*/ 2227200 w 2227200"/>
              <a:gd name="connsiteY2" fmla="*/ 1722315 h 3444629"/>
              <a:gd name="connsiteX3" fmla="*/ 1113600 w 2227200"/>
              <a:gd name="connsiteY3" fmla="*/ 3444630 h 3444629"/>
              <a:gd name="connsiteX4" fmla="*/ 0 w 2227200"/>
              <a:gd name="connsiteY4" fmla="*/ 1722315 h 3444629"/>
              <a:gd name="connsiteX0" fmla="*/ 0 w 1179153"/>
              <a:gd name="connsiteY0" fmla="*/ 1722315 h 3444630"/>
              <a:gd name="connsiteX1" fmla="*/ 1113600 w 1179153"/>
              <a:gd name="connsiteY1" fmla="*/ 0 h 3444630"/>
              <a:gd name="connsiteX2" fmla="*/ 1055625 w 1179153"/>
              <a:gd name="connsiteY2" fmla="*/ 1722315 h 3444630"/>
              <a:gd name="connsiteX3" fmla="*/ 1113600 w 1179153"/>
              <a:gd name="connsiteY3" fmla="*/ 3444630 h 3444630"/>
              <a:gd name="connsiteX4" fmla="*/ 0 w 1179153"/>
              <a:gd name="connsiteY4" fmla="*/ 1722315 h 3444630"/>
              <a:gd name="connsiteX0" fmla="*/ 0 w 1113601"/>
              <a:gd name="connsiteY0" fmla="*/ 1722317 h 3444634"/>
              <a:gd name="connsiteX1" fmla="*/ 1113600 w 1113601"/>
              <a:gd name="connsiteY1" fmla="*/ 2 h 3444634"/>
              <a:gd name="connsiteX2" fmla="*/ 7875 w 1113601"/>
              <a:gd name="connsiteY2" fmla="*/ 1712792 h 3444634"/>
              <a:gd name="connsiteX3" fmla="*/ 1113600 w 1113601"/>
              <a:gd name="connsiteY3" fmla="*/ 3444632 h 3444634"/>
              <a:gd name="connsiteX4" fmla="*/ 0 w 1113601"/>
              <a:gd name="connsiteY4" fmla="*/ 1722317 h 344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601" h="3444634">
                <a:moveTo>
                  <a:pt x="0" y="1722317"/>
                </a:moveTo>
                <a:cubicBezTo>
                  <a:pt x="0" y="771109"/>
                  <a:pt x="1112288" y="1589"/>
                  <a:pt x="1113600" y="2"/>
                </a:cubicBezTo>
                <a:cubicBezTo>
                  <a:pt x="1114912" y="-1585"/>
                  <a:pt x="7875" y="761584"/>
                  <a:pt x="7875" y="1712792"/>
                </a:cubicBezTo>
                <a:cubicBezTo>
                  <a:pt x="7875" y="2664000"/>
                  <a:pt x="1114912" y="3443045"/>
                  <a:pt x="1113600" y="3444632"/>
                </a:cubicBezTo>
                <a:cubicBezTo>
                  <a:pt x="1112288" y="3446219"/>
                  <a:pt x="0" y="2673525"/>
                  <a:pt x="0" y="17223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A6D295-32F2-44BD-A2FD-936EF3294EAF}"/>
              </a:ext>
            </a:extLst>
          </p:cNvPr>
          <p:cNvSpPr txBox="1"/>
          <p:nvPr/>
        </p:nvSpPr>
        <p:spPr>
          <a:xfrm>
            <a:off x="5698299" y="3437907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평균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388B9-D450-4EC4-B938-9B7357F53C94}"/>
              </a:ext>
            </a:extLst>
          </p:cNvPr>
          <p:cNvSpPr txBox="1"/>
          <p:nvPr/>
        </p:nvSpPr>
        <p:spPr>
          <a:xfrm>
            <a:off x="1454417" y="6199345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독립변수 </a:t>
            </a:r>
            <a:r>
              <a:rPr lang="en-US" altLang="ko-KR" dirty="0"/>
              <a:t>– </a:t>
            </a:r>
            <a:r>
              <a:rPr lang="ko-KR" altLang="en-US" dirty="0"/>
              <a:t>아동 놀이</a:t>
            </a:r>
          </a:p>
        </p:txBody>
      </p:sp>
    </p:spTree>
    <p:extLst>
      <p:ext uri="{BB962C8B-B14F-4D97-AF65-F5344CB8AC3E}">
        <p14:creationId xmlns:p14="http://schemas.microsoft.com/office/powerpoint/2010/main" val="4077293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09626" y="234430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데이터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전처리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2F34514-F1E1-4D94-B393-CFA4B895A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8985" y="376238"/>
            <a:ext cx="395462" cy="395462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3B23029B-70E0-44D6-9F2A-30FB97B2D0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t="16115" r="5017" b="10000"/>
          <a:stretch/>
        </p:blipFill>
        <p:spPr>
          <a:xfrm>
            <a:off x="6508483" y="1132324"/>
            <a:ext cx="4391025" cy="50670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82603E-617F-48CB-9F7F-96AD9F862D39}"/>
              </a:ext>
            </a:extLst>
          </p:cNvPr>
          <p:cNvSpPr txBox="1"/>
          <p:nvPr/>
        </p:nvSpPr>
        <p:spPr>
          <a:xfrm>
            <a:off x="7038975" y="6199345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독립변수 </a:t>
            </a:r>
            <a:r>
              <a:rPr lang="en-US" altLang="ko-KR" dirty="0"/>
              <a:t>- </a:t>
            </a:r>
            <a:r>
              <a:rPr lang="ko-KR" altLang="en-US" dirty="0"/>
              <a:t>아버지 양육행동</a:t>
            </a:r>
          </a:p>
        </p:txBody>
      </p:sp>
      <p:sp>
        <p:nvSpPr>
          <p:cNvPr id="14" name="타원 6">
            <a:extLst>
              <a:ext uri="{FF2B5EF4-FFF2-40B4-BE49-F238E27FC236}">
                <a16:creationId xmlns:a16="http://schemas.microsoft.com/office/drawing/2014/main" id="{3EA4CF21-70E2-4763-8886-AD80F2D827CC}"/>
              </a:ext>
            </a:extLst>
          </p:cNvPr>
          <p:cNvSpPr/>
          <p:nvPr/>
        </p:nvSpPr>
        <p:spPr>
          <a:xfrm flipH="1">
            <a:off x="10858637" y="1514509"/>
            <a:ext cx="371338" cy="4684836"/>
          </a:xfrm>
          <a:custGeom>
            <a:avLst/>
            <a:gdLst>
              <a:gd name="connsiteX0" fmla="*/ 0 w 2227200"/>
              <a:gd name="connsiteY0" fmla="*/ 1722315 h 3444629"/>
              <a:gd name="connsiteX1" fmla="*/ 1113600 w 2227200"/>
              <a:gd name="connsiteY1" fmla="*/ 0 h 3444629"/>
              <a:gd name="connsiteX2" fmla="*/ 2227200 w 2227200"/>
              <a:gd name="connsiteY2" fmla="*/ 1722315 h 3444629"/>
              <a:gd name="connsiteX3" fmla="*/ 1113600 w 2227200"/>
              <a:gd name="connsiteY3" fmla="*/ 3444630 h 3444629"/>
              <a:gd name="connsiteX4" fmla="*/ 0 w 2227200"/>
              <a:gd name="connsiteY4" fmla="*/ 1722315 h 3444629"/>
              <a:gd name="connsiteX0" fmla="*/ 0 w 1179153"/>
              <a:gd name="connsiteY0" fmla="*/ 1722315 h 3444630"/>
              <a:gd name="connsiteX1" fmla="*/ 1113600 w 1179153"/>
              <a:gd name="connsiteY1" fmla="*/ 0 h 3444630"/>
              <a:gd name="connsiteX2" fmla="*/ 1055625 w 1179153"/>
              <a:gd name="connsiteY2" fmla="*/ 1722315 h 3444630"/>
              <a:gd name="connsiteX3" fmla="*/ 1113600 w 1179153"/>
              <a:gd name="connsiteY3" fmla="*/ 3444630 h 3444630"/>
              <a:gd name="connsiteX4" fmla="*/ 0 w 1179153"/>
              <a:gd name="connsiteY4" fmla="*/ 1722315 h 3444630"/>
              <a:gd name="connsiteX0" fmla="*/ 0 w 1113601"/>
              <a:gd name="connsiteY0" fmla="*/ 1722317 h 3444634"/>
              <a:gd name="connsiteX1" fmla="*/ 1113600 w 1113601"/>
              <a:gd name="connsiteY1" fmla="*/ 2 h 3444634"/>
              <a:gd name="connsiteX2" fmla="*/ 7875 w 1113601"/>
              <a:gd name="connsiteY2" fmla="*/ 1712792 h 3444634"/>
              <a:gd name="connsiteX3" fmla="*/ 1113600 w 1113601"/>
              <a:gd name="connsiteY3" fmla="*/ 3444632 h 3444634"/>
              <a:gd name="connsiteX4" fmla="*/ 0 w 1113601"/>
              <a:gd name="connsiteY4" fmla="*/ 1722317 h 344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601" h="3444634">
                <a:moveTo>
                  <a:pt x="0" y="1722317"/>
                </a:moveTo>
                <a:cubicBezTo>
                  <a:pt x="0" y="771109"/>
                  <a:pt x="1112288" y="1589"/>
                  <a:pt x="1113600" y="2"/>
                </a:cubicBezTo>
                <a:cubicBezTo>
                  <a:pt x="1114912" y="-1585"/>
                  <a:pt x="7875" y="761584"/>
                  <a:pt x="7875" y="1712792"/>
                </a:cubicBezTo>
                <a:cubicBezTo>
                  <a:pt x="7875" y="2664000"/>
                  <a:pt x="1114912" y="3443045"/>
                  <a:pt x="1113600" y="3444632"/>
                </a:cubicBezTo>
                <a:cubicBezTo>
                  <a:pt x="1112288" y="3446219"/>
                  <a:pt x="0" y="2673525"/>
                  <a:pt x="0" y="17223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8C8FD6-E6A3-4E36-9855-B53B7927FB6E}"/>
              </a:ext>
            </a:extLst>
          </p:cNvPr>
          <p:cNvSpPr txBox="1"/>
          <p:nvPr/>
        </p:nvSpPr>
        <p:spPr>
          <a:xfrm>
            <a:off x="11194291" y="3672261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평균</a:t>
            </a: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BE6B6ED0-088A-4ED8-9586-2DEB90C683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0" t="11712" r="32461" b="10650"/>
          <a:stretch/>
        </p:blipFill>
        <p:spPr>
          <a:xfrm>
            <a:off x="433451" y="1204927"/>
            <a:ext cx="4995423" cy="4520749"/>
          </a:xfrm>
          <a:prstGeom prst="rect">
            <a:avLst/>
          </a:prstGeom>
        </p:spPr>
      </p:pic>
      <p:sp>
        <p:nvSpPr>
          <p:cNvPr id="21" name="타원 6">
            <a:extLst>
              <a:ext uri="{FF2B5EF4-FFF2-40B4-BE49-F238E27FC236}">
                <a16:creationId xmlns:a16="http://schemas.microsoft.com/office/drawing/2014/main" id="{FF7539F6-7481-4FEE-9CC7-75C640223A52}"/>
              </a:ext>
            </a:extLst>
          </p:cNvPr>
          <p:cNvSpPr/>
          <p:nvPr/>
        </p:nvSpPr>
        <p:spPr>
          <a:xfrm flipH="1">
            <a:off x="5444267" y="1514509"/>
            <a:ext cx="254271" cy="4211167"/>
          </a:xfrm>
          <a:custGeom>
            <a:avLst/>
            <a:gdLst>
              <a:gd name="connsiteX0" fmla="*/ 0 w 2227200"/>
              <a:gd name="connsiteY0" fmla="*/ 1722315 h 3444629"/>
              <a:gd name="connsiteX1" fmla="*/ 1113600 w 2227200"/>
              <a:gd name="connsiteY1" fmla="*/ 0 h 3444629"/>
              <a:gd name="connsiteX2" fmla="*/ 2227200 w 2227200"/>
              <a:gd name="connsiteY2" fmla="*/ 1722315 h 3444629"/>
              <a:gd name="connsiteX3" fmla="*/ 1113600 w 2227200"/>
              <a:gd name="connsiteY3" fmla="*/ 3444630 h 3444629"/>
              <a:gd name="connsiteX4" fmla="*/ 0 w 2227200"/>
              <a:gd name="connsiteY4" fmla="*/ 1722315 h 3444629"/>
              <a:gd name="connsiteX0" fmla="*/ 0 w 1179153"/>
              <a:gd name="connsiteY0" fmla="*/ 1722315 h 3444630"/>
              <a:gd name="connsiteX1" fmla="*/ 1113600 w 1179153"/>
              <a:gd name="connsiteY1" fmla="*/ 0 h 3444630"/>
              <a:gd name="connsiteX2" fmla="*/ 1055625 w 1179153"/>
              <a:gd name="connsiteY2" fmla="*/ 1722315 h 3444630"/>
              <a:gd name="connsiteX3" fmla="*/ 1113600 w 1179153"/>
              <a:gd name="connsiteY3" fmla="*/ 3444630 h 3444630"/>
              <a:gd name="connsiteX4" fmla="*/ 0 w 1179153"/>
              <a:gd name="connsiteY4" fmla="*/ 1722315 h 3444630"/>
              <a:gd name="connsiteX0" fmla="*/ 0 w 1113601"/>
              <a:gd name="connsiteY0" fmla="*/ 1722317 h 3444634"/>
              <a:gd name="connsiteX1" fmla="*/ 1113600 w 1113601"/>
              <a:gd name="connsiteY1" fmla="*/ 2 h 3444634"/>
              <a:gd name="connsiteX2" fmla="*/ 7875 w 1113601"/>
              <a:gd name="connsiteY2" fmla="*/ 1712792 h 3444634"/>
              <a:gd name="connsiteX3" fmla="*/ 1113600 w 1113601"/>
              <a:gd name="connsiteY3" fmla="*/ 3444632 h 3444634"/>
              <a:gd name="connsiteX4" fmla="*/ 0 w 1113601"/>
              <a:gd name="connsiteY4" fmla="*/ 1722317 h 344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601" h="3444634">
                <a:moveTo>
                  <a:pt x="0" y="1722317"/>
                </a:moveTo>
                <a:cubicBezTo>
                  <a:pt x="0" y="771109"/>
                  <a:pt x="1112288" y="1589"/>
                  <a:pt x="1113600" y="2"/>
                </a:cubicBezTo>
                <a:cubicBezTo>
                  <a:pt x="1114912" y="-1585"/>
                  <a:pt x="7875" y="761584"/>
                  <a:pt x="7875" y="1712792"/>
                </a:cubicBezTo>
                <a:cubicBezTo>
                  <a:pt x="7875" y="2664000"/>
                  <a:pt x="1114912" y="3443045"/>
                  <a:pt x="1113600" y="3444632"/>
                </a:cubicBezTo>
                <a:cubicBezTo>
                  <a:pt x="1112288" y="3446219"/>
                  <a:pt x="0" y="2673525"/>
                  <a:pt x="0" y="17223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A6D295-32F2-44BD-A2FD-936EF3294EAF}"/>
              </a:ext>
            </a:extLst>
          </p:cNvPr>
          <p:cNvSpPr txBox="1"/>
          <p:nvPr/>
        </p:nvSpPr>
        <p:spPr>
          <a:xfrm>
            <a:off x="5698299" y="3437907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평균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388B9-D450-4EC4-B938-9B7357F53C94}"/>
              </a:ext>
            </a:extLst>
          </p:cNvPr>
          <p:cNvSpPr txBox="1"/>
          <p:nvPr/>
        </p:nvSpPr>
        <p:spPr>
          <a:xfrm>
            <a:off x="1454417" y="6199345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독립변수 </a:t>
            </a:r>
            <a:r>
              <a:rPr lang="en-US" altLang="ko-KR" dirty="0"/>
              <a:t>– </a:t>
            </a:r>
            <a:r>
              <a:rPr lang="ko-KR" altLang="en-US" dirty="0"/>
              <a:t>아동 놀이</a:t>
            </a:r>
          </a:p>
        </p:txBody>
      </p: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EC8D7EB9-807F-4755-8624-326003A34590}"/>
              </a:ext>
            </a:extLst>
          </p:cNvPr>
          <p:cNvSpPr/>
          <p:nvPr/>
        </p:nvSpPr>
        <p:spPr>
          <a:xfrm>
            <a:off x="3813030" y="1350570"/>
            <a:ext cx="4499263" cy="449926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887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09626" y="234430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데이터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전처리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2F34514-F1E1-4D94-B393-CFA4B895A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8985" y="376238"/>
            <a:ext cx="395462" cy="395462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3B23029B-70E0-44D6-9F2A-30FB97B2D0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t="16115" r="5017" b="10000"/>
          <a:stretch/>
        </p:blipFill>
        <p:spPr>
          <a:xfrm>
            <a:off x="6508483" y="1132324"/>
            <a:ext cx="4391025" cy="50670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82603E-617F-48CB-9F7F-96AD9F862D39}"/>
              </a:ext>
            </a:extLst>
          </p:cNvPr>
          <p:cNvSpPr txBox="1"/>
          <p:nvPr/>
        </p:nvSpPr>
        <p:spPr>
          <a:xfrm>
            <a:off x="7038975" y="6199345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독립변수 </a:t>
            </a:r>
            <a:r>
              <a:rPr lang="en-US" altLang="ko-KR" dirty="0"/>
              <a:t>- </a:t>
            </a:r>
            <a:r>
              <a:rPr lang="ko-KR" altLang="en-US" dirty="0"/>
              <a:t>아버지 양육행동</a:t>
            </a:r>
          </a:p>
        </p:txBody>
      </p:sp>
      <p:sp>
        <p:nvSpPr>
          <p:cNvPr id="14" name="타원 6">
            <a:extLst>
              <a:ext uri="{FF2B5EF4-FFF2-40B4-BE49-F238E27FC236}">
                <a16:creationId xmlns:a16="http://schemas.microsoft.com/office/drawing/2014/main" id="{3EA4CF21-70E2-4763-8886-AD80F2D827CC}"/>
              </a:ext>
            </a:extLst>
          </p:cNvPr>
          <p:cNvSpPr/>
          <p:nvPr/>
        </p:nvSpPr>
        <p:spPr>
          <a:xfrm flipH="1">
            <a:off x="10858637" y="1514509"/>
            <a:ext cx="371338" cy="4684836"/>
          </a:xfrm>
          <a:custGeom>
            <a:avLst/>
            <a:gdLst>
              <a:gd name="connsiteX0" fmla="*/ 0 w 2227200"/>
              <a:gd name="connsiteY0" fmla="*/ 1722315 h 3444629"/>
              <a:gd name="connsiteX1" fmla="*/ 1113600 w 2227200"/>
              <a:gd name="connsiteY1" fmla="*/ 0 h 3444629"/>
              <a:gd name="connsiteX2" fmla="*/ 2227200 w 2227200"/>
              <a:gd name="connsiteY2" fmla="*/ 1722315 h 3444629"/>
              <a:gd name="connsiteX3" fmla="*/ 1113600 w 2227200"/>
              <a:gd name="connsiteY3" fmla="*/ 3444630 h 3444629"/>
              <a:gd name="connsiteX4" fmla="*/ 0 w 2227200"/>
              <a:gd name="connsiteY4" fmla="*/ 1722315 h 3444629"/>
              <a:gd name="connsiteX0" fmla="*/ 0 w 1179153"/>
              <a:gd name="connsiteY0" fmla="*/ 1722315 h 3444630"/>
              <a:gd name="connsiteX1" fmla="*/ 1113600 w 1179153"/>
              <a:gd name="connsiteY1" fmla="*/ 0 h 3444630"/>
              <a:gd name="connsiteX2" fmla="*/ 1055625 w 1179153"/>
              <a:gd name="connsiteY2" fmla="*/ 1722315 h 3444630"/>
              <a:gd name="connsiteX3" fmla="*/ 1113600 w 1179153"/>
              <a:gd name="connsiteY3" fmla="*/ 3444630 h 3444630"/>
              <a:gd name="connsiteX4" fmla="*/ 0 w 1179153"/>
              <a:gd name="connsiteY4" fmla="*/ 1722315 h 3444630"/>
              <a:gd name="connsiteX0" fmla="*/ 0 w 1113601"/>
              <a:gd name="connsiteY0" fmla="*/ 1722317 h 3444634"/>
              <a:gd name="connsiteX1" fmla="*/ 1113600 w 1113601"/>
              <a:gd name="connsiteY1" fmla="*/ 2 h 3444634"/>
              <a:gd name="connsiteX2" fmla="*/ 7875 w 1113601"/>
              <a:gd name="connsiteY2" fmla="*/ 1712792 h 3444634"/>
              <a:gd name="connsiteX3" fmla="*/ 1113600 w 1113601"/>
              <a:gd name="connsiteY3" fmla="*/ 3444632 h 3444634"/>
              <a:gd name="connsiteX4" fmla="*/ 0 w 1113601"/>
              <a:gd name="connsiteY4" fmla="*/ 1722317 h 344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601" h="3444634">
                <a:moveTo>
                  <a:pt x="0" y="1722317"/>
                </a:moveTo>
                <a:cubicBezTo>
                  <a:pt x="0" y="771109"/>
                  <a:pt x="1112288" y="1589"/>
                  <a:pt x="1113600" y="2"/>
                </a:cubicBezTo>
                <a:cubicBezTo>
                  <a:pt x="1114912" y="-1585"/>
                  <a:pt x="7875" y="761584"/>
                  <a:pt x="7875" y="1712792"/>
                </a:cubicBezTo>
                <a:cubicBezTo>
                  <a:pt x="7875" y="2664000"/>
                  <a:pt x="1114912" y="3443045"/>
                  <a:pt x="1113600" y="3444632"/>
                </a:cubicBezTo>
                <a:cubicBezTo>
                  <a:pt x="1112288" y="3446219"/>
                  <a:pt x="0" y="2673525"/>
                  <a:pt x="0" y="17223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8C8FD6-E6A3-4E36-9855-B53B7927FB6E}"/>
              </a:ext>
            </a:extLst>
          </p:cNvPr>
          <p:cNvSpPr txBox="1"/>
          <p:nvPr/>
        </p:nvSpPr>
        <p:spPr>
          <a:xfrm>
            <a:off x="11194291" y="3672261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평균</a:t>
            </a: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BE6B6ED0-088A-4ED8-9586-2DEB90C6837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0" t="11712" r="32461" b="10650"/>
          <a:stretch/>
        </p:blipFill>
        <p:spPr>
          <a:xfrm>
            <a:off x="433451" y="1204927"/>
            <a:ext cx="4995423" cy="4520749"/>
          </a:xfrm>
          <a:prstGeom prst="rect">
            <a:avLst/>
          </a:prstGeom>
        </p:spPr>
      </p:pic>
      <p:sp>
        <p:nvSpPr>
          <p:cNvPr id="21" name="타원 6">
            <a:extLst>
              <a:ext uri="{FF2B5EF4-FFF2-40B4-BE49-F238E27FC236}">
                <a16:creationId xmlns:a16="http://schemas.microsoft.com/office/drawing/2014/main" id="{FF7539F6-7481-4FEE-9CC7-75C640223A52}"/>
              </a:ext>
            </a:extLst>
          </p:cNvPr>
          <p:cNvSpPr/>
          <p:nvPr/>
        </p:nvSpPr>
        <p:spPr>
          <a:xfrm flipH="1">
            <a:off x="5444267" y="1514509"/>
            <a:ext cx="254271" cy="4211167"/>
          </a:xfrm>
          <a:custGeom>
            <a:avLst/>
            <a:gdLst>
              <a:gd name="connsiteX0" fmla="*/ 0 w 2227200"/>
              <a:gd name="connsiteY0" fmla="*/ 1722315 h 3444629"/>
              <a:gd name="connsiteX1" fmla="*/ 1113600 w 2227200"/>
              <a:gd name="connsiteY1" fmla="*/ 0 h 3444629"/>
              <a:gd name="connsiteX2" fmla="*/ 2227200 w 2227200"/>
              <a:gd name="connsiteY2" fmla="*/ 1722315 h 3444629"/>
              <a:gd name="connsiteX3" fmla="*/ 1113600 w 2227200"/>
              <a:gd name="connsiteY3" fmla="*/ 3444630 h 3444629"/>
              <a:gd name="connsiteX4" fmla="*/ 0 w 2227200"/>
              <a:gd name="connsiteY4" fmla="*/ 1722315 h 3444629"/>
              <a:gd name="connsiteX0" fmla="*/ 0 w 1179153"/>
              <a:gd name="connsiteY0" fmla="*/ 1722315 h 3444630"/>
              <a:gd name="connsiteX1" fmla="*/ 1113600 w 1179153"/>
              <a:gd name="connsiteY1" fmla="*/ 0 h 3444630"/>
              <a:gd name="connsiteX2" fmla="*/ 1055625 w 1179153"/>
              <a:gd name="connsiteY2" fmla="*/ 1722315 h 3444630"/>
              <a:gd name="connsiteX3" fmla="*/ 1113600 w 1179153"/>
              <a:gd name="connsiteY3" fmla="*/ 3444630 h 3444630"/>
              <a:gd name="connsiteX4" fmla="*/ 0 w 1179153"/>
              <a:gd name="connsiteY4" fmla="*/ 1722315 h 3444630"/>
              <a:gd name="connsiteX0" fmla="*/ 0 w 1113601"/>
              <a:gd name="connsiteY0" fmla="*/ 1722317 h 3444634"/>
              <a:gd name="connsiteX1" fmla="*/ 1113600 w 1113601"/>
              <a:gd name="connsiteY1" fmla="*/ 2 h 3444634"/>
              <a:gd name="connsiteX2" fmla="*/ 7875 w 1113601"/>
              <a:gd name="connsiteY2" fmla="*/ 1712792 h 3444634"/>
              <a:gd name="connsiteX3" fmla="*/ 1113600 w 1113601"/>
              <a:gd name="connsiteY3" fmla="*/ 3444632 h 3444634"/>
              <a:gd name="connsiteX4" fmla="*/ 0 w 1113601"/>
              <a:gd name="connsiteY4" fmla="*/ 1722317 h 344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601" h="3444634">
                <a:moveTo>
                  <a:pt x="0" y="1722317"/>
                </a:moveTo>
                <a:cubicBezTo>
                  <a:pt x="0" y="771109"/>
                  <a:pt x="1112288" y="1589"/>
                  <a:pt x="1113600" y="2"/>
                </a:cubicBezTo>
                <a:cubicBezTo>
                  <a:pt x="1114912" y="-1585"/>
                  <a:pt x="7875" y="761584"/>
                  <a:pt x="7875" y="1712792"/>
                </a:cubicBezTo>
                <a:cubicBezTo>
                  <a:pt x="7875" y="2664000"/>
                  <a:pt x="1114912" y="3443045"/>
                  <a:pt x="1113600" y="3444632"/>
                </a:cubicBezTo>
                <a:cubicBezTo>
                  <a:pt x="1112288" y="3446219"/>
                  <a:pt x="0" y="2673525"/>
                  <a:pt x="0" y="172231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A6D295-32F2-44BD-A2FD-936EF3294EAF}"/>
              </a:ext>
            </a:extLst>
          </p:cNvPr>
          <p:cNvSpPr txBox="1"/>
          <p:nvPr/>
        </p:nvSpPr>
        <p:spPr>
          <a:xfrm>
            <a:off x="5698299" y="3437907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평균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388B9-D450-4EC4-B938-9B7357F53C94}"/>
              </a:ext>
            </a:extLst>
          </p:cNvPr>
          <p:cNvSpPr txBox="1"/>
          <p:nvPr/>
        </p:nvSpPr>
        <p:spPr>
          <a:xfrm>
            <a:off x="1454417" y="6199345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독립변수 </a:t>
            </a:r>
            <a:r>
              <a:rPr lang="en-US" altLang="ko-KR" dirty="0"/>
              <a:t>– </a:t>
            </a:r>
            <a:r>
              <a:rPr lang="ko-KR" altLang="en-US" dirty="0"/>
              <a:t>아동 놀이</a:t>
            </a:r>
          </a:p>
        </p:txBody>
      </p: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EC8D7EB9-807F-4755-8624-326003A34590}"/>
              </a:ext>
            </a:extLst>
          </p:cNvPr>
          <p:cNvSpPr/>
          <p:nvPr/>
        </p:nvSpPr>
        <p:spPr>
          <a:xfrm>
            <a:off x="3813030" y="1350570"/>
            <a:ext cx="4499263" cy="449926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017D4C2-11CD-4292-B8D1-B3174AC8414F}"/>
              </a:ext>
            </a:extLst>
          </p:cNvPr>
          <p:cNvSpPr/>
          <p:nvPr/>
        </p:nvSpPr>
        <p:spPr>
          <a:xfrm>
            <a:off x="3610082" y="2322380"/>
            <a:ext cx="2175751" cy="2175751"/>
          </a:xfrm>
          <a:prstGeom prst="ellipse">
            <a:avLst/>
          </a:prstGeom>
          <a:solidFill>
            <a:srgbClr val="333F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500" b="1" dirty="0">
                <a:solidFill>
                  <a:schemeClr val="bg1"/>
                </a:solidFill>
                <a:cs typeface="Aharoni" panose="02010803020104030203" pitchFamily="2" charset="-79"/>
              </a:rPr>
              <a:t>답변의 방향</a:t>
            </a:r>
            <a:endParaRPr lang="en-US" altLang="ko-KR" sz="25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9CD1C6C-F77E-4AF6-B4D5-5ED681A8D7C5}"/>
              </a:ext>
            </a:extLst>
          </p:cNvPr>
          <p:cNvSpPr/>
          <p:nvPr/>
        </p:nvSpPr>
        <p:spPr>
          <a:xfrm>
            <a:off x="6410761" y="2341124"/>
            <a:ext cx="2175751" cy="2175751"/>
          </a:xfrm>
          <a:prstGeom prst="ellipse">
            <a:avLst/>
          </a:prstGeom>
          <a:solidFill>
            <a:srgbClr val="333F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2500" b="1" dirty="0">
                <a:solidFill>
                  <a:schemeClr val="bg1"/>
                </a:solidFill>
                <a:cs typeface="Aharoni" panose="02010803020104030203" pitchFamily="2" charset="-79"/>
              </a:rPr>
              <a:t>범주화</a:t>
            </a:r>
            <a:endParaRPr lang="en-US" altLang="ko-KR" sz="25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352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타원 80">
            <a:extLst>
              <a:ext uri="{FF2B5EF4-FFF2-40B4-BE49-F238E27FC236}">
                <a16:creationId xmlns:a16="http://schemas.microsoft.com/office/drawing/2014/main" id="{41FADB85-E686-462D-A485-3251109C5436}"/>
              </a:ext>
            </a:extLst>
          </p:cNvPr>
          <p:cNvSpPr/>
          <p:nvPr/>
        </p:nvSpPr>
        <p:spPr>
          <a:xfrm>
            <a:off x="755534" y="1315518"/>
            <a:ext cx="695762" cy="6477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800" b="1" i="1" kern="0" dirty="0">
                <a:ln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EDECEA"/>
                    </a:gs>
                    <a:gs pos="50000">
                      <a:srgbClr val="FFC000">
                        <a:lumMod val="60000"/>
                        <a:lumOff val="40000"/>
                      </a:srgbClr>
                    </a:gs>
                  </a:gsLst>
                  <a:lin ang="5400000" scaled="1"/>
                  <a:tileRect/>
                </a:gradFill>
              </a:rPr>
              <a:t>1 </a:t>
            </a:r>
            <a:endParaRPr lang="ko-KR" altLang="en-US" dirty="0">
              <a:solidFill>
                <a:srgbClr val="FFD966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D1A448B-E194-494F-9102-84C408B77D33}"/>
              </a:ext>
            </a:extLst>
          </p:cNvPr>
          <p:cNvSpPr/>
          <p:nvPr/>
        </p:nvSpPr>
        <p:spPr>
          <a:xfrm>
            <a:off x="755534" y="2221529"/>
            <a:ext cx="695762" cy="6477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800" b="1" i="1" kern="0" dirty="0">
                <a:ln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EDECEA"/>
                    </a:gs>
                    <a:gs pos="50000">
                      <a:srgbClr val="FFC000">
                        <a:lumMod val="60000"/>
                        <a:lumOff val="40000"/>
                      </a:srgbClr>
                    </a:gs>
                  </a:gsLst>
                  <a:lin ang="5400000" scaled="1"/>
                  <a:tileRect/>
                </a:gradFill>
              </a:rPr>
              <a:t>2 </a:t>
            </a:r>
            <a:endParaRPr lang="ko-KR" altLang="en-US" dirty="0">
              <a:solidFill>
                <a:srgbClr val="FFD966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43FC91C-ABF3-4F4A-8305-A67B0069F5CB}"/>
              </a:ext>
            </a:extLst>
          </p:cNvPr>
          <p:cNvSpPr/>
          <p:nvPr/>
        </p:nvSpPr>
        <p:spPr>
          <a:xfrm>
            <a:off x="755534" y="3131055"/>
            <a:ext cx="695762" cy="6477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i="1" kern="0" dirty="0">
                <a:ln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EDECEA"/>
                    </a:gs>
                    <a:gs pos="50000">
                      <a:srgbClr val="FFC000">
                        <a:lumMod val="60000"/>
                        <a:lumOff val="40000"/>
                      </a:srgbClr>
                    </a:gs>
                  </a:gsLst>
                  <a:lin ang="5400000" scaled="1"/>
                  <a:tileRect/>
                </a:gradFill>
              </a:rPr>
              <a:t>3</a:t>
            </a:r>
            <a:r>
              <a:rPr lang="en-US" altLang="ko-KR" sz="1800" b="1" i="1" kern="0" dirty="0">
                <a:ln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EDECEA"/>
                    </a:gs>
                    <a:gs pos="50000">
                      <a:srgbClr val="FFC000">
                        <a:lumMod val="60000"/>
                        <a:lumOff val="40000"/>
                      </a:srgbClr>
                    </a:gs>
                  </a:gsLst>
                  <a:lin ang="5400000" scaled="1"/>
                  <a:tileRect/>
                </a:gradFill>
              </a:rPr>
              <a:t> </a:t>
            </a:r>
            <a:endParaRPr lang="ko-KR" altLang="en-US" dirty="0">
              <a:solidFill>
                <a:srgbClr val="FFD966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90DC901-0CD9-4EFB-85AF-0F6DE4A5A076}"/>
              </a:ext>
            </a:extLst>
          </p:cNvPr>
          <p:cNvSpPr/>
          <p:nvPr/>
        </p:nvSpPr>
        <p:spPr>
          <a:xfrm>
            <a:off x="755534" y="4040581"/>
            <a:ext cx="695762" cy="6477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i="1" kern="0" dirty="0">
                <a:ln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EDECEA"/>
                    </a:gs>
                    <a:gs pos="50000">
                      <a:srgbClr val="FFC000">
                        <a:lumMod val="60000"/>
                        <a:lumOff val="40000"/>
                      </a:srgbClr>
                    </a:gs>
                  </a:gsLst>
                  <a:lin ang="5400000" scaled="1"/>
                  <a:tileRect/>
                </a:gradFill>
              </a:rPr>
              <a:t>4</a:t>
            </a:r>
            <a:r>
              <a:rPr lang="en-US" altLang="ko-KR" sz="1800" b="1" i="1" kern="0" dirty="0">
                <a:ln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EDECEA"/>
                    </a:gs>
                    <a:gs pos="50000">
                      <a:srgbClr val="FFC000">
                        <a:lumMod val="60000"/>
                        <a:lumOff val="40000"/>
                      </a:srgbClr>
                    </a:gs>
                  </a:gsLst>
                  <a:lin ang="5400000" scaled="1"/>
                  <a:tileRect/>
                </a:gradFill>
              </a:rPr>
              <a:t> </a:t>
            </a:r>
            <a:endParaRPr lang="ko-KR" altLang="en-US" dirty="0">
              <a:solidFill>
                <a:srgbClr val="FFD96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8C9A66-F23E-4494-BDC7-EBF527E592C5}"/>
              </a:ext>
            </a:extLst>
          </p:cNvPr>
          <p:cNvSpPr txBox="1"/>
          <p:nvPr/>
        </p:nvSpPr>
        <p:spPr>
          <a:xfrm>
            <a:off x="1755396" y="1454702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i="1" kern="0" dirty="0">
                <a:solidFill>
                  <a:srgbClr val="303962"/>
                </a:solidFill>
              </a:rPr>
              <a:t>배경 설명</a:t>
            </a:r>
            <a:endParaRPr lang="ko-KR" altLang="en-US" sz="2000" dirty="0">
              <a:solidFill>
                <a:srgbClr val="30396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D39758-82BE-41A0-B307-C361C9514DF5}"/>
              </a:ext>
            </a:extLst>
          </p:cNvPr>
          <p:cNvSpPr txBox="1"/>
          <p:nvPr/>
        </p:nvSpPr>
        <p:spPr>
          <a:xfrm>
            <a:off x="1755396" y="2345324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i="1" kern="0" dirty="0">
                <a:solidFill>
                  <a:srgbClr val="303962"/>
                </a:solidFill>
              </a:rPr>
              <a:t>데이터 소개</a:t>
            </a:r>
            <a:endParaRPr lang="ko-KR" altLang="en-US" sz="2000" dirty="0">
              <a:solidFill>
                <a:srgbClr val="30396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9064C0-EC6F-4120-9F4E-E84707D49357}"/>
              </a:ext>
            </a:extLst>
          </p:cNvPr>
          <p:cNvSpPr txBox="1"/>
          <p:nvPr/>
        </p:nvSpPr>
        <p:spPr>
          <a:xfrm>
            <a:off x="1755396" y="3254850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i="1" kern="0">
                <a:solidFill>
                  <a:srgbClr val="303962"/>
                </a:solidFill>
              </a:rPr>
              <a:t>데이터 </a:t>
            </a:r>
            <a:r>
              <a:rPr lang="ko-KR" altLang="en-US" sz="2000" b="1" i="1" kern="0" dirty="0" err="1">
                <a:solidFill>
                  <a:srgbClr val="303962"/>
                </a:solidFill>
              </a:rPr>
              <a:t>전처리</a:t>
            </a:r>
            <a:endParaRPr lang="ko-KR" altLang="en-US" sz="2000" dirty="0">
              <a:solidFill>
                <a:srgbClr val="30396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D8BBEF-688E-4B3E-9199-3E0199673B71}"/>
              </a:ext>
            </a:extLst>
          </p:cNvPr>
          <p:cNvSpPr txBox="1"/>
          <p:nvPr/>
        </p:nvSpPr>
        <p:spPr>
          <a:xfrm>
            <a:off x="1755396" y="4161736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i="1" kern="0" dirty="0">
                <a:solidFill>
                  <a:srgbClr val="303962"/>
                </a:solidFill>
              </a:rPr>
              <a:t>분석 결과</a:t>
            </a:r>
            <a:endParaRPr lang="ko-KR" altLang="en-US" sz="2000" dirty="0">
              <a:solidFill>
                <a:srgbClr val="303962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864223E-CB4A-457E-86EF-6041757C5E3B}"/>
              </a:ext>
            </a:extLst>
          </p:cNvPr>
          <p:cNvSpPr/>
          <p:nvPr/>
        </p:nvSpPr>
        <p:spPr>
          <a:xfrm>
            <a:off x="755534" y="4947467"/>
            <a:ext cx="695762" cy="6477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800" b="1" i="1" kern="0" dirty="0">
                <a:ln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EDECEA"/>
                    </a:gs>
                    <a:gs pos="50000">
                      <a:srgbClr val="FFC000">
                        <a:lumMod val="60000"/>
                        <a:lumOff val="40000"/>
                      </a:srgbClr>
                    </a:gs>
                  </a:gsLst>
                  <a:lin ang="5400000" scaled="1"/>
                  <a:tileRect/>
                </a:gradFill>
              </a:rPr>
              <a:t>5 </a:t>
            </a:r>
            <a:endParaRPr lang="ko-KR" altLang="en-US" dirty="0">
              <a:solidFill>
                <a:srgbClr val="FFD96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E8F772-19F6-4EB5-893B-F7C3E2DA3D91}"/>
              </a:ext>
            </a:extLst>
          </p:cNvPr>
          <p:cNvSpPr txBox="1"/>
          <p:nvPr/>
        </p:nvSpPr>
        <p:spPr>
          <a:xfrm>
            <a:off x="1755396" y="5068622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i="1" kern="0" dirty="0">
                <a:solidFill>
                  <a:srgbClr val="303962"/>
                </a:solidFill>
              </a:rPr>
              <a:t>결론</a:t>
            </a:r>
            <a:endParaRPr lang="ko-KR" altLang="en-US" sz="2000" dirty="0">
              <a:solidFill>
                <a:srgbClr val="3039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429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09626" y="234430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데이터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전처리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2F34514-F1E1-4D94-B393-CFA4B895A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8985" y="376238"/>
            <a:ext cx="395462" cy="3954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C11F76-D3E1-4F67-A3B5-AE64F1B4DE99}"/>
              </a:ext>
            </a:extLst>
          </p:cNvPr>
          <p:cNvSpPr txBox="1"/>
          <p:nvPr/>
        </p:nvSpPr>
        <p:spPr>
          <a:xfrm>
            <a:off x="4414405" y="6024533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독립변수 </a:t>
            </a:r>
            <a:r>
              <a:rPr lang="en-US" altLang="ko-KR" dirty="0"/>
              <a:t>– </a:t>
            </a:r>
            <a:r>
              <a:rPr lang="ko-KR" altLang="en-US" dirty="0"/>
              <a:t>아동 놀이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4A006F0-B648-47ED-8FC5-0AA2AC698214}"/>
              </a:ext>
            </a:extLst>
          </p:cNvPr>
          <p:cNvGrpSpPr/>
          <p:nvPr/>
        </p:nvGrpSpPr>
        <p:grpSpPr>
          <a:xfrm>
            <a:off x="3598288" y="1311567"/>
            <a:ext cx="4995423" cy="4520749"/>
            <a:chOff x="2590807" y="1309702"/>
            <a:chExt cx="4995423" cy="4520749"/>
          </a:xfrm>
        </p:grpSpPr>
        <p:pic>
          <p:nvPicPr>
            <p:cNvPr id="19" name="그림 18" descr="텍스트이(가) 표시된 사진&#10;&#10;자동 생성된 설명">
              <a:extLst>
                <a:ext uri="{FF2B5EF4-FFF2-40B4-BE49-F238E27FC236}">
                  <a16:creationId xmlns:a16="http://schemas.microsoft.com/office/drawing/2014/main" id="{B9F4BDFA-B72D-4B55-BA9B-AD618CA76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0" t="11712" r="32461" b="10650"/>
            <a:stretch/>
          </p:blipFill>
          <p:spPr>
            <a:xfrm>
              <a:off x="2590807" y="1309702"/>
              <a:ext cx="4995423" cy="4520749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19AE841-B92C-45D5-933C-41E882C1DB90}"/>
                </a:ext>
              </a:extLst>
            </p:cNvPr>
            <p:cNvSpPr/>
            <p:nvPr/>
          </p:nvSpPr>
          <p:spPr>
            <a:xfrm>
              <a:off x="2590807" y="2274260"/>
              <a:ext cx="4995423" cy="57562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D646CE-E312-47CF-956C-0AB081D9506E}"/>
                </a:ext>
              </a:extLst>
            </p:cNvPr>
            <p:cNvSpPr/>
            <p:nvPr/>
          </p:nvSpPr>
          <p:spPr>
            <a:xfrm>
              <a:off x="2590807" y="2853380"/>
              <a:ext cx="4995423" cy="62800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C94555-002E-47C4-A31B-E24FE57F322B}"/>
                </a:ext>
              </a:extLst>
            </p:cNvPr>
            <p:cNvSpPr/>
            <p:nvPr/>
          </p:nvSpPr>
          <p:spPr>
            <a:xfrm>
              <a:off x="2590807" y="3481388"/>
              <a:ext cx="4995423" cy="58392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9B24AAEC-35E4-40F0-99E7-CD322926B237}"/>
              </a:ext>
            </a:extLst>
          </p:cNvPr>
          <p:cNvSpPr/>
          <p:nvPr/>
        </p:nvSpPr>
        <p:spPr>
          <a:xfrm>
            <a:off x="10363185" y="1023938"/>
            <a:ext cx="1278512" cy="1278512"/>
          </a:xfrm>
          <a:prstGeom prst="ellipse">
            <a:avLst/>
          </a:prstGeom>
          <a:solidFill>
            <a:srgbClr val="333F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bg1"/>
                </a:solidFill>
                <a:cs typeface="Aharoni" panose="02010803020104030203" pitchFamily="2" charset="-79"/>
              </a:rPr>
              <a:t>답변의 방향</a:t>
            </a:r>
            <a:endParaRPr lang="en-US" altLang="ko-KR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12009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09626" y="234430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데이터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전처리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2F34514-F1E1-4D94-B393-CFA4B895A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8985" y="376238"/>
            <a:ext cx="395462" cy="3954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C11F76-D3E1-4F67-A3B5-AE64F1B4DE99}"/>
              </a:ext>
            </a:extLst>
          </p:cNvPr>
          <p:cNvSpPr txBox="1"/>
          <p:nvPr/>
        </p:nvSpPr>
        <p:spPr>
          <a:xfrm>
            <a:off x="4519180" y="6024533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독립변수 </a:t>
            </a:r>
            <a:r>
              <a:rPr lang="en-US" altLang="ko-KR" dirty="0"/>
              <a:t>– </a:t>
            </a:r>
            <a:r>
              <a:rPr lang="ko-KR" altLang="en-US" dirty="0"/>
              <a:t>아동 놀이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B24AAEC-35E4-40F0-99E7-CD322926B237}"/>
              </a:ext>
            </a:extLst>
          </p:cNvPr>
          <p:cNvSpPr/>
          <p:nvPr/>
        </p:nvSpPr>
        <p:spPr>
          <a:xfrm>
            <a:off x="10363185" y="1023938"/>
            <a:ext cx="1278512" cy="1278512"/>
          </a:xfrm>
          <a:prstGeom prst="ellipse">
            <a:avLst/>
          </a:prstGeom>
          <a:solidFill>
            <a:srgbClr val="333F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bg1"/>
                </a:solidFill>
                <a:cs typeface="Aharoni" panose="02010803020104030203" pitchFamily="2" charset="-79"/>
              </a:rPr>
              <a:t>답변의 방향</a:t>
            </a:r>
            <a:endParaRPr lang="en-US" altLang="ko-KR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0AAAD225-0661-4301-8F12-7B7BDE7124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2" t="11802" r="31433" b="38840"/>
          <a:stretch/>
        </p:blipFill>
        <p:spPr>
          <a:xfrm>
            <a:off x="3550153" y="1995418"/>
            <a:ext cx="5092535" cy="287185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666093-CD14-49F3-8102-516FE4918345}"/>
              </a:ext>
            </a:extLst>
          </p:cNvPr>
          <p:cNvSpPr/>
          <p:nvPr/>
        </p:nvSpPr>
        <p:spPr>
          <a:xfrm>
            <a:off x="3550154" y="3524250"/>
            <a:ext cx="5092534" cy="457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1676639-91DF-4F27-81FA-A22F7485C3A6}"/>
              </a:ext>
            </a:extLst>
          </p:cNvPr>
          <p:cNvSpPr/>
          <p:nvPr/>
        </p:nvSpPr>
        <p:spPr>
          <a:xfrm>
            <a:off x="3550154" y="3981450"/>
            <a:ext cx="5092534" cy="457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E7CEF65-2D06-46ED-9F05-6B589D8436DD}"/>
              </a:ext>
            </a:extLst>
          </p:cNvPr>
          <p:cNvSpPr/>
          <p:nvPr/>
        </p:nvSpPr>
        <p:spPr>
          <a:xfrm>
            <a:off x="3092199" y="4500562"/>
            <a:ext cx="387852" cy="369333"/>
          </a:xfrm>
          <a:prstGeom prst="rightArrow">
            <a:avLst>
              <a:gd name="adj1" fmla="val 50000"/>
              <a:gd name="adj2" fmla="val 52456"/>
            </a:avLst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7FFC66-162B-404A-B633-C5CF31BB5D06}"/>
              </a:ext>
            </a:extLst>
          </p:cNvPr>
          <p:cNvSpPr txBox="1"/>
          <p:nvPr/>
        </p:nvSpPr>
        <p:spPr>
          <a:xfrm>
            <a:off x="2519945" y="4493180"/>
            <a:ext cx="66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D966"/>
                </a:solidFill>
              </a:rPr>
              <a:t>애매</a:t>
            </a:r>
          </a:p>
        </p:txBody>
      </p:sp>
    </p:spTree>
    <p:extLst>
      <p:ext uri="{BB962C8B-B14F-4D97-AF65-F5344CB8AC3E}">
        <p14:creationId xmlns:p14="http://schemas.microsoft.com/office/powerpoint/2010/main" val="2993784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09626" y="253174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데이터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전처리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2F34514-F1E1-4D94-B393-CFA4B895A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8985" y="376238"/>
            <a:ext cx="395462" cy="395462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3B23029B-70E0-44D6-9F2A-30FB97B2D0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t="16115" r="5017" b="10000"/>
          <a:stretch/>
        </p:blipFill>
        <p:spPr>
          <a:xfrm>
            <a:off x="1848308" y="1012704"/>
            <a:ext cx="4391025" cy="506702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D6422A8-BB5F-4EBC-87B9-E698C651ED1C}"/>
              </a:ext>
            </a:extLst>
          </p:cNvPr>
          <p:cNvSpPr txBox="1"/>
          <p:nvPr/>
        </p:nvSpPr>
        <p:spPr>
          <a:xfrm>
            <a:off x="2238375" y="6199344"/>
            <a:ext cx="317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독립변수 </a:t>
            </a:r>
            <a:r>
              <a:rPr lang="en-US" altLang="ko-KR" dirty="0"/>
              <a:t>- </a:t>
            </a:r>
            <a:r>
              <a:rPr lang="ko-KR" altLang="en-US" dirty="0"/>
              <a:t>아버지 양육행동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9658950-C0E2-4D58-8782-326D3D34EB72}"/>
              </a:ext>
            </a:extLst>
          </p:cNvPr>
          <p:cNvSpPr/>
          <p:nvPr/>
        </p:nvSpPr>
        <p:spPr>
          <a:xfrm>
            <a:off x="10363185" y="1023938"/>
            <a:ext cx="1278512" cy="1278512"/>
          </a:xfrm>
          <a:prstGeom prst="ellipse">
            <a:avLst/>
          </a:prstGeom>
          <a:solidFill>
            <a:srgbClr val="333F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bg1"/>
                </a:solidFill>
                <a:cs typeface="Aharoni" panose="02010803020104030203" pitchFamily="2" charset="-79"/>
              </a:rPr>
              <a:t>범주화</a:t>
            </a:r>
            <a:endParaRPr lang="en-US" altLang="ko-KR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6DEBED-177E-46C0-AB78-DEA9D97431EF}"/>
              </a:ext>
            </a:extLst>
          </p:cNvPr>
          <p:cNvSpPr/>
          <p:nvPr/>
        </p:nvSpPr>
        <p:spPr>
          <a:xfrm>
            <a:off x="1915249" y="1880630"/>
            <a:ext cx="4267201" cy="25717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C0550A-007E-4B65-938F-EBA0425CF07E}"/>
              </a:ext>
            </a:extLst>
          </p:cNvPr>
          <p:cNvSpPr/>
          <p:nvPr/>
        </p:nvSpPr>
        <p:spPr>
          <a:xfrm>
            <a:off x="1915249" y="2370926"/>
            <a:ext cx="4267201" cy="25717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24B068-A1F0-4068-9E06-9FA9CCE1B75A}"/>
              </a:ext>
            </a:extLst>
          </p:cNvPr>
          <p:cNvSpPr/>
          <p:nvPr/>
        </p:nvSpPr>
        <p:spPr>
          <a:xfrm>
            <a:off x="1915249" y="2850238"/>
            <a:ext cx="4267201" cy="25717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91F80B4-6CA4-4AA9-9551-19422DF2AD68}"/>
              </a:ext>
            </a:extLst>
          </p:cNvPr>
          <p:cNvSpPr/>
          <p:nvPr/>
        </p:nvSpPr>
        <p:spPr>
          <a:xfrm>
            <a:off x="1915249" y="3329550"/>
            <a:ext cx="4267201" cy="25717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457984A-745B-4DBF-97DD-7F3E103C1C2D}"/>
              </a:ext>
            </a:extLst>
          </p:cNvPr>
          <p:cNvSpPr/>
          <p:nvPr/>
        </p:nvSpPr>
        <p:spPr>
          <a:xfrm>
            <a:off x="1915249" y="3808862"/>
            <a:ext cx="4267201" cy="25717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A12379-48D5-4B4E-8BD7-F91A68898DC1}"/>
              </a:ext>
            </a:extLst>
          </p:cNvPr>
          <p:cNvSpPr/>
          <p:nvPr/>
        </p:nvSpPr>
        <p:spPr>
          <a:xfrm>
            <a:off x="1915249" y="4073826"/>
            <a:ext cx="4267201" cy="25717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80D1172-0ECD-4D99-A546-728F93914814}"/>
              </a:ext>
            </a:extLst>
          </p:cNvPr>
          <p:cNvSpPr/>
          <p:nvPr/>
        </p:nvSpPr>
        <p:spPr>
          <a:xfrm>
            <a:off x="1915249" y="4566085"/>
            <a:ext cx="4267201" cy="25717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F9FDBFE-419D-43C7-8ADD-56B2534634FE}"/>
              </a:ext>
            </a:extLst>
          </p:cNvPr>
          <p:cNvSpPr/>
          <p:nvPr/>
        </p:nvSpPr>
        <p:spPr>
          <a:xfrm>
            <a:off x="1915249" y="1638135"/>
            <a:ext cx="4267201" cy="25717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82390AF-BB22-4E2F-BF36-BE23D0BBE722}"/>
              </a:ext>
            </a:extLst>
          </p:cNvPr>
          <p:cNvSpPr/>
          <p:nvPr/>
        </p:nvSpPr>
        <p:spPr>
          <a:xfrm>
            <a:off x="1915249" y="2609397"/>
            <a:ext cx="4267201" cy="25717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491542-C846-45C7-8E2E-40983B83F75B}"/>
              </a:ext>
            </a:extLst>
          </p:cNvPr>
          <p:cNvSpPr/>
          <p:nvPr/>
        </p:nvSpPr>
        <p:spPr>
          <a:xfrm>
            <a:off x="1915249" y="3607058"/>
            <a:ext cx="4267201" cy="25717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EFF2A67-B976-402C-BC91-5733DFC01C55}"/>
              </a:ext>
            </a:extLst>
          </p:cNvPr>
          <p:cNvSpPr/>
          <p:nvPr/>
        </p:nvSpPr>
        <p:spPr>
          <a:xfrm>
            <a:off x="1915249" y="4338790"/>
            <a:ext cx="4267201" cy="25717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143A0DE-4A1A-461C-AE59-1A1795580BC5}"/>
              </a:ext>
            </a:extLst>
          </p:cNvPr>
          <p:cNvSpPr/>
          <p:nvPr/>
        </p:nvSpPr>
        <p:spPr>
          <a:xfrm>
            <a:off x="1915249" y="2098396"/>
            <a:ext cx="4267201" cy="257175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2A645F-C225-4A5A-BD7C-3328531D200F}"/>
              </a:ext>
            </a:extLst>
          </p:cNvPr>
          <p:cNvSpPr/>
          <p:nvPr/>
        </p:nvSpPr>
        <p:spPr>
          <a:xfrm>
            <a:off x="1915249" y="1352932"/>
            <a:ext cx="4267201" cy="25717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CA020B0-1AA8-4826-BA1B-D096C50DED72}"/>
              </a:ext>
            </a:extLst>
          </p:cNvPr>
          <p:cNvSpPr/>
          <p:nvPr/>
        </p:nvSpPr>
        <p:spPr>
          <a:xfrm>
            <a:off x="1915249" y="5037872"/>
            <a:ext cx="4267201" cy="25717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7F63178-3E45-4B9A-B190-A4B98B97DD64}"/>
              </a:ext>
            </a:extLst>
          </p:cNvPr>
          <p:cNvSpPr/>
          <p:nvPr/>
        </p:nvSpPr>
        <p:spPr>
          <a:xfrm>
            <a:off x="1915249" y="4789666"/>
            <a:ext cx="4267201" cy="257175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F0FBB5C-8407-4F29-B959-211C64F83E5F}"/>
              </a:ext>
            </a:extLst>
          </p:cNvPr>
          <p:cNvSpPr/>
          <p:nvPr/>
        </p:nvSpPr>
        <p:spPr>
          <a:xfrm>
            <a:off x="1915249" y="5295047"/>
            <a:ext cx="4267201" cy="25717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75D0B81-A14B-458B-998F-EBE911AE8A99}"/>
              </a:ext>
            </a:extLst>
          </p:cNvPr>
          <p:cNvSpPr/>
          <p:nvPr/>
        </p:nvSpPr>
        <p:spPr>
          <a:xfrm>
            <a:off x="1915249" y="5560011"/>
            <a:ext cx="4267201" cy="25717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86FD342-A1B3-4783-A9BE-6DF066F73A77}"/>
              </a:ext>
            </a:extLst>
          </p:cNvPr>
          <p:cNvSpPr/>
          <p:nvPr/>
        </p:nvSpPr>
        <p:spPr>
          <a:xfrm>
            <a:off x="1915249" y="5807426"/>
            <a:ext cx="4267201" cy="25717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B9ED9D7-38B5-4D37-BB26-519B621B0CB9}"/>
              </a:ext>
            </a:extLst>
          </p:cNvPr>
          <p:cNvGrpSpPr/>
          <p:nvPr/>
        </p:nvGrpSpPr>
        <p:grpSpPr>
          <a:xfrm>
            <a:off x="8293771" y="2737984"/>
            <a:ext cx="1293488" cy="1376476"/>
            <a:chOff x="7398640" y="2067936"/>
            <a:chExt cx="1293488" cy="137647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A8FCBE8-345F-4F6F-AFD1-5ED7BAF53DCE}"/>
                </a:ext>
              </a:extLst>
            </p:cNvPr>
            <p:cNvSpPr/>
            <p:nvPr/>
          </p:nvSpPr>
          <p:spPr>
            <a:xfrm>
              <a:off x="7413615" y="2067936"/>
              <a:ext cx="1278513" cy="25717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EC1F15D-D534-41E5-88E6-55594761C777}"/>
                </a:ext>
              </a:extLst>
            </p:cNvPr>
            <p:cNvSpPr/>
            <p:nvPr/>
          </p:nvSpPr>
          <p:spPr>
            <a:xfrm>
              <a:off x="7409550" y="3187237"/>
              <a:ext cx="586081" cy="257175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D6EC6FE-D7E7-44A3-8E0D-3DF55A8EDD57}"/>
                </a:ext>
              </a:extLst>
            </p:cNvPr>
            <p:cNvSpPr/>
            <p:nvPr/>
          </p:nvSpPr>
          <p:spPr>
            <a:xfrm>
              <a:off x="7398640" y="2902625"/>
              <a:ext cx="586082" cy="257175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0731312-8B64-4AE3-8CE7-4DE8A6B95B9D}"/>
                </a:ext>
              </a:extLst>
            </p:cNvPr>
            <p:cNvSpPr/>
            <p:nvPr/>
          </p:nvSpPr>
          <p:spPr>
            <a:xfrm>
              <a:off x="7413615" y="2354752"/>
              <a:ext cx="586081" cy="257175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1213E35-E211-4E24-8ED5-E5564276D6C9}"/>
                </a:ext>
              </a:extLst>
            </p:cNvPr>
            <p:cNvSpPr/>
            <p:nvPr/>
          </p:nvSpPr>
          <p:spPr>
            <a:xfrm>
              <a:off x="7398640" y="2630411"/>
              <a:ext cx="1278513" cy="257175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73D7FA-7287-4A3D-ADAA-BB7D9BE93B08}"/>
              </a:ext>
            </a:extLst>
          </p:cNvPr>
          <p:cNvSpPr/>
          <p:nvPr/>
        </p:nvSpPr>
        <p:spPr>
          <a:xfrm>
            <a:off x="1915249" y="3107413"/>
            <a:ext cx="4267201" cy="257175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0A95AFB-D7EC-4D7C-8B36-12A0DB091E78}"/>
              </a:ext>
            </a:extLst>
          </p:cNvPr>
          <p:cNvSpPr txBox="1"/>
          <p:nvPr/>
        </p:nvSpPr>
        <p:spPr>
          <a:xfrm>
            <a:off x="7898429" y="2704303"/>
            <a:ext cx="3171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온정과 관여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구조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자율성 지지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혼란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강제 </a:t>
            </a:r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32910D-2755-4309-BC12-5CEFC7DF684F}"/>
              </a:ext>
            </a:extLst>
          </p:cNvPr>
          <p:cNvSpPr txBox="1"/>
          <p:nvPr/>
        </p:nvSpPr>
        <p:spPr>
          <a:xfrm>
            <a:off x="7748129" y="6107011"/>
            <a:ext cx="4343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 </a:t>
            </a:r>
            <a:r>
              <a:rPr lang="ko-KR" altLang="en-US" sz="1000" dirty="0" err="1"/>
              <a:t>정교영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신희천</a:t>
            </a:r>
            <a:r>
              <a:rPr lang="en-US" altLang="ko-KR" sz="1000" dirty="0"/>
              <a:t>(2011). </a:t>
            </a:r>
            <a:r>
              <a:rPr lang="ko-KR" altLang="en-US" sz="1000" dirty="0"/>
              <a:t>한국판 부모 양육행동 척도</a:t>
            </a:r>
            <a:r>
              <a:rPr lang="en-US" altLang="ko-KR" sz="1000" dirty="0"/>
              <a:t>(Korean-Parents as Social Context Questionnaire; K-PSCQ)</a:t>
            </a:r>
            <a:r>
              <a:rPr lang="ko-KR" altLang="en-US" sz="1000" dirty="0"/>
              <a:t>의 타당화</a:t>
            </a:r>
            <a:r>
              <a:rPr lang="en-US" altLang="ko-KR" sz="1000" dirty="0"/>
              <a:t>. </a:t>
            </a:r>
            <a:r>
              <a:rPr lang="ko-KR" altLang="en-US" sz="1000" dirty="0"/>
              <a:t>한국상담학회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0244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E843FD-082B-4137-A621-5D9795EA00D8}"/>
              </a:ext>
            </a:extLst>
          </p:cNvPr>
          <p:cNvSpPr/>
          <p:nvPr/>
        </p:nvSpPr>
        <p:spPr>
          <a:xfrm>
            <a:off x="309626" y="253174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데이터 </a:t>
              </a:r>
              <a:r>
                <a:rPr lang="ko-KR" altLang="en-US" sz="2400" b="1" i="1" kern="0" dirty="0" err="1">
                  <a:solidFill>
                    <a:prstClr val="white"/>
                  </a:solidFill>
                </a:rPr>
                <a:t>전처리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2F34514-F1E1-4D94-B393-CFA4B895A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8985" y="376238"/>
            <a:ext cx="395462" cy="395462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B9658950-C0E2-4D58-8782-326D3D34EB72}"/>
              </a:ext>
            </a:extLst>
          </p:cNvPr>
          <p:cNvSpPr/>
          <p:nvPr/>
        </p:nvSpPr>
        <p:spPr>
          <a:xfrm>
            <a:off x="10363185" y="1023938"/>
            <a:ext cx="1278512" cy="1278512"/>
          </a:xfrm>
          <a:prstGeom prst="ellipse">
            <a:avLst/>
          </a:prstGeom>
          <a:solidFill>
            <a:srgbClr val="333F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bg1"/>
                </a:solidFill>
                <a:cs typeface="Aharoni" panose="02010803020104030203" pitchFamily="2" charset="-79"/>
              </a:rPr>
              <a:t>범주화</a:t>
            </a:r>
            <a:endParaRPr lang="en-US" altLang="ko-KR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9173DC-341D-4AF6-8289-3F98C7EC285B}"/>
              </a:ext>
            </a:extLst>
          </p:cNvPr>
          <p:cNvSpPr txBox="1"/>
          <p:nvPr/>
        </p:nvSpPr>
        <p:spPr>
          <a:xfrm>
            <a:off x="1610590" y="1631373"/>
            <a:ext cx="30757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아동 집행기능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계획 및 조직화 곤란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행동 통제 곤란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정서 통제 곤란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부주의</a:t>
            </a:r>
            <a:r>
              <a:rPr lang="en-US" altLang="ko-KR" dirty="0"/>
              <a:t>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6BA4F2-14DE-466A-B9C3-48A2FFC4B66C}"/>
              </a:ext>
            </a:extLst>
          </p:cNvPr>
          <p:cNvSpPr txBox="1"/>
          <p:nvPr/>
        </p:nvSpPr>
        <p:spPr>
          <a:xfrm>
            <a:off x="1610591" y="3557634"/>
            <a:ext cx="2682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아동 언어발달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담화관리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상황에 따른 조절 및 적응능력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의사소통 의도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비언어적 의사소통</a:t>
            </a:r>
            <a:r>
              <a:rPr lang="en-US" altLang="ko-KR" dirty="0"/>
              <a:t>**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4EB38C7-5A50-4B4C-ACC1-CD2A35160BC1}"/>
              </a:ext>
            </a:extLst>
          </p:cNvPr>
          <p:cNvGrpSpPr/>
          <p:nvPr/>
        </p:nvGrpSpPr>
        <p:grpSpPr>
          <a:xfrm>
            <a:off x="7633828" y="5722547"/>
            <a:ext cx="4360718" cy="1161625"/>
            <a:chOff x="7696174" y="5379644"/>
            <a:chExt cx="4360718" cy="116162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32910D-2755-4309-BC12-5CEFC7DF684F}"/>
                </a:ext>
              </a:extLst>
            </p:cNvPr>
            <p:cNvSpPr txBox="1"/>
            <p:nvPr/>
          </p:nvSpPr>
          <p:spPr>
            <a:xfrm>
              <a:off x="7696174" y="5379644"/>
              <a:ext cx="43434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* </a:t>
              </a:r>
              <a:r>
                <a:rPr lang="ko-KR" altLang="en-US" sz="1000" dirty="0" err="1"/>
                <a:t>장희선</a:t>
              </a:r>
              <a:r>
                <a:rPr lang="en-US" altLang="ko-KR" sz="1000" dirty="0"/>
                <a:t>(2021). </a:t>
              </a:r>
              <a:r>
                <a:rPr lang="ko-KR" altLang="en-US" sz="1000" dirty="0"/>
                <a:t>초등학생 집행기능곤란의 </a:t>
              </a:r>
              <a:r>
                <a:rPr lang="ko-KR" altLang="en-US" sz="1000" dirty="0" err="1"/>
                <a:t>발달궤적</a:t>
              </a:r>
              <a:r>
                <a:rPr lang="ko-KR" altLang="en-US" sz="1000" dirty="0"/>
                <a:t> 및 특성과 예측 효과 검증</a:t>
              </a:r>
              <a:r>
                <a:rPr lang="en-US" altLang="ko-KR" sz="1000" dirty="0"/>
                <a:t>: </a:t>
              </a:r>
              <a:r>
                <a:rPr lang="ko-KR" altLang="en-US" sz="1000" dirty="0"/>
                <a:t>성격유형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학교폭력 피해경험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미디어중독의 차이분석과 부모 요인의 예측효과</a:t>
              </a:r>
              <a:r>
                <a:rPr lang="en-US" altLang="ko-KR" sz="1000" dirty="0"/>
                <a:t>. </a:t>
              </a:r>
              <a:r>
                <a:rPr lang="ko-KR" altLang="en-US" sz="1000" dirty="0"/>
                <a:t>한국아동패널 학술대회</a:t>
              </a:r>
              <a:r>
                <a:rPr lang="en-US" altLang="ko-KR" sz="1000" dirty="0"/>
                <a:t>.</a:t>
              </a:r>
            </a:p>
            <a:p>
              <a:endParaRPr lang="en-US" altLang="ko-KR" sz="1000" dirty="0"/>
            </a:p>
            <a:p>
              <a:endParaRPr lang="ko-KR" altLang="en-US" sz="10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B84BEB1-F0E9-41C1-98A4-41D196B881FF}"/>
                </a:ext>
              </a:extLst>
            </p:cNvPr>
            <p:cNvSpPr txBox="1"/>
            <p:nvPr/>
          </p:nvSpPr>
          <p:spPr>
            <a:xfrm>
              <a:off x="7713492" y="5833383"/>
              <a:ext cx="4343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** </a:t>
              </a:r>
              <a:r>
                <a:rPr lang="ko-KR" altLang="en-US" sz="1000" dirty="0"/>
                <a:t>이은주</a:t>
              </a:r>
              <a:r>
                <a:rPr lang="en-US" altLang="ko-KR" sz="1000" dirty="0"/>
                <a:t>(2021). </a:t>
              </a:r>
              <a:r>
                <a:rPr lang="ko-KR" altLang="en-US" sz="1000" dirty="0"/>
                <a:t>초등학교 </a:t>
              </a:r>
              <a:r>
                <a:rPr lang="en-US" altLang="ko-KR" sz="1000" dirty="0"/>
                <a:t>4</a:t>
              </a:r>
              <a:r>
                <a:rPr lang="ko-KR" altLang="en-US" sz="1000" dirty="0"/>
                <a:t>학년 아동 화용언어 능력 예측 변인으로서</a:t>
              </a:r>
            </a:p>
            <a:p>
              <a:r>
                <a:rPr lang="ko-KR" altLang="en-US" sz="1000" dirty="0" err="1"/>
                <a:t>학령전</a:t>
              </a:r>
              <a:r>
                <a:rPr lang="ko-KR" altLang="en-US" sz="1000" dirty="0"/>
                <a:t> 사회적 기술의 역할</a:t>
              </a:r>
              <a:r>
                <a:rPr lang="en-US" altLang="ko-KR" sz="1000" dirty="0"/>
                <a:t>. </a:t>
              </a:r>
              <a:r>
                <a:rPr lang="ko-KR" altLang="en-US" sz="1000" dirty="0"/>
                <a:t>한국아동패널 학술대회</a:t>
              </a:r>
              <a:r>
                <a:rPr lang="en-US" altLang="ko-KR" sz="1000" dirty="0"/>
                <a:t>.</a:t>
              </a:r>
            </a:p>
            <a:p>
              <a:endParaRPr lang="en-US" altLang="ko-KR" sz="1000" dirty="0"/>
            </a:p>
            <a:p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719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72519" y="2936604"/>
            <a:ext cx="2640466" cy="97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 dirty="0">
                <a:ln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EDECEA"/>
                    </a:gs>
                    <a:gs pos="50000">
                      <a:srgbClr val="FFC000">
                        <a:lumMod val="60000"/>
                        <a:lumOff val="40000"/>
                      </a:srgbClr>
                    </a:gs>
                  </a:gsLst>
                  <a:lin ang="5400000" scaled="1"/>
                  <a:tileRect/>
                </a:gradFill>
              </a:rPr>
              <a:t>분석 결과</a:t>
            </a:r>
          </a:p>
        </p:txBody>
      </p:sp>
    </p:spTree>
    <p:extLst>
      <p:ext uri="{BB962C8B-B14F-4D97-AF65-F5344CB8AC3E}">
        <p14:creationId xmlns:p14="http://schemas.microsoft.com/office/powerpoint/2010/main" val="2626708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09626" y="260963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분석 결과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2F34514-F1E1-4D94-B393-CFA4B895A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8985" y="376238"/>
            <a:ext cx="395462" cy="395462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B2EA60D6-0E72-4ADD-A159-CC2FE71D086F}"/>
              </a:ext>
            </a:extLst>
          </p:cNvPr>
          <p:cNvGrpSpPr/>
          <p:nvPr/>
        </p:nvGrpSpPr>
        <p:grpSpPr>
          <a:xfrm>
            <a:off x="2372056" y="2490363"/>
            <a:ext cx="2133161" cy="2537431"/>
            <a:chOff x="2372056" y="2490363"/>
            <a:chExt cx="2133161" cy="2537431"/>
          </a:xfrm>
        </p:grpSpPr>
        <p:pic>
          <p:nvPicPr>
            <p:cNvPr id="1026" name="Picture 2" descr="Linear regression free icon">
              <a:extLst>
                <a:ext uri="{FF2B5EF4-FFF2-40B4-BE49-F238E27FC236}">
                  <a16:creationId xmlns:a16="http://schemas.microsoft.com/office/drawing/2014/main" id="{04C90899-E67A-4405-8171-471CA048C3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5030" y="2490363"/>
              <a:ext cx="2047215" cy="204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8486752-7B7E-48E6-8A79-F036EB923812}"/>
                </a:ext>
              </a:extLst>
            </p:cNvPr>
            <p:cNvSpPr txBox="1"/>
            <p:nvPr/>
          </p:nvSpPr>
          <p:spPr>
            <a:xfrm>
              <a:off x="2372056" y="4658462"/>
              <a:ext cx="2133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선형 회귀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E8BED96-BE1A-4F5F-B5C5-49BEAC51D6F5}"/>
              </a:ext>
            </a:extLst>
          </p:cNvPr>
          <p:cNvGrpSpPr/>
          <p:nvPr/>
        </p:nvGrpSpPr>
        <p:grpSpPr>
          <a:xfrm>
            <a:off x="4970326" y="2441905"/>
            <a:ext cx="2251347" cy="2544664"/>
            <a:chOff x="4970326" y="2441905"/>
            <a:chExt cx="2251347" cy="254466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D2DA22-1ED3-404A-B2B1-15CDC712F726}"/>
                </a:ext>
              </a:extLst>
            </p:cNvPr>
            <p:cNvSpPr txBox="1"/>
            <p:nvPr/>
          </p:nvSpPr>
          <p:spPr>
            <a:xfrm>
              <a:off x="4970326" y="4617237"/>
              <a:ext cx="2251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로지스틱 회귀</a:t>
              </a:r>
            </a:p>
          </p:txBody>
        </p:sp>
        <p:pic>
          <p:nvPicPr>
            <p:cNvPr id="2052" name="Picture 4" descr="Logistic regression - Free computer icons">
              <a:extLst>
                <a:ext uri="{FF2B5EF4-FFF2-40B4-BE49-F238E27FC236}">
                  <a16:creationId xmlns:a16="http://schemas.microsoft.com/office/drawing/2014/main" id="{54342CA2-7A0C-4F98-9FAC-2E58926ED1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8229" y="2441905"/>
              <a:ext cx="2047215" cy="204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99CFBB9-735E-494E-A55C-1DAE54B840AF}"/>
              </a:ext>
            </a:extLst>
          </p:cNvPr>
          <p:cNvGrpSpPr/>
          <p:nvPr/>
        </p:nvGrpSpPr>
        <p:grpSpPr>
          <a:xfrm>
            <a:off x="7698455" y="2490363"/>
            <a:ext cx="2133161" cy="2477943"/>
            <a:chOff x="7698455" y="2490363"/>
            <a:chExt cx="2133161" cy="247794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DB1C8B-67A8-4E1D-B08B-EE7634B1F108}"/>
                </a:ext>
              </a:extLst>
            </p:cNvPr>
            <p:cNvSpPr txBox="1"/>
            <p:nvPr/>
          </p:nvSpPr>
          <p:spPr>
            <a:xfrm>
              <a:off x="7698455" y="4598974"/>
              <a:ext cx="2133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의사결정나무</a:t>
              </a:r>
            </a:p>
          </p:txBody>
        </p:sp>
        <p:pic>
          <p:nvPicPr>
            <p:cNvPr id="2054" name="Picture 6" descr="Hierarchical structure free icon">
              <a:extLst>
                <a:ext uri="{FF2B5EF4-FFF2-40B4-BE49-F238E27FC236}">
                  <a16:creationId xmlns:a16="http://schemas.microsoft.com/office/drawing/2014/main" id="{FD3BBB62-2330-4B9F-B95B-CAB4B16B3F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1428" y="2490363"/>
              <a:ext cx="2047216" cy="2047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7513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09626" y="260963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분석 결과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2F34514-F1E1-4D94-B393-CFA4B895A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8985" y="376238"/>
            <a:ext cx="395462" cy="39546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A1C950E-2FDD-4050-B622-5ADF40B103D4}"/>
              </a:ext>
            </a:extLst>
          </p:cNvPr>
          <p:cNvGrpSpPr/>
          <p:nvPr/>
        </p:nvGrpSpPr>
        <p:grpSpPr>
          <a:xfrm>
            <a:off x="5029419" y="2484134"/>
            <a:ext cx="2133161" cy="2537431"/>
            <a:chOff x="2372056" y="2490363"/>
            <a:chExt cx="2133161" cy="2537431"/>
          </a:xfrm>
        </p:grpSpPr>
        <p:pic>
          <p:nvPicPr>
            <p:cNvPr id="1026" name="Picture 2" descr="Linear regression free icon">
              <a:extLst>
                <a:ext uri="{FF2B5EF4-FFF2-40B4-BE49-F238E27FC236}">
                  <a16:creationId xmlns:a16="http://schemas.microsoft.com/office/drawing/2014/main" id="{04C90899-E67A-4405-8171-471CA048C3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5030" y="2490363"/>
              <a:ext cx="2047215" cy="204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8486752-7B7E-48E6-8A79-F036EB923812}"/>
                </a:ext>
              </a:extLst>
            </p:cNvPr>
            <p:cNvSpPr txBox="1"/>
            <p:nvPr/>
          </p:nvSpPr>
          <p:spPr>
            <a:xfrm>
              <a:off x="2372056" y="4658462"/>
              <a:ext cx="2133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선형 회귀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1030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09626" y="260963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분석 결과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2F34514-F1E1-4D94-B393-CFA4B895A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8985" y="376238"/>
            <a:ext cx="395462" cy="395462"/>
          </a:xfrm>
          <a:prstGeom prst="rect">
            <a:avLst/>
          </a:prstGeom>
        </p:spPr>
      </p:pic>
      <p:pic>
        <p:nvPicPr>
          <p:cNvPr id="1026" name="Picture 2" descr="Linear regression free icon">
            <a:extLst>
              <a:ext uri="{FF2B5EF4-FFF2-40B4-BE49-F238E27FC236}">
                <a16:creationId xmlns:a16="http://schemas.microsoft.com/office/drawing/2014/main" id="{04C90899-E67A-4405-8171-471CA048C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614" y="1132324"/>
            <a:ext cx="1350102" cy="135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257098-14FB-4939-B8E2-8F85DB229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075" y="1169018"/>
            <a:ext cx="4895850" cy="4562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CE04BF-DAA3-4CF8-B185-CC17D9B95EB6}"/>
              </a:ext>
            </a:extLst>
          </p:cNvPr>
          <p:cNvSpPr txBox="1"/>
          <p:nvPr/>
        </p:nvSpPr>
        <p:spPr>
          <a:xfrm>
            <a:off x="5112329" y="5870864"/>
            <a:ext cx="19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변수들 간 독립성</a:t>
            </a:r>
          </a:p>
        </p:txBody>
      </p:sp>
    </p:spTree>
    <p:extLst>
      <p:ext uri="{BB962C8B-B14F-4D97-AF65-F5344CB8AC3E}">
        <p14:creationId xmlns:p14="http://schemas.microsoft.com/office/powerpoint/2010/main" val="3989686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51092" y="260963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분석 결과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2F34514-F1E1-4D94-B393-CFA4B895A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8985" y="376238"/>
            <a:ext cx="395462" cy="395462"/>
          </a:xfrm>
          <a:prstGeom prst="rect">
            <a:avLst/>
          </a:prstGeom>
        </p:spPr>
      </p:pic>
      <p:pic>
        <p:nvPicPr>
          <p:cNvPr id="1026" name="Picture 2" descr="Linear regression free icon">
            <a:extLst>
              <a:ext uri="{FF2B5EF4-FFF2-40B4-BE49-F238E27FC236}">
                <a16:creationId xmlns:a16="http://schemas.microsoft.com/office/drawing/2014/main" id="{04C90899-E67A-4405-8171-471CA048C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614" y="1132324"/>
            <a:ext cx="1350102" cy="135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8FBCD1D6-AA38-446A-968B-0102F3F27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378146"/>
              </p:ext>
            </p:extLst>
          </p:nvPr>
        </p:nvGraphicFramePr>
        <p:xfrm>
          <a:off x="4331244" y="1027549"/>
          <a:ext cx="3612444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281">
                  <a:extLst>
                    <a:ext uri="{9D8B030D-6E8A-4147-A177-3AD203B41FA5}">
                      <a16:colId xmlns:a16="http://schemas.microsoft.com/office/drawing/2014/main" val="3816693016"/>
                    </a:ext>
                  </a:extLst>
                </a:gridCol>
                <a:gridCol w="1457163">
                  <a:extLst>
                    <a:ext uri="{9D8B030D-6E8A-4147-A177-3AD203B41FA5}">
                      <a16:colId xmlns:a16="http://schemas.microsoft.com/office/drawing/2014/main" val="3918054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b="1" dirty="0" err="1">
                          <a:effectLst/>
                          <a:latin typeface="+mn-lt"/>
                        </a:rPr>
                        <a:t>변수명</a:t>
                      </a:r>
                      <a:endParaRPr lang="en-US" b="1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rgbClr val="3039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  <a:latin typeface="+mn-lt"/>
                        </a:rPr>
                        <a:t>VIF Factor</a:t>
                      </a:r>
                    </a:p>
                  </a:txBody>
                  <a:tcPr anchor="ctr">
                    <a:solidFill>
                      <a:srgbClr val="3039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1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dirty="0">
                          <a:effectLst/>
                          <a:latin typeface="+mj-lt"/>
                          <a:ea typeface="D2Coding" panose="020B0609020101020101" pitchFamily="49" charset="-127"/>
                        </a:rPr>
                        <a:t>아버지 부부갈등</a:t>
                      </a:r>
                      <a:endParaRPr lang="en-US" sz="1400" b="0" dirty="0">
                        <a:effectLst/>
                        <a:latin typeface="+mj-lt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dirty="0">
                          <a:effectLst/>
                          <a:latin typeface="+mj-lt"/>
                          <a:ea typeface="D2Coding" panose="020B0609020101020101" pitchFamily="49" charset="-127"/>
                        </a:rPr>
                        <a:t>8.27159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08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dirty="0">
                          <a:effectLst/>
                          <a:latin typeface="+mj-lt"/>
                          <a:ea typeface="D2Coding" panose="020B0609020101020101" pitchFamily="49" charset="-127"/>
                        </a:rPr>
                        <a:t>어머니 음주</a:t>
                      </a:r>
                      <a:endParaRPr lang="en-US" sz="1400" b="0" dirty="0">
                        <a:effectLst/>
                        <a:latin typeface="+mj-lt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dirty="0">
                          <a:effectLst/>
                          <a:latin typeface="+mj-lt"/>
                          <a:ea typeface="D2Coding" panose="020B0609020101020101" pitchFamily="49" charset="-127"/>
                        </a:rPr>
                        <a:t>7.95514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54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dirty="0">
                          <a:effectLst/>
                          <a:latin typeface="+mj-lt"/>
                          <a:ea typeface="D2Coding" panose="020B0609020101020101" pitchFamily="49" charset="-127"/>
                        </a:rPr>
                        <a:t>아동 사이버비행</a:t>
                      </a:r>
                      <a:endParaRPr lang="en-US" sz="1400" b="0" dirty="0">
                        <a:effectLst/>
                        <a:latin typeface="+mj-lt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dirty="0">
                          <a:effectLst/>
                          <a:latin typeface="+mj-lt"/>
                          <a:ea typeface="D2Coding" panose="020B0609020101020101" pitchFamily="49" charset="-127"/>
                        </a:rPr>
                        <a:t>7.05326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08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dirty="0">
                          <a:effectLst/>
                          <a:latin typeface="+mj-lt"/>
                          <a:ea typeface="D2Coding" panose="020B0609020101020101" pitchFamily="49" charset="-127"/>
                        </a:rPr>
                        <a:t>아동 가구 경제</a:t>
                      </a:r>
                      <a:endParaRPr lang="en-US" sz="1400" b="0" dirty="0">
                        <a:effectLst/>
                        <a:latin typeface="+mj-lt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>
                          <a:effectLst/>
                          <a:latin typeface="+mj-lt"/>
                          <a:ea typeface="D2Coding" panose="020B0609020101020101" pitchFamily="49" charset="-127"/>
                        </a:rPr>
                        <a:t>6.94851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41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dirty="0">
                          <a:effectLst/>
                          <a:latin typeface="+mj-lt"/>
                          <a:ea typeface="D2Coding" panose="020B0609020101020101" pitchFamily="49" charset="-127"/>
                        </a:rPr>
                        <a:t>아동 학업 스트레스</a:t>
                      </a:r>
                      <a:endParaRPr lang="en-US" sz="1400" b="0" dirty="0">
                        <a:effectLst/>
                        <a:latin typeface="+mj-lt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dirty="0">
                          <a:effectLst/>
                          <a:latin typeface="+mj-lt"/>
                          <a:ea typeface="D2Coding" panose="020B0609020101020101" pitchFamily="49" charset="-127"/>
                        </a:rPr>
                        <a:t>6.24963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3728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dirty="0">
                          <a:effectLst/>
                          <a:latin typeface="+mj-lt"/>
                          <a:ea typeface="D2Coding" panose="020B0609020101020101" pitchFamily="49" charset="-127"/>
                        </a:rPr>
                        <a:t>아동 친구 관계</a:t>
                      </a:r>
                      <a:endParaRPr lang="en-US" sz="1400" b="0" dirty="0">
                        <a:effectLst/>
                        <a:latin typeface="+mj-lt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dirty="0">
                          <a:effectLst/>
                          <a:latin typeface="+mj-lt"/>
                          <a:ea typeface="D2Coding" panose="020B0609020101020101" pitchFamily="49" charset="-127"/>
                        </a:rPr>
                        <a:t>5.89631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59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dirty="0">
                          <a:effectLst/>
                          <a:latin typeface="+mj-lt"/>
                          <a:ea typeface="D2Coding" panose="020B0609020101020101" pitchFamily="49" charset="-127"/>
                        </a:rPr>
                        <a:t>아동 취미생활</a:t>
                      </a:r>
                      <a:endParaRPr lang="en-US" sz="1400" b="0" dirty="0">
                        <a:effectLst/>
                        <a:latin typeface="+mj-lt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>
                          <a:effectLst/>
                          <a:latin typeface="+mj-lt"/>
                          <a:ea typeface="D2Coding" panose="020B0609020101020101" pitchFamily="49" charset="-127"/>
                        </a:rPr>
                        <a:t>5.60920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550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dirty="0">
                          <a:effectLst/>
                          <a:latin typeface="+mj-lt"/>
                          <a:ea typeface="D2Coding" panose="020B0609020101020101" pitchFamily="49" charset="-127"/>
                        </a:rPr>
                        <a:t>아동 컴퓨터능력</a:t>
                      </a:r>
                      <a:endParaRPr lang="en-US" sz="1400" b="0" dirty="0">
                        <a:effectLst/>
                        <a:latin typeface="+mj-lt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dirty="0">
                          <a:effectLst/>
                          <a:latin typeface="+mj-lt"/>
                          <a:ea typeface="D2Coding" panose="020B0609020101020101" pitchFamily="49" charset="-127"/>
                        </a:rPr>
                        <a:t>5.56511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94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dirty="0">
                          <a:effectLst/>
                          <a:latin typeface="+mj-lt"/>
                          <a:ea typeface="D2Coding" panose="020B0609020101020101" pitchFamily="49" charset="-127"/>
                        </a:rPr>
                        <a:t>아버지 흡연</a:t>
                      </a:r>
                      <a:endParaRPr lang="en-US" sz="1400" b="0" dirty="0">
                        <a:effectLst/>
                        <a:latin typeface="+mj-lt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dirty="0">
                          <a:effectLst/>
                          <a:latin typeface="+mj-lt"/>
                          <a:ea typeface="D2Coding" panose="020B0609020101020101" pitchFamily="49" charset="-127"/>
                        </a:rPr>
                        <a:t>1.83570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2135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dirty="0">
                          <a:effectLst/>
                          <a:latin typeface="+mj-lt"/>
                          <a:ea typeface="D2Coding" panose="020B0609020101020101" pitchFamily="49" charset="-127"/>
                        </a:rPr>
                        <a:t>어머니 흡연</a:t>
                      </a:r>
                      <a:endParaRPr lang="en-US" sz="1400" b="0" dirty="0">
                        <a:effectLst/>
                        <a:latin typeface="+mj-lt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dirty="0">
                          <a:effectLst/>
                          <a:latin typeface="+mj-lt"/>
                          <a:ea typeface="D2Coding" panose="020B0609020101020101" pitchFamily="49" charset="-127"/>
                        </a:rPr>
                        <a:t>1.08789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60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dirty="0">
                          <a:effectLst/>
                          <a:latin typeface="+mj-lt"/>
                          <a:ea typeface="D2Coding" panose="020B0609020101020101" pitchFamily="49" charset="-127"/>
                        </a:rPr>
                        <a:t>어머니 주관적 건강상태</a:t>
                      </a:r>
                      <a:endParaRPr lang="en-US" sz="1400" b="0" dirty="0">
                        <a:effectLst/>
                        <a:latin typeface="+mj-lt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dirty="0">
                          <a:effectLst/>
                          <a:latin typeface="+mj-lt"/>
                          <a:ea typeface="D2Coding" panose="020B0609020101020101" pitchFamily="49" charset="-127"/>
                        </a:rPr>
                        <a:t>1.00904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2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dirty="0">
                          <a:effectLst/>
                          <a:latin typeface="+mj-lt"/>
                          <a:ea typeface="D2Coding" panose="020B0609020101020101" pitchFamily="49" charset="-127"/>
                        </a:rPr>
                        <a:t>아동 배려심</a:t>
                      </a:r>
                      <a:endParaRPr lang="en-US" sz="1400" b="0" dirty="0">
                        <a:effectLst/>
                        <a:latin typeface="+mj-lt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dirty="0">
                          <a:effectLst/>
                          <a:latin typeface="+mj-lt"/>
                          <a:ea typeface="D2Coding" panose="020B0609020101020101" pitchFamily="49" charset="-127"/>
                        </a:rPr>
                        <a:t>1.00544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57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dirty="0">
                          <a:effectLst/>
                          <a:latin typeface="+mj-lt"/>
                          <a:ea typeface="D2Coding" panose="020B0609020101020101" pitchFamily="49" charset="-127"/>
                        </a:rPr>
                        <a:t>아동 학교생활</a:t>
                      </a:r>
                      <a:endParaRPr lang="en-US" sz="1400" b="0" dirty="0">
                        <a:effectLst/>
                        <a:latin typeface="+mj-lt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dirty="0">
                          <a:effectLst/>
                          <a:latin typeface="+mj-lt"/>
                          <a:ea typeface="D2Coding" panose="020B0609020101020101" pitchFamily="49" charset="-127"/>
                        </a:rPr>
                        <a:t>1.00285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126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743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09626" y="260963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11B89B4-923D-4CA4-8F15-263C7D297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639" y="2316891"/>
            <a:ext cx="3933825" cy="1495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176289-2BAE-48FD-949E-B7B6764EC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39" y="2316891"/>
            <a:ext cx="5715000" cy="329565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분석 결과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2F34514-F1E1-4D94-B393-CFA4B895A8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48985" y="376238"/>
            <a:ext cx="395462" cy="395462"/>
          </a:xfrm>
          <a:prstGeom prst="rect">
            <a:avLst/>
          </a:prstGeom>
        </p:spPr>
      </p:pic>
      <p:pic>
        <p:nvPicPr>
          <p:cNvPr id="1026" name="Picture 2" descr="Linear regression free icon">
            <a:extLst>
              <a:ext uri="{FF2B5EF4-FFF2-40B4-BE49-F238E27FC236}">
                <a16:creationId xmlns:a16="http://schemas.microsoft.com/office/drawing/2014/main" id="{04C90899-E67A-4405-8171-471CA048C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614" y="1132324"/>
            <a:ext cx="1350102" cy="135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3DFF9F53-34C7-4F01-A0B5-9BBA6A2E6D56}"/>
              </a:ext>
            </a:extLst>
          </p:cNvPr>
          <p:cNvSpPr/>
          <p:nvPr/>
        </p:nvSpPr>
        <p:spPr>
          <a:xfrm>
            <a:off x="7991792" y="2297841"/>
            <a:ext cx="1961411" cy="4574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5D70DB9-E2EC-4C1F-8504-2A1DDB4E324D}"/>
              </a:ext>
            </a:extLst>
          </p:cNvPr>
          <p:cNvSpPr/>
          <p:nvPr/>
        </p:nvSpPr>
        <p:spPr>
          <a:xfrm>
            <a:off x="3324225" y="3354831"/>
            <a:ext cx="2881414" cy="4574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05F2EF-70E5-4BF4-8C9E-343FFC9341EF}"/>
              </a:ext>
            </a:extLst>
          </p:cNvPr>
          <p:cNvSpPr/>
          <p:nvPr/>
        </p:nvSpPr>
        <p:spPr>
          <a:xfrm>
            <a:off x="3324225" y="2635436"/>
            <a:ext cx="2881414" cy="4574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4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75767" y="2940436"/>
            <a:ext cx="2640466" cy="97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 dirty="0">
                <a:ln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EDECEA"/>
                    </a:gs>
                    <a:gs pos="50000">
                      <a:srgbClr val="FFC000">
                        <a:lumMod val="60000"/>
                        <a:lumOff val="40000"/>
                      </a:srgbClr>
                    </a:gs>
                  </a:gsLst>
                  <a:lin ang="5400000" scaled="1"/>
                  <a:tileRect/>
                </a:gradFill>
              </a:rPr>
              <a:t>배경 설명</a:t>
            </a:r>
          </a:p>
        </p:txBody>
      </p:sp>
    </p:spTree>
    <p:extLst>
      <p:ext uri="{BB962C8B-B14F-4D97-AF65-F5344CB8AC3E}">
        <p14:creationId xmlns:p14="http://schemas.microsoft.com/office/powerpoint/2010/main" val="1842465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09626" y="260963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분석 결과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2F34514-F1E1-4D94-B393-CFA4B895A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8985" y="376238"/>
            <a:ext cx="395462" cy="39546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E8BED96-BE1A-4F5F-B5C5-49BEAC51D6F5}"/>
              </a:ext>
            </a:extLst>
          </p:cNvPr>
          <p:cNvGrpSpPr/>
          <p:nvPr/>
        </p:nvGrpSpPr>
        <p:grpSpPr>
          <a:xfrm>
            <a:off x="4970326" y="2441905"/>
            <a:ext cx="2251347" cy="2544664"/>
            <a:chOff x="4970326" y="2441905"/>
            <a:chExt cx="2251347" cy="254466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D2DA22-1ED3-404A-B2B1-15CDC712F726}"/>
                </a:ext>
              </a:extLst>
            </p:cNvPr>
            <p:cNvSpPr txBox="1"/>
            <p:nvPr/>
          </p:nvSpPr>
          <p:spPr>
            <a:xfrm>
              <a:off x="4970326" y="4617237"/>
              <a:ext cx="2251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로지스틱 회귀</a:t>
              </a:r>
            </a:p>
          </p:txBody>
        </p:sp>
        <p:pic>
          <p:nvPicPr>
            <p:cNvPr id="2052" name="Picture 4" descr="Logistic regression - Free computer icons">
              <a:extLst>
                <a:ext uri="{FF2B5EF4-FFF2-40B4-BE49-F238E27FC236}">
                  <a16:creationId xmlns:a16="http://schemas.microsoft.com/office/drawing/2014/main" id="{54342CA2-7A0C-4F98-9FAC-2E58926ED1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8229" y="2441905"/>
              <a:ext cx="2047215" cy="204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20418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09626" y="260963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분석 결과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2F34514-F1E1-4D94-B393-CFA4B895A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8985" y="376238"/>
            <a:ext cx="395462" cy="3954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CB17E3-6C9F-4913-A983-13E8AD10D44E}"/>
              </a:ext>
            </a:extLst>
          </p:cNvPr>
          <p:cNvSpPr txBox="1"/>
          <p:nvPr/>
        </p:nvSpPr>
        <p:spPr>
          <a:xfrm>
            <a:off x="4779137" y="2872799"/>
            <a:ext cx="26408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0" dirty="0"/>
              <a:t>&lt; 3 ≤</a:t>
            </a:r>
            <a:endParaRPr lang="ko-KR" altLang="en-US" sz="7000" dirty="0"/>
          </a:p>
        </p:txBody>
      </p:sp>
      <p:pic>
        <p:nvPicPr>
          <p:cNvPr id="6" name="그래픽 5" descr="단색으로 채워진 웃는 얼굴 단색으로 채워진">
            <a:extLst>
              <a:ext uri="{FF2B5EF4-FFF2-40B4-BE49-F238E27FC236}">
                <a16:creationId xmlns:a16="http://schemas.microsoft.com/office/drawing/2014/main" id="{99B279E8-67C3-4CF5-9388-B432F6D0A2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3287" y="2998639"/>
            <a:ext cx="914400" cy="914400"/>
          </a:xfrm>
          <a:prstGeom prst="rect">
            <a:avLst/>
          </a:prstGeom>
        </p:spPr>
      </p:pic>
      <p:pic>
        <p:nvPicPr>
          <p:cNvPr id="9" name="그래픽 8" descr="단색으로 채워진 슬픈 얼굴 단색으로 채워진">
            <a:extLst>
              <a:ext uri="{FF2B5EF4-FFF2-40B4-BE49-F238E27FC236}">
                <a16:creationId xmlns:a16="http://schemas.microsoft.com/office/drawing/2014/main" id="{551900A0-7C36-46F4-8585-0E3C47128E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0475" y="3017837"/>
            <a:ext cx="914400" cy="914400"/>
          </a:xfrm>
          <a:prstGeom prst="rect">
            <a:avLst/>
          </a:prstGeom>
        </p:spPr>
      </p:pic>
      <p:pic>
        <p:nvPicPr>
          <p:cNvPr id="14" name="Picture 4" descr="Logistic regression - Free computer icons">
            <a:extLst>
              <a:ext uri="{FF2B5EF4-FFF2-40B4-BE49-F238E27FC236}">
                <a16:creationId xmlns:a16="http://schemas.microsoft.com/office/drawing/2014/main" id="{2DFB0500-3457-4908-9BD0-4BCE21366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613" y="1132324"/>
            <a:ext cx="1350103" cy="135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264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09626" y="260963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분석 결과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2F34514-F1E1-4D94-B393-CFA4B895A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8985" y="376238"/>
            <a:ext cx="395462" cy="39546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73AE0D1-3FF0-4BDA-9EEB-22C93B90BA0F}"/>
              </a:ext>
            </a:extLst>
          </p:cNvPr>
          <p:cNvGrpSpPr/>
          <p:nvPr/>
        </p:nvGrpSpPr>
        <p:grpSpPr>
          <a:xfrm>
            <a:off x="5049848" y="2393707"/>
            <a:ext cx="2124965" cy="2127736"/>
            <a:chOff x="2425203" y="2685864"/>
            <a:chExt cx="2124965" cy="2127736"/>
          </a:xfrm>
        </p:grpSpPr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E4242EE1-FD73-4148-8254-6EA3194BB8A6}"/>
                </a:ext>
              </a:extLst>
            </p:cNvPr>
            <p:cNvSpPr/>
            <p:nvPr/>
          </p:nvSpPr>
          <p:spPr>
            <a:xfrm rot="377418">
              <a:off x="2425203" y="2685864"/>
              <a:ext cx="2121500" cy="2121500"/>
            </a:xfrm>
            <a:prstGeom prst="arc">
              <a:avLst>
                <a:gd name="adj1" fmla="val 15926138"/>
                <a:gd name="adj2" fmla="val 19867610"/>
              </a:avLst>
            </a:prstGeom>
            <a:solidFill>
              <a:srgbClr val="FFD966"/>
            </a:solidFill>
            <a:ln w="3810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CB37727D-C20B-402A-AFF9-6D7645B08BAF}"/>
                </a:ext>
              </a:extLst>
            </p:cNvPr>
            <p:cNvSpPr/>
            <p:nvPr/>
          </p:nvSpPr>
          <p:spPr>
            <a:xfrm>
              <a:off x="2428668" y="2692100"/>
              <a:ext cx="2121500" cy="2121500"/>
            </a:xfrm>
            <a:prstGeom prst="arc">
              <a:avLst>
                <a:gd name="adj1" fmla="val 20223517"/>
                <a:gd name="adj2" fmla="val 16284649"/>
              </a:avLst>
            </a:prstGeom>
            <a:solidFill>
              <a:srgbClr val="303962"/>
            </a:solidFill>
            <a:ln w="3810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94EF911-9E76-4BA1-84BB-7D98E6F97529}"/>
              </a:ext>
            </a:extLst>
          </p:cNvPr>
          <p:cNvGrpSpPr/>
          <p:nvPr/>
        </p:nvGrpSpPr>
        <p:grpSpPr>
          <a:xfrm>
            <a:off x="7839075" y="2800054"/>
            <a:ext cx="1524000" cy="369332"/>
            <a:chOff x="7839075" y="2752429"/>
            <a:chExt cx="1524000" cy="36933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B53989F-4D6C-4E8E-87C8-5D46A82338BC}"/>
                </a:ext>
              </a:extLst>
            </p:cNvPr>
            <p:cNvSpPr/>
            <p:nvPr/>
          </p:nvSpPr>
          <p:spPr>
            <a:xfrm>
              <a:off x="7839075" y="2856145"/>
              <a:ext cx="191855" cy="191855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27986E-12A8-4953-A9C0-6D4677EC1AC5}"/>
                </a:ext>
              </a:extLst>
            </p:cNvPr>
            <p:cNvSpPr txBox="1"/>
            <p:nvPr/>
          </p:nvSpPr>
          <p:spPr>
            <a:xfrm>
              <a:off x="8201024" y="2752429"/>
              <a:ext cx="1162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행복함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62840B6-9873-4881-B745-99212B53B7A4}"/>
              </a:ext>
            </a:extLst>
          </p:cNvPr>
          <p:cNvGrpSpPr/>
          <p:nvPr/>
        </p:nvGrpSpPr>
        <p:grpSpPr>
          <a:xfrm>
            <a:off x="7829550" y="3122071"/>
            <a:ext cx="2286000" cy="369332"/>
            <a:chOff x="7839075" y="3236371"/>
            <a:chExt cx="2286000" cy="36933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8DF51DB-DC79-43A1-9613-3C1872776561}"/>
                </a:ext>
              </a:extLst>
            </p:cNvPr>
            <p:cNvSpPr/>
            <p:nvPr/>
          </p:nvSpPr>
          <p:spPr>
            <a:xfrm>
              <a:off x="7839075" y="3333072"/>
              <a:ext cx="191855" cy="191855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1BB5DE-3159-4008-A3A5-68CCBC3A6A08}"/>
                </a:ext>
              </a:extLst>
            </p:cNvPr>
            <p:cNvSpPr txBox="1"/>
            <p:nvPr/>
          </p:nvSpPr>
          <p:spPr>
            <a:xfrm>
              <a:off x="8201024" y="3236371"/>
              <a:ext cx="1924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행복하지 않음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F884D47-0C9C-4820-896E-0C34DCE6E9D6}"/>
              </a:ext>
            </a:extLst>
          </p:cNvPr>
          <p:cNvSpPr txBox="1"/>
          <p:nvPr/>
        </p:nvSpPr>
        <p:spPr>
          <a:xfrm>
            <a:off x="5795899" y="3721100"/>
            <a:ext cx="70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71%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E24147-31CF-41D4-B1E6-1BF836477D1B}"/>
              </a:ext>
            </a:extLst>
          </p:cNvPr>
          <p:cNvSpPr txBox="1"/>
          <p:nvPr/>
        </p:nvSpPr>
        <p:spPr>
          <a:xfrm>
            <a:off x="6169747" y="2752739"/>
            <a:ext cx="70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29%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00343-076D-4A44-9F32-E1BF1906B529}"/>
              </a:ext>
            </a:extLst>
          </p:cNvPr>
          <p:cNvSpPr txBox="1"/>
          <p:nvPr/>
        </p:nvSpPr>
        <p:spPr>
          <a:xfrm>
            <a:off x="5122716" y="4831773"/>
            <a:ext cx="196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아동 행복감 분포</a:t>
            </a:r>
          </a:p>
        </p:txBody>
      </p:sp>
      <p:pic>
        <p:nvPicPr>
          <p:cNvPr id="24" name="Picture 4" descr="Logistic regression - Free computer icons">
            <a:extLst>
              <a:ext uri="{FF2B5EF4-FFF2-40B4-BE49-F238E27FC236}">
                <a16:creationId xmlns:a16="http://schemas.microsoft.com/office/drawing/2014/main" id="{8B6060CF-AE1E-4615-83DA-4F30E01D8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613" y="1132324"/>
            <a:ext cx="1350103" cy="135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238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09626" y="260963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분석 결과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2F34514-F1E1-4D94-B393-CFA4B895A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8985" y="376238"/>
            <a:ext cx="395462" cy="395462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A02E608B-AD06-41FB-A1E2-52272ADC3FC1}"/>
              </a:ext>
            </a:extLst>
          </p:cNvPr>
          <p:cNvGrpSpPr/>
          <p:nvPr/>
        </p:nvGrpSpPr>
        <p:grpSpPr>
          <a:xfrm>
            <a:off x="1297132" y="1514509"/>
            <a:ext cx="5067300" cy="2543175"/>
            <a:chOff x="2201141" y="1658648"/>
            <a:chExt cx="5067300" cy="25431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04163D6-3DCD-43EC-BF5A-9FB0C7A43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1141" y="1658648"/>
              <a:ext cx="5067300" cy="2543175"/>
            </a:xfrm>
            <a:prstGeom prst="rect">
              <a:avLst/>
            </a:prstGeom>
          </p:spPr>
        </p:pic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BE460FD-129A-4EB7-A70A-C369C966C526}"/>
                </a:ext>
              </a:extLst>
            </p:cNvPr>
            <p:cNvSpPr/>
            <p:nvPr/>
          </p:nvSpPr>
          <p:spPr>
            <a:xfrm>
              <a:off x="6266193" y="2749260"/>
              <a:ext cx="757238" cy="3619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7FF8E48-DCBD-43A1-BECB-99FC25B16518}"/>
                </a:ext>
              </a:extLst>
            </p:cNvPr>
            <p:cNvSpPr/>
            <p:nvPr/>
          </p:nvSpPr>
          <p:spPr>
            <a:xfrm>
              <a:off x="6266193" y="3773681"/>
              <a:ext cx="1002248" cy="3619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D8C524C-A907-4443-9674-9E3B469C0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306475"/>
              </p:ext>
            </p:extLst>
          </p:nvPr>
        </p:nvGraphicFramePr>
        <p:xfrm>
          <a:off x="6489602" y="1522298"/>
          <a:ext cx="29141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047">
                  <a:extLst>
                    <a:ext uri="{9D8B030D-6E8A-4147-A177-3AD203B41FA5}">
                      <a16:colId xmlns:a16="http://schemas.microsoft.com/office/drawing/2014/main" val="597126012"/>
                    </a:ext>
                  </a:extLst>
                </a:gridCol>
                <a:gridCol w="1682123">
                  <a:extLst>
                    <a:ext uri="{9D8B030D-6E8A-4147-A177-3AD203B41FA5}">
                      <a16:colId xmlns:a16="http://schemas.microsoft.com/office/drawing/2014/main" val="1531868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지표</a:t>
                      </a:r>
                    </a:p>
                  </a:txBody>
                  <a:tcPr>
                    <a:solidFill>
                      <a:srgbClr val="30396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값</a:t>
                      </a:r>
                    </a:p>
                  </a:txBody>
                  <a:tcPr>
                    <a:solidFill>
                      <a:srgbClr val="3039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0.79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58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Precision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593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Recall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82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63694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C7F969B-9F09-4576-85F0-D89BFD3298E3}"/>
              </a:ext>
            </a:extLst>
          </p:cNvPr>
          <p:cNvSpPr txBox="1"/>
          <p:nvPr/>
        </p:nvSpPr>
        <p:spPr>
          <a:xfrm>
            <a:off x="4699073" y="5803385"/>
            <a:ext cx="279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로지스틱 회귀 분석 지표</a:t>
            </a:r>
          </a:p>
        </p:txBody>
      </p:sp>
      <p:pic>
        <p:nvPicPr>
          <p:cNvPr id="22" name="Picture 4" descr="Logistic regression - Free computer icons">
            <a:extLst>
              <a:ext uri="{FF2B5EF4-FFF2-40B4-BE49-F238E27FC236}">
                <a16:creationId xmlns:a16="http://schemas.microsoft.com/office/drawing/2014/main" id="{DAB9BFBA-3FC6-4EEE-97E3-054AA4EDB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613" y="1132324"/>
            <a:ext cx="1350103" cy="135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811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09626" y="260963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분석 결과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2F34514-F1E1-4D94-B393-CFA4B895A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8985" y="376238"/>
            <a:ext cx="395462" cy="395462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99CFBB9-735E-494E-A55C-1DAE54B840AF}"/>
              </a:ext>
            </a:extLst>
          </p:cNvPr>
          <p:cNvGrpSpPr/>
          <p:nvPr/>
        </p:nvGrpSpPr>
        <p:grpSpPr>
          <a:xfrm>
            <a:off x="5029419" y="2190028"/>
            <a:ext cx="2133161" cy="2477943"/>
            <a:chOff x="7698455" y="2490363"/>
            <a:chExt cx="2133161" cy="247794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DB1C8B-67A8-4E1D-B08B-EE7634B1F108}"/>
                </a:ext>
              </a:extLst>
            </p:cNvPr>
            <p:cNvSpPr txBox="1"/>
            <p:nvPr/>
          </p:nvSpPr>
          <p:spPr>
            <a:xfrm>
              <a:off x="7698455" y="4598974"/>
              <a:ext cx="21331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의사결정나무</a:t>
              </a:r>
            </a:p>
          </p:txBody>
        </p:sp>
        <p:pic>
          <p:nvPicPr>
            <p:cNvPr id="2054" name="Picture 6" descr="Hierarchical structure free icon">
              <a:extLst>
                <a:ext uri="{FF2B5EF4-FFF2-40B4-BE49-F238E27FC236}">
                  <a16:creationId xmlns:a16="http://schemas.microsoft.com/office/drawing/2014/main" id="{FD3BBB62-2330-4B9F-B95B-CAB4B16B3F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1428" y="2490363"/>
              <a:ext cx="2047216" cy="2047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0914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09626" y="260963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분석 결과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2F34514-F1E1-4D94-B393-CFA4B895A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8985" y="376238"/>
            <a:ext cx="395462" cy="39546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F83B5FA-22DD-4B15-B270-E972BAAA6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49" y="1387229"/>
            <a:ext cx="4491902" cy="430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8A61CA0B-4176-469F-A7A4-D3C7DA38F5E3}"/>
              </a:ext>
            </a:extLst>
          </p:cNvPr>
          <p:cNvSpPr/>
          <p:nvPr/>
        </p:nvSpPr>
        <p:spPr>
          <a:xfrm>
            <a:off x="4729162" y="3964780"/>
            <a:ext cx="314325" cy="3619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8D8B5B-B67E-425B-8375-4AC5A0A53A92}"/>
              </a:ext>
            </a:extLst>
          </p:cNvPr>
          <p:cNvSpPr txBox="1"/>
          <p:nvPr/>
        </p:nvSpPr>
        <p:spPr>
          <a:xfrm>
            <a:off x="5051283" y="5829300"/>
            <a:ext cx="208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깊이 별 정확도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B78277-B585-49B6-84DA-45F3679BD0F5}"/>
              </a:ext>
            </a:extLst>
          </p:cNvPr>
          <p:cNvSpPr txBox="1"/>
          <p:nvPr/>
        </p:nvSpPr>
        <p:spPr>
          <a:xfrm>
            <a:off x="9941994" y="2736190"/>
            <a:ext cx="140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8" name="Picture 6" descr="Hierarchical structure free icon">
            <a:extLst>
              <a:ext uri="{FF2B5EF4-FFF2-40B4-BE49-F238E27FC236}">
                <a16:creationId xmlns:a16="http://schemas.microsoft.com/office/drawing/2014/main" id="{F5C7F15C-CC5E-4450-AB29-3F92B841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877" y="1150407"/>
            <a:ext cx="1350102" cy="133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02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09626" y="260963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분석 결과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2F34514-F1E1-4D94-B393-CFA4B895A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8985" y="376238"/>
            <a:ext cx="395462" cy="395462"/>
          </a:xfrm>
          <a:prstGeom prst="rect">
            <a:avLst/>
          </a:prstGeom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D8C524C-A907-4443-9674-9E3B469C0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26602"/>
              </p:ext>
            </p:extLst>
          </p:nvPr>
        </p:nvGraphicFramePr>
        <p:xfrm>
          <a:off x="4638914" y="2421135"/>
          <a:ext cx="29141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047">
                  <a:extLst>
                    <a:ext uri="{9D8B030D-6E8A-4147-A177-3AD203B41FA5}">
                      <a16:colId xmlns:a16="http://schemas.microsoft.com/office/drawing/2014/main" val="597126012"/>
                    </a:ext>
                  </a:extLst>
                </a:gridCol>
                <a:gridCol w="1682123">
                  <a:extLst>
                    <a:ext uri="{9D8B030D-6E8A-4147-A177-3AD203B41FA5}">
                      <a16:colId xmlns:a16="http://schemas.microsoft.com/office/drawing/2014/main" val="1531868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지표</a:t>
                      </a:r>
                    </a:p>
                  </a:txBody>
                  <a:tcPr>
                    <a:solidFill>
                      <a:srgbClr val="30396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값</a:t>
                      </a:r>
                    </a:p>
                  </a:txBody>
                  <a:tcPr>
                    <a:solidFill>
                      <a:srgbClr val="3039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58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Precision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593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Recall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82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63694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C7F969B-9F09-4576-85F0-D89BFD3298E3}"/>
              </a:ext>
            </a:extLst>
          </p:cNvPr>
          <p:cNvSpPr txBox="1"/>
          <p:nvPr/>
        </p:nvSpPr>
        <p:spPr>
          <a:xfrm>
            <a:off x="4638914" y="4469885"/>
            <a:ext cx="279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의사결정나무 분석 지표</a:t>
            </a:r>
          </a:p>
        </p:txBody>
      </p:sp>
      <p:pic>
        <p:nvPicPr>
          <p:cNvPr id="19" name="Picture 6" descr="Hierarchical structure free icon">
            <a:extLst>
              <a:ext uri="{FF2B5EF4-FFF2-40B4-BE49-F238E27FC236}">
                <a16:creationId xmlns:a16="http://schemas.microsoft.com/office/drawing/2014/main" id="{02C7BE9A-2333-4368-8525-099BE3702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877" y="1150407"/>
            <a:ext cx="1350102" cy="133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704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09626" y="260963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분석 결과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2F34514-F1E1-4D94-B393-CFA4B895A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8985" y="376238"/>
            <a:ext cx="395462" cy="395462"/>
          </a:xfrm>
          <a:prstGeom prst="rect">
            <a:avLst/>
          </a:prstGeom>
        </p:spPr>
      </p:pic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DF43628D-BEF1-4915-97CC-383870E47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615364"/>
              </p:ext>
            </p:extLst>
          </p:nvPr>
        </p:nvGraphicFramePr>
        <p:xfrm>
          <a:off x="4371816" y="1945640"/>
          <a:ext cx="344836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8368">
                  <a:extLst>
                    <a:ext uri="{9D8B030D-6E8A-4147-A177-3AD203B41FA5}">
                      <a16:colId xmlns:a16="http://schemas.microsoft.com/office/drawing/2014/main" val="260357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>
                    <a:solidFill>
                      <a:srgbClr val="3039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7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아동 사이버 비행 인식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21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아동 자아존중감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아동 스트레스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1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아동 친구 관계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아동 컴퓨터 사용능력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9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아동의 일과활동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1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어머니 흡연 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91536"/>
                  </a:ext>
                </a:extLst>
              </a:tr>
            </a:tbl>
          </a:graphicData>
        </a:graphic>
      </p:graphicFrame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2A1B1CC7-4343-47C6-A32A-569C23293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286003"/>
              </p:ext>
            </p:extLst>
          </p:nvPr>
        </p:nvGraphicFramePr>
        <p:xfrm>
          <a:off x="7890807" y="1960776"/>
          <a:ext cx="34483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8368">
                  <a:extLst>
                    <a:ext uri="{9D8B030D-6E8A-4147-A177-3AD203B41FA5}">
                      <a16:colId xmlns:a16="http://schemas.microsoft.com/office/drawing/2014/main" val="260357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>
                    <a:solidFill>
                      <a:srgbClr val="3039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7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아동 자아존중감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21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아동 학교생활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아동 스트레스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1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어머니 양육태도 </a:t>
                      </a:r>
                      <a:r>
                        <a:rPr lang="en-US" altLang="ko-KR" dirty="0"/>
                        <a:t>–</a:t>
                      </a:r>
                      <a:r>
                        <a:rPr lang="ko-KR" altLang="en-US" dirty="0"/>
                        <a:t>강제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어머니 부부갈등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9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아버지 양육태도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자율성 지지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1909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9CBAD9A-2D69-4FE4-BD2C-62713D756554}"/>
              </a:ext>
            </a:extLst>
          </p:cNvPr>
          <p:cNvSpPr txBox="1"/>
          <p:nvPr/>
        </p:nvSpPr>
        <p:spPr>
          <a:xfrm>
            <a:off x="8218064" y="1495525"/>
            <a:ext cx="279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의사결정나무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F901FF-19B5-461B-9510-613DE19FEBAE}"/>
              </a:ext>
            </a:extLst>
          </p:cNvPr>
          <p:cNvSpPr txBox="1"/>
          <p:nvPr/>
        </p:nvSpPr>
        <p:spPr>
          <a:xfrm>
            <a:off x="4699073" y="1495525"/>
            <a:ext cx="279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로지스틱 회귀</a:t>
            </a:r>
          </a:p>
        </p:txBody>
      </p: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93CA2947-055F-4566-9F61-E5A140016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393842"/>
              </p:ext>
            </p:extLst>
          </p:nvPr>
        </p:nvGraphicFramePr>
        <p:xfrm>
          <a:off x="852825" y="1945640"/>
          <a:ext cx="344836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8368">
                  <a:extLst>
                    <a:ext uri="{9D8B030D-6E8A-4147-A177-3AD203B41FA5}">
                      <a16:colId xmlns:a16="http://schemas.microsoft.com/office/drawing/2014/main" val="260357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>
                    <a:solidFill>
                      <a:srgbClr val="3039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7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아동 컴퓨터 사용능력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21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아동 사이버 비행 인식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아동 친구 관계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1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어머니 음주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아버지 부부갈등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9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아동 취미생활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1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아동 주관적 경제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9153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26EF750-33B9-4F58-9633-E370E6C2FE94}"/>
              </a:ext>
            </a:extLst>
          </p:cNvPr>
          <p:cNvSpPr txBox="1"/>
          <p:nvPr/>
        </p:nvSpPr>
        <p:spPr>
          <a:xfrm>
            <a:off x="1180082" y="1495525"/>
            <a:ext cx="279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선형 회귀</a:t>
            </a:r>
          </a:p>
        </p:txBody>
      </p:sp>
    </p:spTree>
    <p:extLst>
      <p:ext uri="{BB962C8B-B14F-4D97-AF65-F5344CB8AC3E}">
        <p14:creationId xmlns:p14="http://schemas.microsoft.com/office/powerpoint/2010/main" val="792530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05519" y="291978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6" name="표 4">
            <a:extLst>
              <a:ext uri="{FF2B5EF4-FFF2-40B4-BE49-F238E27FC236}">
                <a16:creationId xmlns:a16="http://schemas.microsoft.com/office/drawing/2014/main" id="{1672B11F-2A3D-44C1-A3C4-DCA509C81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570760"/>
              </p:ext>
            </p:extLst>
          </p:nvPr>
        </p:nvGraphicFramePr>
        <p:xfrm>
          <a:off x="852825" y="1945640"/>
          <a:ext cx="344836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8368">
                  <a:extLst>
                    <a:ext uri="{9D8B030D-6E8A-4147-A177-3AD203B41FA5}">
                      <a16:colId xmlns:a16="http://schemas.microsoft.com/office/drawing/2014/main" val="260357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>
                    <a:solidFill>
                      <a:srgbClr val="3039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7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아동 컴퓨터 사용능력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21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아동 사이버 비행 인식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아동 친구 관계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1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어머니 음주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아버지 부부갈등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9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아동 취미생활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1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아동 주관적 경제 수준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91536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분석 결과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2F34514-F1E1-4D94-B393-CFA4B895A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8985" y="376238"/>
            <a:ext cx="395462" cy="395462"/>
          </a:xfrm>
          <a:prstGeom prst="rect">
            <a:avLst/>
          </a:prstGeom>
        </p:spPr>
      </p:pic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DF43628D-BEF1-4915-97CC-383870E47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364425"/>
              </p:ext>
            </p:extLst>
          </p:nvPr>
        </p:nvGraphicFramePr>
        <p:xfrm>
          <a:off x="4371816" y="1945640"/>
          <a:ext cx="344836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8368">
                  <a:extLst>
                    <a:ext uri="{9D8B030D-6E8A-4147-A177-3AD203B41FA5}">
                      <a16:colId xmlns:a16="http://schemas.microsoft.com/office/drawing/2014/main" val="260357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>
                    <a:solidFill>
                      <a:srgbClr val="3039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7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아동 사이버 비행 인식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21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아동 자아존중감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아동 스트레스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1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아동 친구 관계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아동 컴퓨터 사용능력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9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아동의 일과활동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1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어머니 흡연 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91536"/>
                  </a:ext>
                </a:extLst>
              </a:tr>
            </a:tbl>
          </a:graphicData>
        </a:graphic>
      </p:graphicFrame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2A1B1CC7-4343-47C6-A32A-569C23293D37}"/>
              </a:ext>
            </a:extLst>
          </p:cNvPr>
          <p:cNvGraphicFramePr>
            <a:graphicFrameLocks noGrp="1"/>
          </p:cNvGraphicFramePr>
          <p:nvPr/>
        </p:nvGraphicFramePr>
        <p:xfrm>
          <a:off x="7890807" y="1960776"/>
          <a:ext cx="34483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8368">
                  <a:extLst>
                    <a:ext uri="{9D8B030D-6E8A-4147-A177-3AD203B41FA5}">
                      <a16:colId xmlns:a16="http://schemas.microsoft.com/office/drawing/2014/main" val="260357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>
                    <a:solidFill>
                      <a:srgbClr val="3039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7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아동 자아존중감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21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아동 친구관계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2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아동 스트레스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1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어머니 양육태도 </a:t>
                      </a:r>
                      <a:r>
                        <a:rPr lang="en-US" altLang="ko-KR" dirty="0"/>
                        <a:t>–</a:t>
                      </a:r>
                      <a:r>
                        <a:rPr lang="ko-KR" altLang="en-US" dirty="0"/>
                        <a:t>강제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어머니 부부갈등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9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아버지 양육태도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자율성 지지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1909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9CBAD9A-2D69-4FE4-BD2C-62713D756554}"/>
              </a:ext>
            </a:extLst>
          </p:cNvPr>
          <p:cNvSpPr txBox="1"/>
          <p:nvPr/>
        </p:nvSpPr>
        <p:spPr>
          <a:xfrm>
            <a:off x="8218064" y="1495525"/>
            <a:ext cx="279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의사결정나무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F901FF-19B5-461B-9510-613DE19FEBAE}"/>
              </a:ext>
            </a:extLst>
          </p:cNvPr>
          <p:cNvSpPr txBox="1"/>
          <p:nvPr/>
        </p:nvSpPr>
        <p:spPr>
          <a:xfrm>
            <a:off x="4699073" y="1495525"/>
            <a:ext cx="279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로지스틱 회귀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6EF750-33B9-4F58-9633-E370E6C2FE94}"/>
              </a:ext>
            </a:extLst>
          </p:cNvPr>
          <p:cNvSpPr txBox="1"/>
          <p:nvPr/>
        </p:nvSpPr>
        <p:spPr>
          <a:xfrm>
            <a:off x="1180082" y="1495525"/>
            <a:ext cx="279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선형 회귀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338331-22A2-4F22-B44A-A98EF548E901}"/>
              </a:ext>
            </a:extLst>
          </p:cNvPr>
          <p:cNvSpPr/>
          <p:nvPr/>
        </p:nvSpPr>
        <p:spPr>
          <a:xfrm>
            <a:off x="856906" y="3069718"/>
            <a:ext cx="3448368" cy="359282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53EB34A-3241-48C8-B153-8FA203B1DADF}"/>
              </a:ext>
            </a:extLst>
          </p:cNvPr>
          <p:cNvSpPr/>
          <p:nvPr/>
        </p:nvSpPr>
        <p:spPr>
          <a:xfrm>
            <a:off x="4367735" y="3444136"/>
            <a:ext cx="3448368" cy="359282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EA7E9C2-5E07-4D8F-9098-6A3BBDEC9143}"/>
              </a:ext>
            </a:extLst>
          </p:cNvPr>
          <p:cNvSpPr/>
          <p:nvPr/>
        </p:nvSpPr>
        <p:spPr>
          <a:xfrm>
            <a:off x="7890806" y="2702647"/>
            <a:ext cx="3448368" cy="359282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E29F7B9-ED4D-44BB-8408-B403C93DB797}"/>
              </a:ext>
            </a:extLst>
          </p:cNvPr>
          <p:cNvSpPr/>
          <p:nvPr/>
        </p:nvSpPr>
        <p:spPr>
          <a:xfrm>
            <a:off x="7886726" y="2329578"/>
            <a:ext cx="3448368" cy="35928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CB07342-5882-4D7F-B294-9777C05A1100}"/>
              </a:ext>
            </a:extLst>
          </p:cNvPr>
          <p:cNvSpPr/>
          <p:nvPr/>
        </p:nvSpPr>
        <p:spPr>
          <a:xfrm>
            <a:off x="7894888" y="3108522"/>
            <a:ext cx="3448368" cy="35928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712C94-9C67-4994-A30F-45CE71D31B17}"/>
              </a:ext>
            </a:extLst>
          </p:cNvPr>
          <p:cNvSpPr/>
          <p:nvPr/>
        </p:nvSpPr>
        <p:spPr>
          <a:xfrm>
            <a:off x="4371816" y="3081623"/>
            <a:ext cx="3448368" cy="35928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97EB00-B3A9-4E35-BBAE-A35A05AF157B}"/>
              </a:ext>
            </a:extLst>
          </p:cNvPr>
          <p:cNvSpPr/>
          <p:nvPr/>
        </p:nvSpPr>
        <p:spPr>
          <a:xfrm>
            <a:off x="4375897" y="2666646"/>
            <a:ext cx="3448368" cy="35928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B34F19-90A3-48B7-B1A1-EFECC14D0E7D}"/>
              </a:ext>
            </a:extLst>
          </p:cNvPr>
          <p:cNvSpPr/>
          <p:nvPr/>
        </p:nvSpPr>
        <p:spPr>
          <a:xfrm>
            <a:off x="852825" y="2666646"/>
            <a:ext cx="3448368" cy="359282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B8AA95-F930-4338-A6AF-091929E52305}"/>
              </a:ext>
            </a:extLst>
          </p:cNvPr>
          <p:cNvSpPr/>
          <p:nvPr/>
        </p:nvSpPr>
        <p:spPr>
          <a:xfrm>
            <a:off x="4375897" y="2287656"/>
            <a:ext cx="3448368" cy="359282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627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09626" y="260963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분석 결과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2F34514-F1E1-4D94-B393-CFA4B895A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8985" y="376238"/>
            <a:ext cx="395462" cy="395462"/>
          </a:xfrm>
          <a:prstGeom prst="rect">
            <a:avLst/>
          </a:prstGeom>
        </p:spPr>
      </p:pic>
      <p:pic>
        <p:nvPicPr>
          <p:cNvPr id="14" name="그래픽 13" descr="단색으로 채워진 웃는 얼굴 단색으로 채워진">
            <a:extLst>
              <a:ext uri="{FF2B5EF4-FFF2-40B4-BE49-F238E27FC236}">
                <a16:creationId xmlns:a16="http://schemas.microsoft.com/office/drawing/2014/main" id="{6AF292D8-BEDC-4A01-9685-6C6BC06CC9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67037" y="2612657"/>
            <a:ext cx="1723165" cy="1723165"/>
          </a:xfrm>
          <a:prstGeom prst="rect">
            <a:avLst/>
          </a:prstGeom>
        </p:spPr>
      </p:pic>
      <p:pic>
        <p:nvPicPr>
          <p:cNvPr id="1026" name="Picture 2" descr="Happy free icon">
            <a:extLst>
              <a:ext uri="{FF2B5EF4-FFF2-40B4-BE49-F238E27FC236}">
                <a16:creationId xmlns:a16="http://schemas.microsoft.com/office/drawing/2014/main" id="{173F12D3-5408-4E7C-9CA3-2105EEC75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345" y="1164941"/>
            <a:ext cx="1016919" cy="101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te free icon">
            <a:extLst>
              <a:ext uri="{FF2B5EF4-FFF2-40B4-BE49-F238E27FC236}">
                <a16:creationId xmlns:a16="http://schemas.microsoft.com/office/drawing/2014/main" id="{A47EB80B-8686-44EC-8D38-FAB5FC50E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344" y="2475069"/>
            <a:ext cx="1016919" cy="101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rror free icon">
            <a:extLst>
              <a:ext uri="{FF2B5EF4-FFF2-40B4-BE49-F238E27FC236}">
                <a16:creationId xmlns:a16="http://schemas.microsoft.com/office/drawing/2014/main" id="{4836418D-03BE-4A33-8FFA-075C6B027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343" y="3827363"/>
            <a:ext cx="1016919" cy="101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216B01-2E19-45E5-9344-0A4B7BD6D5FC}"/>
              </a:ext>
            </a:extLst>
          </p:cNvPr>
          <p:cNvSpPr txBox="1"/>
          <p:nvPr/>
        </p:nvSpPr>
        <p:spPr>
          <a:xfrm>
            <a:off x="2126854" y="2242771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친구 관계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10D10A-7F40-457B-80D9-E059BB9C0C2A}"/>
              </a:ext>
            </a:extLst>
          </p:cNvPr>
          <p:cNvSpPr txBox="1"/>
          <p:nvPr/>
        </p:nvSpPr>
        <p:spPr>
          <a:xfrm>
            <a:off x="1745854" y="3441706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사이버 비행 인식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8DCF2D-A05B-4451-B8E0-476392875144}"/>
              </a:ext>
            </a:extLst>
          </p:cNvPr>
          <p:cNvSpPr txBox="1"/>
          <p:nvPr/>
        </p:nvSpPr>
        <p:spPr>
          <a:xfrm>
            <a:off x="1745854" y="4883691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자아존중감</a:t>
            </a: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4D67CA55-D2E3-4719-8614-EA1FFD255F36}"/>
              </a:ext>
            </a:extLst>
          </p:cNvPr>
          <p:cNvSpPr/>
          <p:nvPr/>
        </p:nvSpPr>
        <p:spPr>
          <a:xfrm rot="10800000">
            <a:off x="3409554" y="2577427"/>
            <a:ext cx="615411" cy="738394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1BEE40D5-FE80-4682-B06D-71F72F6D41A9}"/>
              </a:ext>
            </a:extLst>
          </p:cNvPr>
          <p:cNvSpPr/>
          <p:nvPr/>
        </p:nvSpPr>
        <p:spPr>
          <a:xfrm rot="10800000">
            <a:off x="3409554" y="1286310"/>
            <a:ext cx="615411" cy="738394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441ACB1B-3FF3-4BB2-8B75-990D7AF09F12}"/>
              </a:ext>
            </a:extLst>
          </p:cNvPr>
          <p:cNvSpPr/>
          <p:nvPr/>
        </p:nvSpPr>
        <p:spPr>
          <a:xfrm rot="10800000">
            <a:off x="3409554" y="3994430"/>
            <a:ext cx="615411" cy="738394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" name="Picture 6" descr="Stressed free icon">
            <a:extLst>
              <a:ext uri="{FF2B5EF4-FFF2-40B4-BE49-F238E27FC236}">
                <a16:creationId xmlns:a16="http://schemas.microsoft.com/office/drawing/2014/main" id="{9DC03674-0106-4C30-993C-5304F8ACC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344" y="5224199"/>
            <a:ext cx="1016920" cy="101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57A6084E-C03A-417E-9074-541DE5653D0B}"/>
              </a:ext>
            </a:extLst>
          </p:cNvPr>
          <p:cNvSpPr/>
          <p:nvPr/>
        </p:nvSpPr>
        <p:spPr>
          <a:xfrm>
            <a:off x="3409553" y="5525874"/>
            <a:ext cx="615411" cy="738394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2E3EE3-51E0-4D72-9FF6-34BB30466B27}"/>
              </a:ext>
            </a:extLst>
          </p:cNvPr>
          <p:cNvSpPr txBox="1"/>
          <p:nvPr/>
        </p:nvSpPr>
        <p:spPr>
          <a:xfrm>
            <a:off x="1745854" y="6272107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스트레스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26F2AF5-69A2-4829-88F0-AE426C34A3CC}"/>
              </a:ext>
            </a:extLst>
          </p:cNvPr>
          <p:cNvSpPr/>
          <p:nvPr/>
        </p:nvSpPr>
        <p:spPr>
          <a:xfrm>
            <a:off x="5585126" y="3001195"/>
            <a:ext cx="1016919" cy="10169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3F62A5-3BFD-4F9B-80E4-58070CAE3358}"/>
              </a:ext>
            </a:extLst>
          </p:cNvPr>
          <p:cNvSpPr txBox="1"/>
          <p:nvPr/>
        </p:nvSpPr>
        <p:spPr>
          <a:xfrm>
            <a:off x="8031669" y="4293144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행복감</a:t>
            </a:r>
          </a:p>
        </p:txBody>
      </p:sp>
    </p:spTree>
    <p:extLst>
      <p:ext uri="{BB962C8B-B14F-4D97-AF65-F5344CB8AC3E}">
        <p14:creationId xmlns:p14="http://schemas.microsoft.com/office/powerpoint/2010/main" val="340207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09626" y="253174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배경 설명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01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8" name="Picture 4" descr="SPOTVNEWS:[단독]&amp;#39;금쪽같은 내새끼&amp;#39; 김승훈PD &amp;quot;아이가 달라지면 세상이 바뀝니다&amp;quot;(인터뷰)">
            <a:extLst>
              <a:ext uri="{FF2B5EF4-FFF2-40B4-BE49-F238E27FC236}">
                <a16:creationId xmlns:a16="http://schemas.microsoft.com/office/drawing/2014/main" id="{EB7911C2-23D3-4952-8082-AC519FB68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99" y="1433470"/>
            <a:ext cx="2839974" cy="402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264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36162" y="2936604"/>
            <a:ext cx="1313180" cy="97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 dirty="0">
                <a:ln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EDECEA"/>
                    </a:gs>
                    <a:gs pos="50000">
                      <a:srgbClr val="FFC000">
                        <a:lumMod val="60000"/>
                        <a:lumOff val="40000"/>
                      </a:srgbClr>
                    </a:gs>
                  </a:gsLst>
                  <a:lin ang="5400000" scaled="1"/>
                  <a:tileRect/>
                </a:gradFill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39893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09626" y="260963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의의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2F34514-F1E1-4D94-B393-CFA4B895A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8985" y="376238"/>
            <a:ext cx="395462" cy="395462"/>
          </a:xfrm>
          <a:prstGeom prst="rect">
            <a:avLst/>
          </a:prstGeom>
        </p:spPr>
      </p:pic>
      <p:pic>
        <p:nvPicPr>
          <p:cNvPr id="16" name="Picture 4" descr="Binary code">
            <a:extLst>
              <a:ext uri="{FF2B5EF4-FFF2-40B4-BE49-F238E27FC236}">
                <a16:creationId xmlns:a16="http://schemas.microsoft.com/office/drawing/2014/main" id="{DC5A31B4-C25E-46E5-B78F-77666F2C5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932" y="1129152"/>
            <a:ext cx="1645224" cy="16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B8469FD-24CA-431B-8AF8-373443D085B1}"/>
              </a:ext>
            </a:extLst>
          </p:cNvPr>
          <p:cNvSpPr/>
          <p:nvPr/>
        </p:nvSpPr>
        <p:spPr>
          <a:xfrm>
            <a:off x="1362125" y="1850500"/>
            <a:ext cx="923876" cy="923876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4DB540-D5CA-41F1-9D88-035C8FC40B80}"/>
              </a:ext>
            </a:extLst>
          </p:cNvPr>
          <p:cNvSpPr txBox="1"/>
          <p:nvPr/>
        </p:nvSpPr>
        <p:spPr>
          <a:xfrm>
            <a:off x="2609850" y="2012356"/>
            <a:ext cx="381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유의한 지표를 나타내는 모델 생성</a:t>
            </a:r>
            <a:endParaRPr lang="en-US" altLang="ko-KR" dirty="0"/>
          </a:p>
          <a:p>
            <a:r>
              <a:rPr lang="en-US" altLang="ko-KR" sz="1500" dirty="0"/>
              <a:t>-</a:t>
            </a:r>
            <a:r>
              <a:rPr lang="ko-KR" altLang="en-US" sz="1500" dirty="0"/>
              <a:t>높은 </a:t>
            </a:r>
            <a:r>
              <a:rPr lang="en-US" altLang="ko-KR" sz="1500" dirty="0"/>
              <a:t>Accuracy/Recall/F1/Precision</a:t>
            </a:r>
            <a:endParaRPr lang="ko-KR" altLang="en-US" sz="15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BC8A27C-4930-4133-87E0-E613D7B0FA17}"/>
              </a:ext>
            </a:extLst>
          </p:cNvPr>
          <p:cNvSpPr/>
          <p:nvPr/>
        </p:nvSpPr>
        <p:spPr>
          <a:xfrm>
            <a:off x="1362125" y="2974851"/>
            <a:ext cx="923876" cy="923876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2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A6FF18-4F19-4BEA-B59B-F6958DCC1037}"/>
              </a:ext>
            </a:extLst>
          </p:cNvPr>
          <p:cNvSpPr txBox="1"/>
          <p:nvPr/>
        </p:nvSpPr>
        <p:spPr>
          <a:xfrm>
            <a:off x="2609850" y="3099849"/>
            <a:ext cx="38100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아동의 행복감에 미치는 요인 파악</a:t>
            </a:r>
            <a:endParaRPr lang="en-US" altLang="ko-KR" dirty="0"/>
          </a:p>
          <a:p>
            <a:r>
              <a:rPr lang="en-US" altLang="ko-KR" sz="1500" dirty="0"/>
              <a:t>- </a:t>
            </a:r>
            <a:r>
              <a:rPr lang="ko-KR" altLang="en-US" sz="1500" dirty="0"/>
              <a:t>모델별로 다양한 요인 도출</a:t>
            </a:r>
            <a:endParaRPr lang="en-US" altLang="ko-KR" sz="15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007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09626" y="260963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한계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2F34514-F1E1-4D94-B393-CFA4B895A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8985" y="376238"/>
            <a:ext cx="395462" cy="395462"/>
          </a:xfrm>
          <a:prstGeom prst="rect">
            <a:avLst/>
          </a:prstGeom>
        </p:spPr>
      </p:pic>
      <p:pic>
        <p:nvPicPr>
          <p:cNvPr id="16" name="Picture 4" descr="Binary code">
            <a:extLst>
              <a:ext uri="{FF2B5EF4-FFF2-40B4-BE49-F238E27FC236}">
                <a16:creationId xmlns:a16="http://schemas.microsoft.com/office/drawing/2014/main" id="{DC5A31B4-C25E-46E5-B78F-77666F2C5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932" y="1129152"/>
            <a:ext cx="1645224" cy="16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B8469FD-24CA-431B-8AF8-373443D085B1}"/>
              </a:ext>
            </a:extLst>
          </p:cNvPr>
          <p:cNvSpPr/>
          <p:nvPr/>
        </p:nvSpPr>
        <p:spPr>
          <a:xfrm>
            <a:off x="1362125" y="1126696"/>
            <a:ext cx="923876" cy="92387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4DB540-D5CA-41F1-9D88-035C8FC40B80}"/>
              </a:ext>
            </a:extLst>
          </p:cNvPr>
          <p:cNvSpPr txBox="1"/>
          <p:nvPr/>
        </p:nvSpPr>
        <p:spPr>
          <a:xfrm>
            <a:off x="2609850" y="1403968"/>
            <a:ext cx="622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어머니 변수들이 </a:t>
            </a:r>
            <a:r>
              <a:rPr lang="ko-KR" altLang="en-US" dirty="0" err="1"/>
              <a:t>다중공선성이</a:t>
            </a:r>
            <a:r>
              <a:rPr lang="ko-KR" altLang="en-US" dirty="0"/>
              <a:t> 매우 높게 나온 현상</a:t>
            </a:r>
            <a:endParaRPr lang="en-US" altLang="ko-KR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BC8A27C-4930-4133-87E0-E613D7B0FA17}"/>
              </a:ext>
            </a:extLst>
          </p:cNvPr>
          <p:cNvSpPr/>
          <p:nvPr/>
        </p:nvSpPr>
        <p:spPr>
          <a:xfrm>
            <a:off x="1362125" y="3327460"/>
            <a:ext cx="923876" cy="92387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3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A6FF18-4F19-4BEA-B59B-F6958DCC1037}"/>
              </a:ext>
            </a:extLst>
          </p:cNvPr>
          <p:cNvSpPr txBox="1"/>
          <p:nvPr/>
        </p:nvSpPr>
        <p:spPr>
          <a:xfrm>
            <a:off x="2609850" y="3489316"/>
            <a:ext cx="3810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너무 많은 변수</a:t>
            </a:r>
            <a:endParaRPr lang="en-US" altLang="ko-KR" dirty="0"/>
          </a:p>
          <a:p>
            <a:r>
              <a:rPr lang="en-US" altLang="ko-KR" sz="1500" dirty="0"/>
              <a:t>- </a:t>
            </a:r>
            <a:r>
              <a:rPr lang="ko-KR" altLang="en-US" sz="1500" dirty="0"/>
              <a:t>변수 선택법 방법론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957E42-C31F-4771-B346-36B7D2A0BF07}"/>
              </a:ext>
            </a:extLst>
          </p:cNvPr>
          <p:cNvSpPr/>
          <p:nvPr/>
        </p:nvSpPr>
        <p:spPr>
          <a:xfrm>
            <a:off x="1362125" y="4439285"/>
            <a:ext cx="923876" cy="92387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4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F2A764-825D-4D33-8B38-4B268418E620}"/>
              </a:ext>
            </a:extLst>
          </p:cNvPr>
          <p:cNvSpPr txBox="1"/>
          <p:nvPr/>
        </p:nvSpPr>
        <p:spPr>
          <a:xfrm>
            <a:off x="2609850" y="4601141"/>
            <a:ext cx="80486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모델에 대한 부족한 이해</a:t>
            </a:r>
            <a:endParaRPr lang="en-US" altLang="ko-KR" dirty="0"/>
          </a:p>
          <a:p>
            <a:r>
              <a:rPr lang="en-US" altLang="ko-KR" sz="1500" dirty="0"/>
              <a:t>- </a:t>
            </a:r>
            <a:r>
              <a:rPr lang="ko-KR" altLang="en-US" sz="1500" dirty="0"/>
              <a:t>선형회귀모델의 경우 선형성</a:t>
            </a:r>
            <a:r>
              <a:rPr lang="en-US" altLang="ko-KR" sz="1500" dirty="0"/>
              <a:t>, </a:t>
            </a:r>
            <a:r>
              <a:rPr lang="ko-KR" altLang="en-US" sz="1500" dirty="0"/>
              <a:t>독립성</a:t>
            </a:r>
            <a:r>
              <a:rPr lang="en-US" altLang="ko-KR" sz="1500" dirty="0"/>
              <a:t>, </a:t>
            </a:r>
            <a:r>
              <a:rPr lang="ko-KR" altLang="en-US" sz="1500" dirty="0"/>
              <a:t>등분산성</a:t>
            </a:r>
            <a:r>
              <a:rPr lang="en-US" altLang="ko-KR" sz="1500" dirty="0"/>
              <a:t>, </a:t>
            </a:r>
            <a:r>
              <a:rPr lang="ko-KR" altLang="en-US" sz="1500" dirty="0"/>
              <a:t>정규성 등의 가정을 만족해야 함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ABF5E6D-8103-431D-8F1B-657CD42EE09E}"/>
              </a:ext>
            </a:extLst>
          </p:cNvPr>
          <p:cNvSpPr/>
          <p:nvPr/>
        </p:nvSpPr>
        <p:spPr>
          <a:xfrm>
            <a:off x="1362125" y="2242915"/>
            <a:ext cx="923876" cy="92387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2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221ED9-2D58-4C0C-821D-E3A923CBBD1B}"/>
              </a:ext>
            </a:extLst>
          </p:cNvPr>
          <p:cNvSpPr txBox="1"/>
          <p:nvPr/>
        </p:nvSpPr>
        <p:spPr>
          <a:xfrm>
            <a:off x="2609850" y="2401719"/>
            <a:ext cx="62258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 데이터의 신뢰성</a:t>
            </a:r>
            <a:endParaRPr lang="en-US" altLang="ko-KR" dirty="0"/>
          </a:p>
          <a:p>
            <a:r>
              <a:rPr lang="en-US" altLang="ko-KR" sz="1500" dirty="0"/>
              <a:t>- </a:t>
            </a:r>
            <a:r>
              <a:rPr lang="ko-KR" altLang="en-US" sz="1500" dirty="0" err="1"/>
              <a:t>크론바흐</a:t>
            </a:r>
            <a:r>
              <a:rPr lang="ko-KR" altLang="en-US" sz="1500" dirty="0"/>
              <a:t> 알파를 통해 조정</a:t>
            </a:r>
          </a:p>
        </p:txBody>
      </p:sp>
    </p:spTree>
    <p:extLst>
      <p:ext uri="{BB962C8B-B14F-4D97-AF65-F5344CB8AC3E}">
        <p14:creationId xmlns:p14="http://schemas.microsoft.com/office/powerpoint/2010/main" val="34115239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89777" y="2936604"/>
            <a:ext cx="3005951" cy="97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 dirty="0">
                <a:ln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EDECEA"/>
                    </a:gs>
                    <a:gs pos="50000">
                      <a:srgbClr val="FFC000">
                        <a:lumMod val="60000"/>
                        <a:lumOff val="40000"/>
                      </a:srgbClr>
                    </a:gs>
                  </a:gsLst>
                  <a:lin ang="5400000" scaled="1"/>
                  <a:tileRect/>
                </a:gra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4488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09626" y="253174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배경 설명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01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8" name="Picture 4" descr="SPOTVNEWS:[단독]&amp;#39;금쪽같은 내새끼&amp;#39; 김승훈PD &amp;quot;아이가 달라지면 세상이 바뀝니다&amp;quot;(인터뷰)">
            <a:extLst>
              <a:ext uri="{FF2B5EF4-FFF2-40B4-BE49-F238E27FC236}">
                <a16:creationId xmlns:a16="http://schemas.microsoft.com/office/drawing/2014/main" id="{EB7911C2-23D3-4952-8082-AC519FB68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97" y="1437741"/>
            <a:ext cx="2839974" cy="402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20E957-9BFA-4524-94C0-9B7D63E11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5470771"/>
            <a:ext cx="9039225" cy="561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2B6407-C6DB-4D87-81F5-8BBCE7A1C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980" y="4415948"/>
            <a:ext cx="5781675" cy="428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574D70-141F-4245-9A40-351438E34E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7102" y="3461717"/>
            <a:ext cx="9315450" cy="4095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DF883CA-1EBC-4E5D-8CC7-339BFF843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675266"/>
            <a:ext cx="50387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4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09626" y="253174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배경 설명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01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0803E0-209E-48F7-B7CE-0F8360C44B6A}"/>
              </a:ext>
            </a:extLst>
          </p:cNvPr>
          <p:cNvSpPr txBox="1"/>
          <p:nvPr/>
        </p:nvSpPr>
        <p:spPr>
          <a:xfrm>
            <a:off x="3058499" y="3077544"/>
            <a:ext cx="60946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i="1" kern="0" dirty="0">
                <a:solidFill>
                  <a:srgbClr val="303962"/>
                </a:solidFill>
              </a:rPr>
              <a:t>어린 시절의 행복한 기억이</a:t>
            </a:r>
            <a:endParaRPr lang="en-US" altLang="ko-KR" sz="2000" b="1" i="1" kern="0" dirty="0">
              <a:solidFill>
                <a:srgbClr val="303962"/>
              </a:solidFill>
            </a:endParaRPr>
          </a:p>
          <a:p>
            <a:pPr algn="ctr"/>
            <a:r>
              <a:rPr lang="ko-KR" altLang="en-US" sz="2000" b="1" i="1" kern="0" dirty="0">
                <a:solidFill>
                  <a:srgbClr val="303962"/>
                </a:solidFill>
              </a:rPr>
              <a:t>삶의 긍정적인 힘의 원천이 된다</a:t>
            </a:r>
            <a:r>
              <a:rPr lang="en-US" altLang="ko-KR" sz="2000" b="1" i="1" kern="0" dirty="0">
                <a:solidFill>
                  <a:srgbClr val="303962"/>
                </a:solidFill>
              </a:rPr>
              <a:t>.</a:t>
            </a:r>
            <a:endParaRPr lang="ko-KR" altLang="en-US" sz="2000" dirty="0">
              <a:solidFill>
                <a:srgbClr val="3039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36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90390" y="2936604"/>
            <a:ext cx="3204723" cy="97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 dirty="0">
                <a:ln>
                  <a:solidFill>
                    <a:srgbClr val="303962"/>
                  </a:solidFill>
                </a:ln>
                <a:gradFill flip="none" rotWithShape="1">
                  <a:gsLst>
                    <a:gs pos="50000">
                      <a:srgbClr val="EDECEA"/>
                    </a:gs>
                    <a:gs pos="50000">
                      <a:srgbClr val="FFC000">
                        <a:lumMod val="60000"/>
                        <a:lumOff val="40000"/>
                      </a:srgbClr>
                    </a:gs>
                  </a:gsLst>
                  <a:lin ang="5400000" scaled="1"/>
                  <a:tileRect/>
                </a:gradFill>
              </a:rPr>
              <a:t>데이터 소개</a:t>
            </a:r>
          </a:p>
        </p:txBody>
      </p:sp>
    </p:spTree>
    <p:extLst>
      <p:ext uri="{BB962C8B-B14F-4D97-AF65-F5344CB8AC3E}">
        <p14:creationId xmlns:p14="http://schemas.microsoft.com/office/powerpoint/2010/main" val="3641670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09626" y="260963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데이터 소개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074" name="Picture 2" descr="육아정책연구소 CI(칼라/흑백)">
            <a:extLst>
              <a:ext uri="{FF2B5EF4-FFF2-40B4-BE49-F238E27FC236}">
                <a16:creationId xmlns:a16="http://schemas.microsoft.com/office/drawing/2014/main" id="{E154743F-2E87-4249-B874-2FB863A74D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592" r="50000" b="1529"/>
          <a:stretch/>
        </p:blipFill>
        <p:spPr bwMode="auto">
          <a:xfrm>
            <a:off x="6192029" y="1027549"/>
            <a:ext cx="4267870" cy="205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2F34514-F1E1-4D94-B393-CFA4B895A8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48985" y="376238"/>
            <a:ext cx="395462" cy="3954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A7B6B3-247A-4A1C-99C1-0A7697ABE1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27"/>
          <a:stretch/>
        </p:blipFill>
        <p:spPr>
          <a:xfrm>
            <a:off x="2104047" y="1183259"/>
            <a:ext cx="3555541" cy="1392816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B5ABDE0-A41B-41BF-B566-7774C08B8D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6" t="8589" r="3973" b="8357"/>
          <a:stretch/>
        </p:blipFill>
        <p:spPr bwMode="auto">
          <a:xfrm>
            <a:off x="1360551" y="2920089"/>
            <a:ext cx="9318946" cy="268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34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4BC438-8651-4EA8-A2B7-39BAFC1CE215}"/>
              </a:ext>
            </a:extLst>
          </p:cNvPr>
          <p:cNvSpPr/>
          <p:nvPr/>
        </p:nvSpPr>
        <p:spPr>
          <a:xfrm>
            <a:off x="309626" y="260963"/>
            <a:ext cx="11572748" cy="63516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9626" y="245385"/>
            <a:ext cx="11572748" cy="655489"/>
            <a:chOff x="309626" y="245385"/>
            <a:chExt cx="11572748" cy="6554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데이터 소개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378869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래픽 3" descr="문서 단색으로 채워진">
            <a:extLst>
              <a:ext uri="{FF2B5EF4-FFF2-40B4-BE49-F238E27FC236}">
                <a16:creationId xmlns:a16="http://schemas.microsoft.com/office/drawing/2014/main" id="{C2F34514-F1E1-4D94-B393-CFA4B895A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8985" y="376238"/>
            <a:ext cx="395462" cy="395462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9347AE63-B4A3-4DDB-9980-CF06CD481A65}"/>
              </a:ext>
            </a:extLst>
          </p:cNvPr>
          <p:cNvSpPr/>
          <p:nvPr/>
        </p:nvSpPr>
        <p:spPr>
          <a:xfrm>
            <a:off x="2233867" y="2341124"/>
            <a:ext cx="2175751" cy="2175751"/>
          </a:xfrm>
          <a:prstGeom prst="ellipse">
            <a:avLst/>
          </a:prstGeom>
          <a:solidFill>
            <a:srgbClr val="333F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500" b="1" dirty="0">
                <a:solidFill>
                  <a:schemeClr val="bg1"/>
                </a:solidFill>
                <a:cs typeface="Aharoni" panose="02010803020104030203" pitchFamily="2" charset="-79"/>
              </a:rPr>
              <a:t>2018</a:t>
            </a:r>
            <a:r>
              <a:rPr lang="ko-KR" altLang="en-US" sz="2500" b="1" dirty="0">
                <a:solidFill>
                  <a:schemeClr val="bg1"/>
                </a:solidFill>
                <a:cs typeface="Aharoni" panose="02010803020104030203" pitchFamily="2" charset="-79"/>
              </a:rPr>
              <a:t>년</a:t>
            </a:r>
            <a:endParaRPr lang="en-US" altLang="ko-KR" sz="25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4B3F5-B166-4A6A-9B6D-0346AB353B37}"/>
              </a:ext>
            </a:extLst>
          </p:cNvPr>
          <p:cNvSpPr txBox="1"/>
          <p:nvPr/>
        </p:nvSpPr>
        <p:spPr>
          <a:xfrm>
            <a:off x="7375688" y="3230096"/>
            <a:ext cx="322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333F50"/>
                </a:solidFill>
                <a:cs typeface="Aharoni" panose="02010803020104030203" pitchFamily="2" charset="-79"/>
              </a:rPr>
              <a:t>1. </a:t>
            </a:r>
            <a:r>
              <a:rPr lang="ko-KR" altLang="en-US" sz="1800" b="1" dirty="0">
                <a:solidFill>
                  <a:srgbClr val="333F50"/>
                </a:solidFill>
                <a:cs typeface="Aharoni" panose="02010803020104030203" pitchFamily="2" charset="-79"/>
              </a:rPr>
              <a:t>초등학교에 대한 적응 마침</a:t>
            </a:r>
            <a:endParaRPr lang="en-US" altLang="ko-KR" sz="1800" b="1" dirty="0">
              <a:solidFill>
                <a:srgbClr val="333F50"/>
              </a:solidFill>
              <a:cs typeface="Aharoni" panose="02010803020104030203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7FC0F-D967-4F93-A651-425CF52321C6}"/>
              </a:ext>
            </a:extLst>
          </p:cNvPr>
          <p:cNvSpPr txBox="1"/>
          <p:nvPr/>
        </p:nvSpPr>
        <p:spPr>
          <a:xfrm>
            <a:off x="7375687" y="3791935"/>
            <a:ext cx="307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333F50"/>
                </a:solidFill>
                <a:cs typeface="Aharoni" panose="02010803020104030203" pitchFamily="2" charset="-79"/>
              </a:rPr>
              <a:t>2. </a:t>
            </a:r>
            <a:r>
              <a:rPr lang="ko-KR" altLang="en-US" sz="1800" b="1" dirty="0">
                <a:solidFill>
                  <a:srgbClr val="333F50"/>
                </a:solidFill>
                <a:cs typeface="Aharoni" panose="02010803020104030203" pitchFamily="2" charset="-79"/>
              </a:rPr>
              <a:t>학업 성적 요인 고려 가능</a:t>
            </a:r>
            <a:endParaRPr lang="en-US" altLang="ko-KR" sz="1800" b="1" dirty="0">
              <a:solidFill>
                <a:srgbClr val="333F50"/>
              </a:solidFill>
              <a:cs typeface="Aharoni" panose="02010803020104030203" pitchFamily="2" charset="-79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87FFD53-64E2-4A77-BAA2-F63C8791F87F}"/>
              </a:ext>
            </a:extLst>
          </p:cNvPr>
          <p:cNvSpPr/>
          <p:nvPr/>
        </p:nvSpPr>
        <p:spPr>
          <a:xfrm>
            <a:off x="5636202" y="2965301"/>
            <a:ext cx="914400" cy="942975"/>
          </a:xfrm>
          <a:prstGeom prst="rightArrow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920862-A590-4185-949F-7F19C8C6D62D}"/>
              </a:ext>
            </a:extLst>
          </p:cNvPr>
          <p:cNvSpPr txBox="1"/>
          <p:nvPr/>
        </p:nvSpPr>
        <p:spPr>
          <a:xfrm>
            <a:off x="7375687" y="2668258"/>
            <a:ext cx="295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i="1" dirty="0">
                <a:solidFill>
                  <a:srgbClr val="333F50"/>
                </a:solidFill>
                <a:cs typeface="Aharoni" panose="02010803020104030203" pitchFamily="2" charset="-79"/>
              </a:rPr>
              <a:t>대상 아동 나이 </a:t>
            </a:r>
            <a:r>
              <a:rPr lang="en-US" altLang="ko-KR" sz="1800" b="1" i="1" dirty="0">
                <a:solidFill>
                  <a:srgbClr val="333F50"/>
                </a:solidFill>
                <a:cs typeface="Aharoni" panose="02010803020104030203" pitchFamily="2" charset="-79"/>
              </a:rPr>
              <a:t>10</a:t>
            </a:r>
            <a:r>
              <a:rPr lang="ko-KR" altLang="en-US" sz="1800" b="1" i="1" dirty="0">
                <a:solidFill>
                  <a:srgbClr val="333F50"/>
                </a:solidFill>
                <a:cs typeface="Aharoni" panose="02010803020104030203" pitchFamily="2" charset="-79"/>
              </a:rPr>
              <a:t>살</a:t>
            </a:r>
            <a:endParaRPr lang="en-US" altLang="ko-KR" sz="1800" b="1" i="1" dirty="0">
              <a:solidFill>
                <a:srgbClr val="333F50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14378385"/>
      </p:ext>
    </p:extLst>
  </p:cSld>
  <p:clrMapOvr>
    <a:masterClrMapping/>
  </p:clrMapOvr>
</p:sld>
</file>

<file path=ppt/theme/theme1.xml><?xml version="1.0" encoding="utf-8"?>
<a:theme xmlns:a="http://schemas.openxmlformats.org/drawingml/2006/main" name="3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7845</TotalTime>
  <Words>1459</Words>
  <Application>Microsoft Office PowerPoint</Application>
  <PresentationFormat>와이드스크린</PresentationFormat>
  <Paragraphs>605</Paragraphs>
  <Slides>43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D2Coding</vt:lpstr>
      <vt:lpstr>맑은 고딕</vt:lpstr>
      <vt:lpstr>Arial</vt:lpstr>
      <vt:lpstr>Open Sans</vt:lpstr>
      <vt:lpstr>Wingdings</vt:lpstr>
      <vt:lpstr>35_Office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Kang Suheon</cp:lastModifiedBy>
  <cp:revision>194</cp:revision>
  <dcterms:created xsi:type="dcterms:W3CDTF">2021-12-09T06:07:30Z</dcterms:created>
  <dcterms:modified xsi:type="dcterms:W3CDTF">2021-12-16T14:51:18Z</dcterms:modified>
</cp:coreProperties>
</file>