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36"/>
  </p:notesMasterIdLst>
  <p:sldIdLst>
    <p:sldId id="290" r:id="rId3"/>
    <p:sldId id="29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92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4" r:id="rId26"/>
    <p:sldId id="281" r:id="rId27"/>
    <p:sldId id="282" r:id="rId28"/>
    <p:sldId id="29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C42"/>
    <a:srgbClr val="2F5496"/>
    <a:srgbClr val="47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93DE3-950C-4C3F-9E9E-52BB50D69B88}">
  <a:tblStyle styleId="{DE793DE3-950C-4C3F-9E9E-52BB50D69B8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unsukimme.github.io/ml/2019/10/21/Accuracy-Recall-Precision-F1-score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7782f93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마이어스-브릭스 유형 지표라는 뜻으로 인식, 판단 등에서의 선호 경향을 찾는 자가보고식 성격 유형 지표입니다. 오른쪽 그림과 같은 4가지 범주에 의한 총 16가지 유형이 있습니다. (생략 가능: 범주에 대해서 잠깐 설명드리면 E와 I는 각각 외향과 내향, S와 N은 감각과 직관, T와 F는 사고와 감정, J와 P는 판단과 인식입니다.)</a:t>
            </a:r>
            <a:endParaRPr/>
          </a:p>
        </p:txBody>
      </p:sp>
      <p:sp>
        <p:nvSpPr>
          <p:cNvPr id="98" name="Google Shape;98;g107782f93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MBTI별 코멘트당 단어 수를 구해 새로운 column으로 만든 후 기술통계량을 산출한 것입니다.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평균적으로 단어 수가 많은 MBTI는 ESFJ입니다. 이 유형은 ‘친선도모형’으로 말하는 단어 수가 많은 것이 납득이 갑니다. 평균 코멘트당  단어 수가 적은 것은 ESFP로 자유분방한 성향을 띄기 때문에 어느 정도 관계를 갖고 있지 않나 추측합니다.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그 오른쪽은 성향별 코멘트당 단어 수입니다.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(추가) 앞서 파이그래프에서 보신것처럼 I와 E형, S와 N형의 코멘트 수가 다른 유형에 비해 매우 불균형하다는 것을 알 수 있습니다.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(이 문장은 삭제하는 것이 어떨까요? 저희 결국 I와 E 분류로 목적을 잡는 거라 ‘외향 대 내향 성향으로 비교하는 것보다 다른 것이 더 낫다’는 의미는 언급하지 않는 것이 좋을 것 같습니다)성향별로는 큰 차이를 보이지 않는데, 외향 대 내향 성향, 직관 대 감각 성향 이런 식으로 비교하는 것보다 각 성향으로 조합된 유형별로 비교하는 게 더 차이가 있을 것으로 보입니다.</a:t>
            </a:r>
            <a:endParaRPr/>
          </a:p>
        </p:txBody>
      </p:sp>
      <p:sp>
        <p:nvSpPr>
          <p:cNvPr id="184" name="Google Shape;1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EDA를 통해 분석한 결과 I와 N형 등 특정 유형이 다른 유형에 비해 매우 많다는 것을 알 수 있었습니다.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MBTI 유형 분류를 진행하면서 분류할 데이터의 불균형성이 높을 때 이러한 불균형성이 성능에 어떠한 영향을 미치는지에 대해 알아보고자 다음 분석을 진행하였습니다.</a:t>
            </a:r>
            <a:endParaRPr/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불균형한 데이터를 학습한 모델이 나타내는 성능과 균형적인 데이터를 학습한 모델이 나타내는 성능에 대해 비교하고자 MBTI 유형 분류를 진행하였습니다.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그러나 16개의 유형을 전부 분류하고 성능 비교를 하기에는 시간적인 제약과 하드웨어적 한계가 있음을 발견하였고,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따라서 MBTI 중 가장 대중성이 높고 언급이 많이 되는 I형과 E형을 분류하는 이진분류로 변경하였습니다.</a:t>
            </a: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기존 데이터는 Kaggle에서 가져온 데이터로, I형이 76%, E형이 23%로 이루어져있어 매우 불균형한 데이터입니다. 약 41만개의 코멘트로 구성되어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또한 데이터의 균형성이 분류 성능에 미치는 영향에 대해서 알아봄과 동시에 단순히 데이터 수가 증가하는 것 만으로도 성능을 강화시킬 수 있는지에 대해서도 알아보기 위해  Personality Cafe에서 약 2만개의 데이터 셋을 크롤링해 총 약 43만개로 증가시켰습니다.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Augmentation 방식을 사용해 증강시킨 Augmented 데이터는 I형이 45%, E형이 54%로 비교적 균형적이며 총 약 69만개의 코멘트로 구성되어 있습니다.</a:t>
            </a: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7782f9342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방금 말씀드린 BERT에 대해서 간단히 소개하고 넘어가겠습니다. BERT는 2018년 구글에서 자연어 처리 모델로 공개하자마자 많은 NLP task에서 SOTA를 달성할 정도로 뛰어난 성능을 보입니다.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BERT 이전에 나온 대부분의 NLP 모델들이 왼쪽에서 오른쪽으로 진행하여 문맥을 파악하거나 아예 문맥을 고려하지 않았다면, BERT는 양방향 문맥을 고려하여 정확성을 높였습니다. 이러한 BERT가 저희 프로젝트에서도 뛰어난 성능을 보일 수 있을지 확인하고자 사용해 보았습니다.</a:t>
            </a:r>
            <a:endParaRPr/>
          </a:p>
        </p:txBody>
      </p:sp>
      <p:sp>
        <p:nvSpPr>
          <p:cNvPr id="257" name="Google Shape;257;g107782f934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077ef093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MBTI 분류 예측을 위해 속성을 추가하였는데,  I와 E를 보다 정확하게 분류할 수 있도록 MBTI별 사용 단어를 추출하였습니다.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추출한 MBTI별 사용 단어 중 공통적으로 많이 나온 think, thank, know를 제외하고 다시 생성한 결과입니다.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INFP와 ENFP 두 NFP는 love가 유독 눈에 띕니다. NFP 타입에 대해서 알아본 결과 아이와 같은 순수함이 있다고 합니다.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전반적으로 I성향은 youtube, watch가 눈에 띄는데, 내성적인 I 성향들은 직접 말하기보다 링크를 줌으로써 답변하거나 얘기하는 게 아닌지 추측합니다.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1077ef093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418bef95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단어 사용에 있어서 좀 더 자세한 구성을 확인하기 위해서 MBTI의 I, E형별 사용 코멘트를 토크나이즈하고 표제어를 추출한 뒤 각각 명사, 동사, 형용사로 나눈 후 빈도수와 그 순위를 추출하였습니다.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I형과 E형 모두 people이나 thing, think, get, know, good 등 일반적인 단어를 많이 사용하였습니다.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그러나 일부 단어는 I형에서만, 또 E형에서만 나타났는데, someone, feel, many는 I형에서만 추출된 단어이고 best와 great는 E형에서만 추출된 단어입니다.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이렇게 I와 E형에서 겹치지 않는 단어를 속성으로 추가하였습니다.</a:t>
            </a:r>
            <a:endParaRPr/>
          </a:p>
        </p:txBody>
      </p:sp>
      <p:sp>
        <p:nvSpPr>
          <p:cNvPr id="274" name="Google Shape;274;g10418bef95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7782f934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현재는 가벼운 심리 검사로서 향유되며, MBTI 궁합, 유형 공감 사례, 같은 유형인 유명인 리스트 탐색 등 흥미와 재미에 초점을 맞춘 콘텐츠들이 많이 생성됩니다. 무미건조하게 데이터를 찾고 머신러닝 방법론을 돌리기보다 저희들이 관심 갖고 있는 데이터를 수집하고 평소에 호기심 있던 부분을 살펴보며 더불어 머신러닝에 대한 이해와 응용을 제고할 수 있는 프로젝트를 진행하고자 했습니다.</a:t>
            </a:r>
            <a:endParaRPr/>
          </a:p>
        </p:txBody>
      </p:sp>
      <p:sp>
        <p:nvSpPr>
          <p:cNvPr id="105" name="Google Shape;105;g107782f934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7d5ec4908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7d5ec4908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7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7d5ec4908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7d5ec4908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826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082ddda7c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082ddda7c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</a:rPr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https://eunsukimme.github.io/ml/2019/10/21/Accuracy-Recall-Precision-F1-score/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recall, precision: 편향 될 수 있는 부분을 보완하여 나온 결과 값 ( 100개중 99개 false, 1개 true 경우 모두 false로 때리는 모델 경우에 accuracy가 높게 나올 수 있음)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f1-score: recall, precision 값의 평균값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418bef83c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10418bef83c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7d5ec4908_3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g107d5ec4908_3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기존의 데이터는 kaggle의 데이터를 사용했습니다. 그러나 기존의 MBTI 유형별 데이터가 불균형하게 분포되어있음을 확인하였고, 이를 보완하기 위해 두가지 방법을 활용했습니다.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첫번째로 data augmentation을 했고 다음으로 Personality Cafe의 유형별 댓글을 크롤링 하여 보완했습니다.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07d5ec4908_3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07d5ec4908_3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7d5ec4908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기존의 데이터는 kaggle의 데이터를 사용했습니다. 그러나 기존의 MBTI 유형별 데이터가 불균형하게 분포되어있음을 확인하였고, 이를 보완하기 위해 두가지 방법을 활용했습니다.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>
                <a:solidFill>
                  <a:schemeClr val="dk1"/>
                </a:solidFill>
              </a:rPr>
              <a:t>첫번째로 data augmentation을 했고 다음으로 Personality Cafe의 유형별 댓글을 크롤링 하여 보완했습니다.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07d5ec4908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418bef95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@@@You know you’re an ENTp when,  Confessions of an INTP  이 두사진은 클릭시에 나타나도록 했습니다 @@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personality cafe 사이트는 유저간에 MBTI별 토론을 할 수 있는 게시판을 제공하고 있는 MBTI 관련 커뮤니티입니다. 해당 MBTI 성향을 파악할 수 있는 게시판의 답글들을 크롤링하여 데이터를 추가했습니다.</a:t>
            </a:r>
            <a:endParaRPr/>
          </a:p>
        </p:txBody>
      </p:sp>
      <p:sp>
        <p:nvSpPr>
          <p:cNvPr id="126" name="Google Shape;126;g10418bef95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7d5ec4908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107d5ec4908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7782f934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저희는 먼저 해당 데이터에 대한 EDA를 수행했습니다. 결측치를 먼저 확인하였고, 텍스트 데이터이고 record가 많기 때문에 결측치를 제거하는 방식으로 처리했습니다.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107782f934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데이터의</a:t>
            </a:r>
            <a:r>
              <a:rPr lang="en-US" dirty="0"/>
              <a:t> MBTI </a:t>
            </a:r>
            <a:r>
              <a:rPr lang="en-US" dirty="0" err="1"/>
              <a:t>비율을</a:t>
            </a:r>
            <a:r>
              <a:rPr lang="en-US" dirty="0"/>
              <a:t> </a:t>
            </a:r>
            <a:r>
              <a:rPr lang="en-US" dirty="0" err="1"/>
              <a:t>파이그래프로</a:t>
            </a:r>
            <a:r>
              <a:rPr lang="en-US" dirty="0"/>
              <a:t> </a:t>
            </a:r>
            <a:r>
              <a:rPr lang="en-US" dirty="0" err="1"/>
              <a:t>나타낸</a:t>
            </a:r>
            <a:r>
              <a:rPr lang="en-US" dirty="0"/>
              <a:t> </a:t>
            </a:r>
            <a:r>
              <a:rPr lang="en-US" dirty="0" err="1"/>
              <a:t>결과</a:t>
            </a:r>
            <a:r>
              <a:rPr lang="en-US" dirty="0"/>
              <a:t>, INFP, INFJ, INTP </a:t>
            </a:r>
            <a:r>
              <a:rPr lang="en-US" dirty="0" err="1"/>
              <a:t>등의</a:t>
            </a:r>
            <a:r>
              <a:rPr lang="en-US" dirty="0"/>
              <a:t> </a:t>
            </a:r>
            <a:r>
              <a:rPr lang="en-US" dirty="0" err="1"/>
              <a:t>순으로</a:t>
            </a:r>
            <a:r>
              <a:rPr lang="en-US" dirty="0"/>
              <a:t> </a:t>
            </a:r>
            <a:r>
              <a:rPr lang="en-US" dirty="0" err="1"/>
              <a:t>비율이</a:t>
            </a:r>
            <a:r>
              <a:rPr lang="en-US" dirty="0"/>
              <a:t> </a:t>
            </a:r>
            <a:r>
              <a:rPr lang="en-US" dirty="0" err="1"/>
              <a:t>높았습니다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16219-9811-4D65-BED5-DAF975750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ED0FC4-F9C8-4529-A46B-29185C8F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55DE6-81A3-458A-9A8D-CB6312EF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8CF2A-6F9D-4837-8BEE-2EFA3844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A794A-ABDF-447A-9D88-67BB63CF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84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6A180-E268-4EA0-8EFE-A6C841F5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7C5CF-9B03-4A4A-8893-F6C07FE5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D102EB-7EB7-4BEE-B10E-F092498A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6B74C-698F-4C70-9822-1FEB1958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E4333D-3078-4A3E-9C1E-A6B00103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76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FBF8B-E200-4C6C-A6A8-AD780CF4A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C3C30-BD78-4765-BA94-494CBEF28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CB7010-3735-4443-B79C-D7E85E3B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5305E-38F4-4782-854C-695CCF44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30B827-CD9C-4DB5-AC65-AD6D611E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337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A187E7-387F-4B1B-A855-E1D6F1F7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61971E-AC09-44E2-876F-76CEC8AAA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72DD2B-4E4E-4779-AE07-AF79A3DC8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6B949C-6197-4637-9057-BFECEE2A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9AA23-2AEE-418F-8F19-A2CF7E96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433E29-C513-49F0-A26D-5B8606D2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1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EF56-722F-4878-A97B-07DF74752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008206-78FF-4748-9F14-039F6BF3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43B5B0-D4C5-44D6-87B9-6A0FC3D58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5C28A4-9E92-440D-82CB-56D8DA861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479D8C-059D-4014-BFE6-123F52FC7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80B8254-E46D-4919-8830-03809448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59BAF7-7051-4045-B026-0D7A3DF28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686585-1F1F-4522-91D2-DE482A3F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200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83898-7F63-4CEA-8392-A337FB17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EDDF9B1-A643-4A37-8D83-CDC0394F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B4928A-AE43-41C0-9412-212396C7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F03CF-D951-492B-8F5B-FBF9E374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310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B75B75-210F-44C6-A638-AADB4673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E77B8A-4519-4E37-B6A0-0A183ABB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392A41-049C-4911-ABC1-5B970222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72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02D8A-C2F8-4FAC-B294-DAACD2BD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EDDC12-7E26-4C92-A9EC-19C41383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C97E2A-82E0-4A44-BDDC-33B95681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F4A5D5-EDA4-48F8-87CE-1B3627B5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6AC9D0-A995-4EBB-B2C9-D6E7378F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4142E-0E53-4E48-850A-89B892E1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1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6D676-0F2D-42C7-8313-F965D16A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5C84E2-E43B-459B-9D82-B077FAABEA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4AD1D8-F7E4-49E3-8093-9772BCA8D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BF9891-9DD1-4625-A2F2-D09D4116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2412E1-C8E5-4F13-8602-1D6AEFAC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B5C12-6283-452A-BC47-BCC524B3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722EA-D17E-4BFE-B104-C0FEEE11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97AACD-66D7-4CDC-AF7F-E473A6D4D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C29F1-D746-4F55-869A-A4FE2CD6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639AAD-E910-48CF-9FDB-A4ADDC07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3595B9-518C-4FB0-8D37-559DD01C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894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E82E1-EBCC-4474-BEC2-CDAC19410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0E84F6-99B2-4320-8A76-8ABE085BC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968D7-5813-45A4-9432-66D7B582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00F7F-37EA-4D9D-8194-D1111491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F1B1C-7556-4529-9827-3659849E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2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FB5C7"/>
            </a:gs>
            <a:gs pos="3000">
              <a:srgbClr val="6CA6FC"/>
            </a:gs>
          </a:gsLst>
          <a:lin ang="189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3FB5C7"/>
            </a:gs>
            <a:gs pos="3000">
              <a:srgbClr val="6CA6FC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BC4E2B-1820-48F8-B0E4-A0E02FA1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7FA083-7398-4450-A160-B056848A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36C2D-D07B-4500-8D45-3AFA76534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44C2-5C22-4393-AD49-3861480C3348}" type="datetimeFigureOut">
              <a:rPr lang="ko-KR" altLang="en-US" smtClean="0"/>
              <a:t>2021-12-16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145C7-F3A8-4D5E-BF66-CA3D14C89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EB3B2-7B9D-4BC6-A97B-C05DE7547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A002F-8396-4168-BC53-996BA132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94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sonalitycafe.com/forum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D0E546C-E79C-4F21-8ADA-C454A046348E}"/>
              </a:ext>
            </a:extLst>
          </p:cNvPr>
          <p:cNvSpPr/>
          <p:nvPr/>
        </p:nvSpPr>
        <p:spPr>
          <a:xfrm>
            <a:off x="322729" y="2214282"/>
            <a:ext cx="11555506" cy="1214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MBTI comment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분류 프로젝트</a:t>
            </a:r>
            <a:endParaRPr kumimoji="0" lang="en-US" altLang="ko-KR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2021.12.17 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금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84E4FD-4CB3-49E6-BCF8-CDBBEA06E0AC}"/>
              </a:ext>
            </a:extLst>
          </p:cNvPr>
          <p:cNvSpPr/>
          <p:nvPr/>
        </p:nvSpPr>
        <p:spPr>
          <a:xfrm>
            <a:off x="2864223" y="5118846"/>
            <a:ext cx="6463553" cy="1214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9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국제학전공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alpha val="9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강경욱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5000"/>
                </a:prst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경영학전공 이종은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5000"/>
                </a:prst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태국어과 하유정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95000"/>
                </a:prst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ELLT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alpha val="95000"/>
                  </a:prst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학과 한지은</a:t>
            </a:r>
          </a:p>
        </p:txBody>
      </p:sp>
    </p:spTree>
    <p:extLst>
      <p:ext uri="{BB962C8B-B14F-4D97-AF65-F5344CB8AC3E}">
        <p14:creationId xmlns:p14="http://schemas.microsoft.com/office/powerpoint/2010/main" val="3798422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199362-C526-463D-B9D2-AAECDC5C5B14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7481B7E2-466A-4E02-8298-554F50DDDB98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AFF3DC3-70C2-4918-B0B9-F560BAA0270E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A94088-2D76-4F0A-95B9-8247176AD7B5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EDA</a:t>
            </a:r>
          </a:p>
        </p:txBody>
      </p:sp>
      <p:sp>
        <p:nvSpPr>
          <p:cNvPr id="158" name="Google Shape;158;p22"/>
          <p:cNvSpPr/>
          <p:nvPr/>
        </p:nvSpPr>
        <p:spPr>
          <a:xfrm>
            <a:off x="322729" y="188257"/>
            <a:ext cx="115554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t="1536"/>
          <a:stretch/>
        </p:blipFill>
        <p:spPr>
          <a:xfrm>
            <a:off x="7935973" y="1701825"/>
            <a:ext cx="2126550" cy="2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6548" y="5253487"/>
            <a:ext cx="793489" cy="84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65506" y="5285937"/>
            <a:ext cx="621567" cy="7790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2"/>
          <p:cNvCxnSpPr/>
          <p:nvPr/>
        </p:nvCxnSpPr>
        <p:spPr>
          <a:xfrm>
            <a:off x="8671548" y="5617725"/>
            <a:ext cx="8025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2BFCF8-187A-4F6C-A1B6-8493DD2177DF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결측치</a:t>
            </a:r>
            <a:r>
              <a:rPr lang="en-US" altLang="ko-KR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처리</a:t>
            </a:r>
          </a:p>
        </p:txBody>
      </p:sp>
      <p:sp>
        <p:nvSpPr>
          <p:cNvPr id="23" name="Google Shape;101;p15">
            <a:extLst>
              <a:ext uri="{FF2B5EF4-FFF2-40B4-BE49-F238E27FC236}">
                <a16:creationId xmlns:a16="http://schemas.microsoft.com/office/drawing/2014/main" id="{383FA75F-2B4F-4DE4-87E0-E045A56EB0F4}"/>
              </a:ext>
            </a:extLst>
          </p:cNvPr>
          <p:cNvSpPr txBox="1">
            <a:spLocks/>
          </p:cNvSpPr>
          <p:nvPr/>
        </p:nvSpPr>
        <p:spPr>
          <a:xfrm>
            <a:off x="1031132" y="1851749"/>
            <a:ext cx="5064868" cy="373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59080">
              <a:lnSpc>
                <a:spcPct val="150000"/>
              </a:lnSpc>
              <a:spcBef>
                <a:spcPts val="0"/>
              </a:spcBef>
              <a:buSzPts val="2700"/>
            </a:pP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결측치를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확인했고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제거하는 방식으로 처리</a:t>
            </a:r>
          </a:p>
          <a:p>
            <a:pPr marL="228600" indent="-259080">
              <a:lnSpc>
                <a:spcPct val="200000"/>
              </a:lnSpc>
              <a:spcBef>
                <a:spcPts val="0"/>
              </a:spcBef>
              <a:buSzPts val="2700"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텍스트 데이터인 점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record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 충분히 많은 점을 고려하여 제거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BBB3209-4D64-443B-8F9C-86F9F0A22BB5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4AE90462-1ECF-4D2F-BCBD-48B1DA896CEC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B89F22D-9C7A-49C4-B57C-D7E8D67D9E82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0" name="Google Shape;17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840" y="1070044"/>
            <a:ext cx="11128320" cy="547921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4C4D883-5D45-45E7-8505-D57A90A54213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MBTI</a:t>
            </a:r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데이터 비율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525476-18B3-4A21-A256-81896F076228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EDA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C79C83-4F8E-4D66-A956-9D7A1D343CB1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EE5B2177-DB6E-4407-A895-ABA7232A2FE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8446215-352C-432F-BFB5-A4E1A7A4D391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D8B853B-E64F-4310-A1AF-C0147D18E4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479"/>
          <a:stretch/>
        </p:blipFill>
        <p:spPr>
          <a:xfrm>
            <a:off x="7616334" y="3971926"/>
            <a:ext cx="2956811" cy="24676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39DB9C-A4A0-4C5C-99F6-7A6D8A1DD0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55" r="-511" b="64368"/>
          <a:stretch/>
        </p:blipFill>
        <p:spPr>
          <a:xfrm>
            <a:off x="8138523" y="2437938"/>
            <a:ext cx="457368" cy="94587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4E1E04-76F3-456A-BFD0-F3A1C4F2C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863" r="-572" b="80390"/>
          <a:stretch/>
        </p:blipFill>
        <p:spPr>
          <a:xfrm>
            <a:off x="10132493" y="4941852"/>
            <a:ext cx="693302" cy="6258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AFCF0E-FFED-4463-AB82-CB37DF7C57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5887"/>
          <a:stretch/>
        </p:blipFill>
        <p:spPr>
          <a:xfrm>
            <a:off x="5664846" y="1524354"/>
            <a:ext cx="2348091" cy="25794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01EEE8-99C3-4F1C-9EE6-6CC4AFADAE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00" r="63487"/>
          <a:stretch/>
        </p:blipFill>
        <p:spPr>
          <a:xfrm>
            <a:off x="3626300" y="3999152"/>
            <a:ext cx="2543775" cy="24676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4A9D9D-E54D-4ADA-B0D7-9BD99CFE54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168" r="-128" b="66328"/>
          <a:stretch/>
        </p:blipFill>
        <p:spPr>
          <a:xfrm>
            <a:off x="4389171" y="2102626"/>
            <a:ext cx="509016" cy="1166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EFECB9-F6E9-42FC-A6C3-B4929CA9CE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2565"/>
          <a:stretch/>
        </p:blipFill>
        <p:spPr>
          <a:xfrm>
            <a:off x="1720946" y="1286778"/>
            <a:ext cx="2609449" cy="28265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27C22BE-85CF-4D7C-B782-2D0CA7337B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4540" r="-886" b="67547"/>
          <a:stretch/>
        </p:blipFill>
        <p:spPr>
          <a:xfrm>
            <a:off x="6132081" y="4676628"/>
            <a:ext cx="559650" cy="115625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046E2C-EA9E-4663-957B-DEB6EEC4F9FB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성향별</a:t>
            </a:r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데이터 비율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808B18F-E794-4C45-9CEC-05E2A0CB10EE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EDA</a:t>
            </a:r>
          </a:p>
        </p:txBody>
      </p:sp>
    </p:spTree>
    <p:extLst>
      <p:ext uri="{BB962C8B-B14F-4D97-AF65-F5344CB8AC3E}">
        <p14:creationId xmlns:p14="http://schemas.microsoft.com/office/powerpoint/2010/main" val="142158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39CED7F-0D8A-4EB3-95B0-DFF14D3D9D36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6635A2CE-62AE-429A-8E7C-F11B0A93118F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D8D564C-51E0-449A-BC88-AB22040FCC19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9" name="Google Shape;189;p25"/>
          <p:cNvSpPr/>
          <p:nvPr/>
        </p:nvSpPr>
        <p:spPr>
          <a:xfrm>
            <a:off x="7760713" y="1690607"/>
            <a:ext cx="3942737" cy="43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평균적으로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단어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수가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많은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MBTI는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ESFJ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이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유형은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천성적으로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사교적인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성향인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endParaRPr sz="16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‘</a:t>
            </a:r>
            <a:r>
              <a:rPr lang="en-US" sz="1600" b="1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친선</a:t>
            </a:r>
            <a:r>
              <a:rPr lang="en-US" sz="1600" b="1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1600" b="1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도모형</a:t>
            </a:r>
            <a:r>
              <a:rPr lang="en-US" sz="1600" b="1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’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-&gt;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사용한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단어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수가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많은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것을</a:t>
            </a:r>
            <a:r>
              <a:rPr lang="en-US" sz="16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6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설명</a:t>
            </a:r>
            <a:endParaRPr lang="en-US" sz="16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단어수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-&gt; MBTI 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예측에 있어서 유의미한 속성</a:t>
            </a:r>
            <a:endParaRPr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375" y="1646025"/>
            <a:ext cx="3849075" cy="487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/>
          <p:nvPr/>
        </p:nvSpPr>
        <p:spPr>
          <a:xfrm>
            <a:off x="488550" y="3400038"/>
            <a:ext cx="3932917" cy="284037"/>
          </a:xfrm>
          <a:prstGeom prst="rect">
            <a:avLst/>
          </a:prstGeom>
          <a:noFill/>
          <a:ln w="381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488550" y="3718639"/>
            <a:ext cx="3932917" cy="284037"/>
          </a:xfrm>
          <a:prstGeom prst="rect">
            <a:avLst/>
          </a:prstGeom>
          <a:noFill/>
          <a:ln w="381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639" y="1679318"/>
            <a:ext cx="3339246" cy="4810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18E7FB-8AEF-4358-BA7C-9B104F3B8EA0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EDA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58B755-C7D3-4712-A936-01599A79B8E6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MBTI</a:t>
            </a:r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코멘트당 단어 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1400783" y="3030139"/>
            <a:ext cx="9426102" cy="797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None/>
            </a:pPr>
            <a:r>
              <a:rPr 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“</a:t>
            </a:r>
            <a:r>
              <a:rPr lang="en-US" sz="3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불균형한</a:t>
            </a:r>
            <a:r>
              <a:rPr 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데이터가</a:t>
            </a:r>
            <a:r>
              <a:rPr 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성능에</a:t>
            </a:r>
            <a:r>
              <a:rPr 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어떠한</a:t>
            </a:r>
            <a:r>
              <a:rPr 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영향을</a:t>
            </a:r>
            <a:r>
              <a:rPr 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32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미칠까</a:t>
            </a:r>
            <a:r>
              <a:rPr lang="en-US" sz="32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?”</a:t>
            </a:r>
            <a:endParaRPr sz="32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CFDFE0B-6EA3-4259-BD82-542BB963FC4F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563343C2-C083-49C8-BBD9-1E3F70C102E1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CF06D6E-68C9-44B6-B571-ED5C5B7C94FC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CA8890-E483-4A6A-AE37-E34F2B61A570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224" name="Google Shape;224;p28"/>
          <p:cNvSpPr/>
          <p:nvPr/>
        </p:nvSpPr>
        <p:spPr>
          <a:xfrm>
            <a:off x="318247" y="188257"/>
            <a:ext cx="11555506" cy="72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body" idx="1"/>
          </p:nvPr>
        </p:nvSpPr>
        <p:spPr>
          <a:xfrm>
            <a:off x="838200" y="1964987"/>
            <a:ext cx="5324856" cy="360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16개의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유형을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전부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분류하고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성능비교를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시도하였으나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한계점을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발견하고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이진분류로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변경</a:t>
            </a:r>
            <a:endParaRPr sz="20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I(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내향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데이터는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76%, E(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외향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데이터는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23%로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매우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불균형한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분포를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보임</a:t>
            </a:r>
            <a:endParaRPr sz="20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226" name="Google Shape;22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6134" y="1000442"/>
            <a:ext cx="1866900" cy="54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2338" y="2949256"/>
            <a:ext cx="2045764" cy="145815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/>
          <p:nvPr/>
        </p:nvSpPr>
        <p:spPr>
          <a:xfrm>
            <a:off x="8539734" y="3500564"/>
            <a:ext cx="755904" cy="448056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51781DB1-F78B-456C-A70F-1396AD79739E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C3433249-9EF3-483B-B5A7-09B4EEA64CDC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75765C8-57F4-4B03-A60C-9C6845E268BD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E8E810-32E1-4379-8420-F90886D51675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E7A1AA6-9B83-4B14-9CF5-1315D6ACEF0E}"/>
              </a:ext>
            </a:extLst>
          </p:cNvPr>
          <p:cNvSpPr/>
          <p:nvPr/>
        </p:nvSpPr>
        <p:spPr>
          <a:xfrm>
            <a:off x="32803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증폭 데이터셋 설명</a:t>
            </a: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ECBB8ED1-B46B-4557-B03F-23A5EA3CA4D7}"/>
              </a:ext>
            </a:extLst>
          </p:cNvPr>
          <p:cNvSpPr txBox="1">
            <a:spLocks/>
          </p:cNvSpPr>
          <p:nvPr/>
        </p:nvSpPr>
        <p:spPr>
          <a:xfrm>
            <a:off x="3305568" y="2993473"/>
            <a:ext cx="7678270" cy="1219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Kaggle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가져온 데이터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PersonailtyCafe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약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만개의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크롤링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76:23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ko-KR" altLang="en-US" sz="18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불균형한 데이터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분포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약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43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만개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내용 개체 틀 6">
            <a:extLst>
              <a:ext uri="{FF2B5EF4-FFF2-40B4-BE49-F238E27FC236}">
                <a16:creationId xmlns:a16="http://schemas.microsoft.com/office/drawing/2014/main" id="{711147DA-25BC-4D22-868D-BF570A12EAF0}"/>
              </a:ext>
            </a:extLst>
          </p:cNvPr>
          <p:cNvSpPr txBox="1">
            <a:spLocks/>
          </p:cNvSpPr>
          <p:nvPr/>
        </p:nvSpPr>
        <p:spPr>
          <a:xfrm>
            <a:off x="3305568" y="4581810"/>
            <a:ext cx="7678270" cy="1293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Kaggle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가져온 데이터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+EDA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방식을 통한 데이터 증강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45:54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비교적 균형적 데이터 분포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약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69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만개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내용 개체 틀 6">
            <a:extLst>
              <a:ext uri="{FF2B5EF4-FFF2-40B4-BE49-F238E27FC236}">
                <a16:creationId xmlns:a16="http://schemas.microsoft.com/office/drawing/2014/main" id="{9B808A3F-AEAC-49CF-8386-0B881686AE64}"/>
              </a:ext>
            </a:extLst>
          </p:cNvPr>
          <p:cNvSpPr txBox="1">
            <a:spLocks/>
          </p:cNvSpPr>
          <p:nvPr/>
        </p:nvSpPr>
        <p:spPr>
          <a:xfrm>
            <a:off x="3305568" y="1306522"/>
            <a:ext cx="7417173" cy="1394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Kaggle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가져온 데이터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76:23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ko-KR" altLang="en-US" sz="1800" dirty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불균형한 데이터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분포</a:t>
            </a:r>
          </a:p>
          <a:p>
            <a:pPr>
              <a:lnSpc>
                <a:spcPct val="110000"/>
              </a:lnSpc>
            </a:pP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약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41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5F4D06-5957-48FD-B8AE-D2C024D3446E}"/>
              </a:ext>
            </a:extLst>
          </p:cNvPr>
          <p:cNvSpPr/>
          <p:nvPr/>
        </p:nvSpPr>
        <p:spPr>
          <a:xfrm>
            <a:off x="1112577" y="1306521"/>
            <a:ext cx="1730188" cy="1394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ko-KR" altLang="en-US" sz="1800" dirty="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데이터</a:t>
            </a:r>
            <a:endParaRPr lang="en-US" altLang="ko-KR" sz="1800" dirty="0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3BE07D-3A9C-48EA-9ED7-0BF37409782A}"/>
              </a:ext>
            </a:extLst>
          </p:cNvPr>
          <p:cNvSpPr/>
          <p:nvPr/>
        </p:nvSpPr>
        <p:spPr>
          <a:xfrm>
            <a:off x="1112577" y="2906027"/>
            <a:ext cx="1730188" cy="1394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ko-KR" altLang="en-US" sz="1800" dirty="0" err="1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  <a:r>
              <a:rPr lang="ko-KR" altLang="en-US" sz="1800" dirty="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</a:t>
            </a:r>
            <a:endParaRPr lang="en-US" altLang="ko-KR" sz="2400" dirty="0">
              <a:solidFill>
                <a:sysClr val="windowText" lastClr="0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1A2BDBA-C973-4B1E-B06B-6C782A0C4073}"/>
              </a:ext>
            </a:extLst>
          </p:cNvPr>
          <p:cNvSpPr/>
          <p:nvPr/>
        </p:nvSpPr>
        <p:spPr>
          <a:xfrm>
            <a:off x="1112577" y="4481613"/>
            <a:ext cx="1730188" cy="13940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ko-KR" sz="1800" dirty="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Augmented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ko-KR" altLang="en-US" sz="1800" dirty="0">
                <a:solidFill>
                  <a:sysClr val="windowText" lastClr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246B5451-E7D9-4025-BAD7-04409F1A526B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6F8E3AE-FFA5-499E-B7B0-BECF89CA076F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5F8EDFD-F1DB-4E9C-8006-CE837D0DC3CC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1104899" y="1663429"/>
            <a:ext cx="10083053" cy="4309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불균형한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데이터셋에서는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accuracy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보다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recall이나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ROC_AUC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score가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더 </a:t>
            </a:r>
            <a:b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</a:b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유의미한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평가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지표이다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endParaRPr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분포가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80:20으로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존재할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때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전부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class 0으로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예측해도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accuracy는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80%가 될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것이기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때문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  <a:endParaRPr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28600" lvl="0" indent="-2286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특히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ROC_AUC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score는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심각하게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불균형한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데이터에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최적화된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평가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지표다</a:t>
            </a:r>
            <a:r>
              <a:rPr 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  <a:endParaRPr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28600" lvl="0" indent="-87629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7CF7D48-C68C-4486-BA01-C3136ECFC59E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F5CA89-1092-41F9-A6B9-2559E2C47174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기본 전제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DBD86098-260B-4BB6-8314-33A3047B25D7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049EF0D6-6182-4FCF-BE35-5934C3712E68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A485C44-0356-4E75-8838-53734820CCFE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901A68-DEC7-4BC2-B4F6-39BD31478A6A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3B6980-2220-4B11-B3C2-95EFC1D7152D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가설</a:t>
            </a:r>
          </a:p>
        </p:txBody>
      </p:sp>
      <p:sp>
        <p:nvSpPr>
          <p:cNvPr id="11" name="Google Shape;245;p30">
            <a:extLst>
              <a:ext uri="{FF2B5EF4-FFF2-40B4-BE49-F238E27FC236}">
                <a16:creationId xmlns:a16="http://schemas.microsoft.com/office/drawing/2014/main" id="{C9FFC014-78D0-4E86-9054-95CB82932C9D}"/>
              </a:ext>
            </a:extLst>
          </p:cNvPr>
          <p:cNvSpPr txBox="1">
            <a:spLocks/>
          </p:cNvSpPr>
          <p:nvPr/>
        </p:nvSpPr>
        <p:spPr>
          <a:xfrm>
            <a:off x="1104899" y="1673157"/>
            <a:ext cx="10083053" cy="4338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286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우리가 크롤링한 데이터는 기존 데이터보다 더 높은  성능을 가질 것이다</a:t>
            </a:r>
          </a:p>
          <a:p>
            <a:pPr marL="228600" indent="-2286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균형적인 분포를 가진 데이터셋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(Augmented dataset)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은 불균형한 </a:t>
            </a:r>
            <a:b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</a:b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데이터셋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기존 데이터와 크롤링한 데이터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보다 더 높은 성능을 가질 것이다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 </a:t>
            </a:r>
          </a:p>
          <a:p>
            <a:pPr marL="228600" indent="-228600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언어 데이터에서는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KNN, Logistic Regression, Random forest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보다 대규모의 언어 모델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(BERT)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이 성능이 더 좋을 것이다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EE3B221-050A-4955-B8D7-7F2EF252A914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9" name="사각형: 둥근 위쪽 모서리 8">
              <a:extLst>
                <a:ext uri="{FF2B5EF4-FFF2-40B4-BE49-F238E27FC236}">
                  <a16:creationId xmlns:a16="http://schemas.microsoft.com/office/drawing/2014/main" id="{F8E84E8F-CA4C-468F-9045-CBC898CAC609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209B09D-48F3-4B2C-A652-B3CF62D10F6B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1" name="Google Shape;261;p32"/>
          <p:cNvSpPr txBox="1"/>
          <p:nvPr/>
        </p:nvSpPr>
        <p:spPr>
          <a:xfrm>
            <a:off x="1040860" y="1952405"/>
            <a:ext cx="4975850" cy="333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다양한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자연어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처리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(NLP)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task에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적용할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수 </a:t>
            </a:r>
            <a:b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있는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</a:t>
            </a:r>
            <a:endParaRPr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공개되자마자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많은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NLP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task에서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SOTA(State-of-the-Art)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달성</a:t>
            </a:r>
            <a:endParaRPr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대부분의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이전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NLP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모델들과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달리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양방향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b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문맥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고려</a:t>
            </a:r>
            <a:endParaRPr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315" y="1627000"/>
            <a:ext cx="4337797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290" y="3130600"/>
            <a:ext cx="4975850" cy="225708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7165565" y="5340273"/>
            <a:ext cx="3712800" cy="65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en-US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양방향</a:t>
            </a:r>
            <a:r>
              <a:rPr lang="en-US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문맥을</a:t>
            </a:r>
            <a:r>
              <a:rPr lang="en-US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고려하는</a:t>
            </a:r>
            <a:r>
              <a:rPr lang="en-US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BERT]</a:t>
            </a:r>
            <a:endParaRPr sz="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3AC6B5-490E-4887-A940-4E6DD380652F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EF0616-B6BF-4FDF-AD3E-4A7C518A79CF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BERT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란</a:t>
            </a: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lang="ko-KR" altLang="en-US" sz="2800" kern="1200" dirty="0">
              <a:solidFill>
                <a:prstClr val="white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A13DFB73-AD27-4FF2-84EF-6D4D2B1BE8F7}"/>
              </a:ext>
            </a:extLst>
          </p:cNvPr>
          <p:cNvSpPr/>
          <p:nvPr/>
        </p:nvSpPr>
        <p:spPr>
          <a:xfrm>
            <a:off x="0" y="704850"/>
            <a:ext cx="12192000" cy="6153149"/>
          </a:xfrm>
          <a:prstGeom prst="round2SameRect">
            <a:avLst>
              <a:gd name="adj1" fmla="val 6592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221CBC-975B-4F42-9FAB-6DE009AEE47D}"/>
              </a:ext>
            </a:extLst>
          </p:cNvPr>
          <p:cNvSpPr/>
          <p:nvPr/>
        </p:nvSpPr>
        <p:spPr>
          <a:xfrm>
            <a:off x="2680115" y="3237781"/>
            <a:ext cx="2939040" cy="225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결측치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제거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MBTI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별</a:t>
            </a:r>
            <a:r>
              <a:rPr lang="en-US" altLang="ko-KR" sz="18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데이터 비율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성향별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 데이터 비율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MBTI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별 코멘트당 단어 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BE89E18-C597-426F-839D-5AF3831FE665}"/>
              </a:ext>
            </a:extLst>
          </p:cNvPr>
          <p:cNvSpPr/>
          <p:nvPr/>
        </p:nvSpPr>
        <p:spPr>
          <a:xfrm>
            <a:off x="631153" y="2646183"/>
            <a:ext cx="1831041" cy="131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1. EDA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D4D510-81FD-4280-854E-B3CB4EFA88A0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목차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80C937-F176-415E-B44E-BBE1B0B976F3}"/>
              </a:ext>
            </a:extLst>
          </p:cNvPr>
          <p:cNvSpPr/>
          <p:nvPr/>
        </p:nvSpPr>
        <p:spPr>
          <a:xfrm>
            <a:off x="2680115" y="1538007"/>
            <a:ext cx="2939040" cy="1246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MBTI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데이터셋 설명</a:t>
            </a:r>
            <a:endParaRPr lang="en-US" altLang="ko-KR" sz="1800" kern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9A3875-907A-453E-9DD6-88194170C593}"/>
              </a:ext>
            </a:extLst>
          </p:cNvPr>
          <p:cNvSpPr/>
          <p:nvPr/>
        </p:nvSpPr>
        <p:spPr>
          <a:xfrm>
            <a:off x="631153" y="1014228"/>
            <a:ext cx="1831041" cy="131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0. </a:t>
            </a:r>
            <a:r>
              <a:rPr lang="en-US" altLang="ko-KR" sz="1800" kern="1200" dirty="0">
                <a:solidFill>
                  <a:srgbClr val="4472C4">
                    <a:lumMod val="75000"/>
                  </a:srgb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INTRO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7BA51-E3A3-4315-8205-FCF719CA7613}"/>
              </a:ext>
            </a:extLst>
          </p:cNvPr>
          <p:cNvSpPr/>
          <p:nvPr/>
        </p:nvSpPr>
        <p:spPr>
          <a:xfrm>
            <a:off x="7376286" y="1176084"/>
            <a:ext cx="3450599" cy="5117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증폭 데이터셋 설명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기본 전제</a:t>
            </a:r>
            <a:r>
              <a:rPr lang="en-US" altLang="ko-KR" sz="18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8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가설</a:t>
            </a:r>
            <a:endParaRPr lang="en-US" altLang="ko-KR" sz="1800" kern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성능 비교</a:t>
            </a:r>
            <a:endParaRPr lang="en-US" altLang="ko-KR" sz="1800" kern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원본 데이터 </a:t>
            </a:r>
            <a:r>
              <a:rPr lang="en-US" altLang="ko-KR" sz="16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</a:t>
            </a:r>
            <a:r>
              <a:rPr lang="ko-KR" altLang="en-US" sz="1600" kern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크롤링</a:t>
            </a:r>
            <a:r>
              <a:rPr lang="ko-KR" altLang="en-US" sz="16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데이터</a:t>
            </a:r>
            <a:endParaRPr lang="en-US" altLang="ko-KR" sz="1600" kern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6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원본 데이터 </a:t>
            </a:r>
            <a:r>
              <a:rPr lang="en-US" altLang="ko-KR" sz="16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vs Augmented </a:t>
            </a:r>
            <a:r>
              <a:rPr lang="ko-KR" altLang="en-US" sz="16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endParaRPr lang="en-US" altLang="ko-KR" sz="1600" kern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8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성능 비교</a:t>
            </a:r>
            <a:endParaRPr lang="en-US" altLang="ko-KR" sz="1800" kern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en-US" altLang="ko-KR" sz="1600" kern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Forest, Logistic Regression, KNN vs BERT</a:t>
            </a:r>
            <a:endParaRPr lang="en-US" altLang="ko-KR" sz="1800" kern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58143C-5199-4476-A57E-5B402553CD57}"/>
              </a:ext>
            </a:extLst>
          </p:cNvPr>
          <p:cNvSpPr/>
          <p:nvPr/>
        </p:nvSpPr>
        <p:spPr>
          <a:xfrm>
            <a:off x="5327325" y="1014228"/>
            <a:ext cx="1831041" cy="1313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kern="1200" dirty="0">
                <a:solidFill>
                  <a:srgbClr val="4472C4">
                    <a:lumMod val="75000"/>
                  </a:srgb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 </a:t>
            </a:r>
            <a:r>
              <a:rPr lang="en-US" altLang="ko-KR" sz="1800" kern="1200" dirty="0">
                <a:solidFill>
                  <a:srgbClr val="4472C4">
                    <a:lumMod val="75000"/>
                  </a:srgb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MBTI </a:t>
            </a:r>
            <a:r>
              <a:rPr lang="ko-KR" altLang="en-US" sz="1800" kern="1200" dirty="0">
                <a:solidFill>
                  <a:srgbClr val="4472C4">
                    <a:lumMod val="75000"/>
                  </a:srgb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분류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나눔스퀘어_ac Bold" panose="020B0600000101010101" pitchFamily="50" charset="-127"/>
              <a:ea typeface="나눔스퀘어_ac Bold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00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4D848ED-85C7-4EE1-89C3-13C2B7187163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CA42182A-EF66-4447-AE9A-2579095F823C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79950B7-882C-41C1-81E3-1270D050E66C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70" name="Google Shape;27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6870" y="1260093"/>
            <a:ext cx="5698260" cy="53421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309007-741C-4540-B75D-DF8102BC7DFA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213891-C2A2-40CE-BC2A-213075FF0349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속성 추출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38D5CC7-66A4-4DE1-9932-4C5DFA54DA98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MBTI</a:t>
            </a:r>
            <a:r>
              <a:rPr lang="ko-KR" altLang="en-US" sz="24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사용 단어 </a:t>
            </a:r>
            <a:r>
              <a:rPr lang="en-US" altLang="ko-KR" sz="24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en-US" altLang="ko-KR" sz="16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think, thank, know </a:t>
            </a:r>
            <a:r>
              <a:rPr lang="ko-KR" altLang="en-US" sz="16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제외</a:t>
            </a:r>
            <a:endParaRPr lang="ko-KR" altLang="en-US" sz="24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2000">
                    <a:srgbClr val="60AAED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BA506CA-B82B-48F8-BB86-181622F163EE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2A510E34-AF4C-4B28-BF09-F297B70948BC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DCF8D40B-2D01-450E-93BC-3D6C578E760B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</p:grpSp>
      <p:graphicFrame>
        <p:nvGraphicFramePr>
          <p:cNvPr id="276" name="Google Shape;276;p34"/>
          <p:cNvGraphicFramePr/>
          <p:nvPr>
            <p:extLst>
              <p:ext uri="{D42A27DB-BD31-4B8C-83A1-F6EECF244321}">
                <p14:modId xmlns:p14="http://schemas.microsoft.com/office/powerpoint/2010/main" val="2454248531"/>
              </p:ext>
            </p:extLst>
          </p:nvPr>
        </p:nvGraphicFramePr>
        <p:xfrm>
          <a:off x="2486025" y="1519402"/>
          <a:ext cx="7200900" cy="551325"/>
        </p:xfrm>
        <a:graphic>
          <a:graphicData uri="http://schemas.openxmlformats.org/drawingml/2006/table">
            <a:tbl>
              <a:tblPr firstRow="1" bandRow="1">
                <a:noFill/>
                <a:tableStyleId>{DE793DE3-950C-4C3F-9E9E-52BB50D69B88}</a:tableStyleId>
              </a:tblPr>
              <a:tblGrid>
                <a:gridCol w="360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3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I (</a:t>
                      </a:r>
                      <a:r>
                        <a:rPr lang="en-US" sz="1400" b="0" u="none" strike="noStrike" cap="none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내향형</a:t>
                      </a:r>
                      <a:r>
                        <a:rPr lang="en-US" sz="1400" b="0" u="none" strike="noStrike" cap="none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2F549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#내면 #글 #이해</a:t>
                      </a:r>
                      <a:endParaRPr sz="1400" b="0" u="none" strike="noStrike" cap="none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E (</a:t>
                      </a:r>
                      <a:r>
                        <a:rPr lang="en-US" sz="1400" b="0" u="none" strike="noStrike" cap="none" dirty="0" err="1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외향형</a:t>
                      </a:r>
                      <a:r>
                        <a:rPr lang="en-US" sz="1400" b="0" u="none" strike="noStrike" cap="none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)</a:t>
                      </a:r>
                      <a:endParaRPr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 dirty="0">
                          <a:solidFill>
                            <a:srgbClr val="C55A1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Arial"/>
                          <a:sym typeface="Arial"/>
                        </a:rPr>
                        <a:t>#외부 #활동적 #경험</a:t>
                      </a:r>
                      <a:endParaRPr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9" name="Google Shape;279;p34"/>
          <p:cNvSpPr/>
          <p:nvPr/>
        </p:nvSpPr>
        <p:spPr>
          <a:xfrm>
            <a:off x="3166365" y="2499186"/>
            <a:ext cx="3523106" cy="3523106"/>
          </a:xfrm>
          <a:prstGeom prst="ellipse">
            <a:avLst/>
          </a:prstGeom>
          <a:noFill/>
          <a:ln w="38100" cap="flat" cmpd="sng">
            <a:gradFill flip="none" rotWithShape="1">
              <a:gsLst>
                <a:gs pos="0">
                  <a:srgbClr val="2F5496">
                    <a:alpha val="70000"/>
                  </a:srgb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5512877" y="2499186"/>
            <a:ext cx="3523106" cy="3523106"/>
          </a:xfrm>
          <a:prstGeom prst="ellipse">
            <a:avLst/>
          </a:prstGeom>
          <a:noFill/>
          <a:ln w="38100" cap="flat" cmpd="sng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D17C42">
                    <a:alpha val="70000"/>
                  </a:srgbClr>
                </a:gs>
              </a:gsLst>
              <a:lin ang="0" scaled="1"/>
              <a:tileRect/>
            </a:gra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  <a:sym typeface="Malgun Gothic"/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5680821" y="2854866"/>
            <a:ext cx="811307" cy="28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people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time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thing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type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think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get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know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good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much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sure</a:t>
            </a:r>
            <a:endParaRPr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3829610" y="2854866"/>
            <a:ext cx="1278592" cy="28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someone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feel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many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83" name="Google Shape;283;p34"/>
          <p:cNvSpPr/>
          <p:nvPr/>
        </p:nvSpPr>
        <p:spPr>
          <a:xfrm>
            <a:off x="7083798" y="2854866"/>
            <a:ext cx="1278592" cy="28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best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great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9FBFEC-7948-444C-A2A6-22465A064E3A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5C2084-3745-4B54-BD22-63E676AFBA46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속성 추출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CA4C6BC-1935-4B63-B185-2BCB517A6B2A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MBTI</a:t>
            </a:r>
            <a:r>
              <a:rPr lang="ko-KR" altLang="en-US" sz="24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별 언어 특징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848D8BF-55D8-457A-B5F0-7D871149CEA5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15A7CA4-78F0-4DBD-9B30-FF64363BA4D0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D27BA00-1E65-4409-B03A-8DBD9E1B90DC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93" y="1831197"/>
            <a:ext cx="11385177" cy="319560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6B6209-4468-4B46-9A4A-6C1EC67B6D11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A9530E-C8A8-4A3E-9006-E7BE8CE57E2A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속성 추출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B2DB98A-E3C5-438A-94B4-B7221F3A4ED1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8CCC9107-3810-48DD-9926-766C2AAED5AD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42FF84D-F86D-4C76-AEB8-FE691197C459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95" name="Google Shape;295;p36"/>
          <p:cNvSpPr txBox="1"/>
          <p:nvPr/>
        </p:nvSpPr>
        <p:spPr>
          <a:xfrm>
            <a:off x="788618" y="5568898"/>
            <a:ext cx="51228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KNN을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제외하고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모든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경우에서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base가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성능이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더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좋음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6489408" y="5594916"/>
            <a:ext cx="4705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크롤링한 데이터가 약간 성능이 더 좋았지만 미미함</a:t>
            </a:r>
            <a:endParaRPr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1" name="Google Shape;301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9603" y="2292527"/>
            <a:ext cx="4314605" cy="3139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3140" y="2292526"/>
            <a:ext cx="4115550" cy="29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B21437-630E-4EA6-9489-A078353AC50F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B8B280-E9FF-4527-B086-750C3F714BBC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성능 비교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7F52000-A0C4-443A-919C-4A4D3FF3541E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원본 데이터 </a:t>
            </a:r>
            <a:r>
              <a:rPr lang="en-US" altLang="ko-KR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vs </a:t>
            </a:r>
            <a:r>
              <a:rPr lang="ko-KR" altLang="en-US" sz="2800" dirty="0" err="1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크롤링</a:t>
            </a:r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데이터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86FCF1-8971-4691-8EF3-644727EFAF54}"/>
              </a:ext>
            </a:extLst>
          </p:cNvPr>
          <p:cNvSpPr/>
          <p:nvPr/>
        </p:nvSpPr>
        <p:spPr>
          <a:xfrm>
            <a:off x="1365968" y="1826652"/>
            <a:ext cx="4289612" cy="329452"/>
          </a:xfrm>
          <a:prstGeom prst="rect">
            <a:avLst/>
          </a:prstGeom>
          <a:solidFill>
            <a:srgbClr val="60AA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B3480D-C691-41FD-BF7F-D4623AD48D3A}"/>
              </a:ext>
            </a:extLst>
          </p:cNvPr>
          <p:cNvSpPr/>
          <p:nvPr/>
        </p:nvSpPr>
        <p:spPr>
          <a:xfrm>
            <a:off x="6536422" y="1826652"/>
            <a:ext cx="4289612" cy="329452"/>
          </a:xfrm>
          <a:prstGeom prst="rect">
            <a:avLst/>
          </a:prstGeom>
          <a:solidFill>
            <a:srgbClr val="60AA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ROC_AUC_score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D448D10-1994-4815-A960-13FBA3C30356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052D70B6-4470-4D8D-AE1F-52A60D1ECC21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B297F74-7A68-4924-92BA-31AB47AE28F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7" name="Google Shape;3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75" y="875625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75" y="3651768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5075" y="3651768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5075" y="875625"/>
            <a:ext cx="36385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C5B35E-AEC6-4FD8-82B5-D61383027FF1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EA9D10-0984-4CFA-AFBA-C0C8FD4F89B0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성능 비교</a:t>
            </a:r>
          </a:p>
        </p:txBody>
      </p:sp>
    </p:spTree>
    <p:extLst>
      <p:ext uri="{BB962C8B-B14F-4D97-AF65-F5344CB8AC3E}">
        <p14:creationId xmlns:p14="http://schemas.microsoft.com/office/powerpoint/2010/main" val="1246413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2E449600-D606-488D-A79B-2BBEFB9C23E0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BFE144E8-6407-44DD-95D4-9ED68E7EFE84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03E51D9-310E-486D-9280-6C02011795EA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5" name="Google Shape;315;p38"/>
          <p:cNvSpPr txBox="1"/>
          <p:nvPr/>
        </p:nvSpPr>
        <p:spPr>
          <a:xfrm>
            <a:off x="1844674" y="4114800"/>
            <a:ext cx="850264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기존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데이터에서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5%정도만을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늘리는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것은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크게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유의미한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성능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향상을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가져오지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않음</a:t>
            </a:r>
            <a:endParaRPr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노력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대비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성능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향상이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크지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않음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endParaRPr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1677386" y="2336816"/>
            <a:ext cx="88372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가설1) </a:t>
            </a:r>
            <a:r>
              <a:rPr lang="en-US" sz="20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크롤링한</a:t>
            </a:r>
            <a:r>
              <a:rPr 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데이터는</a:t>
            </a:r>
            <a:r>
              <a:rPr 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기존</a:t>
            </a:r>
            <a:r>
              <a:rPr 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데이터보다</a:t>
            </a:r>
            <a:r>
              <a:rPr 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더 </a:t>
            </a:r>
            <a:r>
              <a:rPr lang="en-US" sz="20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높은</a:t>
            </a:r>
            <a:r>
              <a:rPr 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성능을</a:t>
            </a:r>
            <a:r>
              <a:rPr 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가질</a:t>
            </a:r>
            <a:r>
              <a:rPr 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것이다</a:t>
            </a:r>
            <a:r>
              <a:rPr lang="en-US" sz="20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5490706" y="3113242"/>
            <a:ext cx="12105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</a:t>
            </a:r>
            <a:endParaRPr sz="36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846401-7282-401E-A011-A578E37CD2F3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4CDDC9-A136-477B-8FA7-28E18D074289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성능 비교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615334-D06C-4ECB-836C-B65C279CC8EF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원본 데이터 </a:t>
            </a:r>
            <a:r>
              <a:rPr lang="en-US" altLang="ko-KR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vs </a:t>
            </a:r>
            <a:r>
              <a:rPr lang="ko-KR" altLang="en-US" sz="2800" dirty="0" err="1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크롤링</a:t>
            </a:r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데이터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C28FF5F-EBBD-4ABC-8890-80FBBF845C77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02AB4FC5-0782-4D8F-BEE9-227BCE11800B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1A8EDE0-1ADE-4E21-A8F8-6175E902486B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4" name="Google Shape;324;p39"/>
          <p:cNvSpPr txBox="1"/>
          <p:nvPr/>
        </p:nvSpPr>
        <p:spPr>
          <a:xfrm>
            <a:off x="3482575" y="5644050"/>
            <a:ext cx="5207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Augmented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data가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오히려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정확도에서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있어서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감소함</a:t>
            </a:r>
            <a:endParaRPr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4513" y="2276595"/>
            <a:ext cx="4360318" cy="31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36422" y="2347527"/>
            <a:ext cx="4314605" cy="313994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058386-04D6-4B16-996C-6F2F43E33974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B238ED-DFAD-4E19-9BD3-DADE1489CD93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성능 비교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DBFFEC8-84BD-4755-A87B-D2A694D3D6B6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원본 데이터 </a:t>
            </a:r>
            <a:r>
              <a:rPr lang="en-US" altLang="ko-KR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vs Augmented </a:t>
            </a:r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91941F-380A-4B29-ABDF-397E94AE033E}"/>
              </a:ext>
            </a:extLst>
          </p:cNvPr>
          <p:cNvSpPr/>
          <p:nvPr/>
        </p:nvSpPr>
        <p:spPr>
          <a:xfrm>
            <a:off x="1365968" y="1826652"/>
            <a:ext cx="4289612" cy="329452"/>
          </a:xfrm>
          <a:prstGeom prst="rect">
            <a:avLst/>
          </a:prstGeom>
          <a:solidFill>
            <a:srgbClr val="60AA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Accuracy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A086AB-BC2A-4879-B42C-99512DF46739}"/>
              </a:ext>
            </a:extLst>
          </p:cNvPr>
          <p:cNvSpPr/>
          <p:nvPr/>
        </p:nvSpPr>
        <p:spPr>
          <a:xfrm>
            <a:off x="6536422" y="1826652"/>
            <a:ext cx="4289612" cy="329452"/>
          </a:xfrm>
          <a:prstGeom prst="rect">
            <a:avLst/>
          </a:prstGeom>
          <a:solidFill>
            <a:srgbClr val="60AA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ROC_AUC_score</a:t>
            </a:r>
            <a:endParaRPr lang="en-US" altLang="ko-KR" sz="16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D448D10-1994-4815-A960-13FBA3C30356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052D70B6-4470-4D8D-AE1F-52A60D1ECC21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8B297F74-7A68-4924-92BA-31AB47AE28F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07" name="Google Shape;3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75" y="875625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8375" y="3651768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5075" y="3651768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75075" y="875625"/>
            <a:ext cx="36385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C5B35E-AEC6-4FD8-82B5-D61383027FF1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EA9D10-0984-4CFA-AFBA-C0C8FD4F89B0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성능 비교</a:t>
            </a:r>
          </a:p>
        </p:txBody>
      </p:sp>
    </p:spTree>
    <p:extLst>
      <p:ext uri="{BB962C8B-B14F-4D97-AF65-F5344CB8AC3E}">
        <p14:creationId xmlns:p14="http://schemas.microsoft.com/office/powerpoint/2010/main" val="4055684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F00AC76-6335-42E8-89A0-ED892DA2F852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1ADDDB1F-F56B-4888-83B4-F9BA3B19CE88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4C94AB0-0C91-4A7E-812D-DFE689BBFC32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43" name="Google Shape;343;p41"/>
          <p:cNvSpPr txBox="1"/>
          <p:nvPr/>
        </p:nvSpPr>
        <p:spPr>
          <a:xfrm>
            <a:off x="2393499" y="3509045"/>
            <a:ext cx="74050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ROC_AUC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score에서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약간의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성능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향상을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가져오지만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크진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않음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1048872" y="1655282"/>
            <a:ext cx="100942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가설2)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균형적인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분포를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가진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데이터셋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(Augmented dataset)은 </a:t>
            </a:r>
            <a:b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불균형한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데이터셋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기존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데이터와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크롤링한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보다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더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높은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향상을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가질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것이다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sz="18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684890" y="4870014"/>
            <a:ext cx="136928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Why?</a:t>
            </a:r>
            <a:endParaRPr sz="2800" b="1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2135123" y="4159852"/>
            <a:ext cx="9008007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로지스틱회귀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랜덤포레스트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KNN을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하기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위해서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데이터에서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음악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링크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이미지와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같은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속성을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b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</a:b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가져와서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예측에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사용하였음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 </a:t>
            </a:r>
            <a:endParaRPr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Augmented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방식으로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해당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속성에서의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변화가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없을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것이고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불균형한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클래스의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데이터를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b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</a:b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단순히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3배정도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늘려준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것에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불과할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것</a:t>
            </a:r>
            <a:endParaRPr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Arial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그럼에도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약간의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성능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향상이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있었다는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것은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유의미한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결과로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볼 수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있음</a:t>
            </a: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4558923" y="2715391"/>
            <a:ext cx="30831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Partly True</a:t>
            </a:r>
            <a:endParaRPr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46BE9F-7961-4E39-BD69-65A18B5BC9F8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D9832F-16D3-4A45-B634-35271FABAF31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 성능 비교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063A2F-A588-45C0-B620-FA51C00D29C2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원본 데이터 </a:t>
            </a:r>
            <a:r>
              <a:rPr lang="en-US" altLang="ko-KR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vs Augmented </a:t>
            </a:r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049B38F-5AC4-47A3-B782-2895E5D785F0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9C48CB8-A64E-4E71-A609-A108B2C20E39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F216663-CECB-4DF4-916B-5CD545DA51A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54" name="Google Shape;354;p42"/>
          <p:cNvSpPr txBox="1"/>
          <p:nvPr/>
        </p:nvSpPr>
        <p:spPr>
          <a:xfrm>
            <a:off x="1040860" y="4709441"/>
            <a:ext cx="1009731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이전의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방식들이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언어적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의미를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깊이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있게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반영하지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못한다는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아쉬움이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있어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언어모델인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BERT를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사용하여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실험</a:t>
            </a:r>
            <a:endParaRPr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당 3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epoch로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학습을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진행하였고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학습에</a:t>
            </a:r>
            <a:r>
              <a:rPr lang="en-US" sz="18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총 10시간이 </a:t>
            </a:r>
            <a:r>
              <a:rPr lang="en-US" sz="18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소요됨</a:t>
            </a:r>
            <a:endParaRPr sz="18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5" name="Google Shape;355;p42"/>
          <p:cNvSpPr/>
          <p:nvPr/>
        </p:nvSpPr>
        <p:spPr>
          <a:xfrm>
            <a:off x="455747" y="550638"/>
            <a:ext cx="115554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57" name="Google Shape;357;p42"/>
          <p:cNvPicPr preferRelativeResize="0"/>
          <p:nvPr/>
        </p:nvPicPr>
        <p:blipFill rotWithShape="1">
          <a:blip r:embed="rId3">
            <a:alphaModFix/>
          </a:blip>
          <a:srcRect t="13315" r="10251"/>
          <a:stretch/>
        </p:blipFill>
        <p:spPr>
          <a:xfrm>
            <a:off x="3927466" y="1686914"/>
            <a:ext cx="4324097" cy="21856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BE07F3C-62C5-4D7E-8FDA-9BC6E506C206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A0FAE2-D2B9-493E-A1FB-7E4DFDBB2468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성능 비교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1F5429-F8F4-4577-ADA6-F1BB0D29D391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BERT</a:t>
            </a:r>
            <a:r>
              <a:rPr lang="ko-KR" altLang="en-US" sz="24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이용한 분류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E1B0A89-FB85-4A05-892D-38E2429C4461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CB9ECEC-1BEA-4986-B8FE-4957A57EC69C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531069F-5ECE-4D8F-9A10-182534BC52BA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1031132" y="1851749"/>
            <a:ext cx="5064868" cy="373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590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yers-</a:t>
            </a:r>
            <a:r>
              <a:rPr 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B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riggs </a:t>
            </a:r>
            <a:r>
              <a:rPr 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T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ype </a:t>
            </a:r>
            <a:r>
              <a:rPr 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I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ndicator로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인식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b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</a:b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판단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등에서의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선호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경향을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찾는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자가보고식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b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</a:b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성격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유형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지표를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의미</a:t>
            </a:r>
            <a:endParaRPr sz="20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28600" lvl="0" indent="-2590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외향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/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내향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감각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/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직관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사고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/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감정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판단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/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인식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b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</a:b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4가지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범주에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의한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총 16가지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유형</a:t>
            </a:r>
            <a:r>
              <a:rPr 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존재</a:t>
            </a:r>
            <a:endParaRPr sz="20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644" y="1170124"/>
            <a:ext cx="4954224" cy="490390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857134-46BC-4AEB-9919-F838418A6002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MBTI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란</a:t>
            </a: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?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23BB5E-D432-49B5-BE7B-C3DE80FE7C70}"/>
              </a:ext>
            </a:extLst>
          </p:cNvPr>
          <p:cNvSpPr/>
          <p:nvPr/>
        </p:nvSpPr>
        <p:spPr>
          <a:xfrm>
            <a:off x="322729" y="2918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 INTRO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8FE94F2-1C1F-430E-AA52-C711B5CE13BC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CE0EBD88-0E44-45EC-AEAE-FEB9134F27B0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01097EE-A06A-4B9D-98DC-D9E08452B976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62" name="Google Shape;3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4012" y="956411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4012" y="3783761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9439" y="3783761"/>
            <a:ext cx="36385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39440" y="956411"/>
            <a:ext cx="363855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B5671F-DFD6-43E4-8C99-8C80EC728228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026779-6998-459C-9CB1-8BA7F9410FC1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성능 비교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8EC9B7B-AFC9-40F6-8EAD-DCD2C753C00D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FD077EE1-FAD3-44CB-AA63-913B67E68F03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338A7969-E31B-4FFE-B3FB-85251550D26E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1" name="Google Shape;371;p44"/>
          <p:cNvSpPr/>
          <p:nvPr/>
        </p:nvSpPr>
        <p:spPr>
          <a:xfrm>
            <a:off x="1677386" y="1929699"/>
            <a:ext cx="9088024" cy="991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4" name="Google Shape;374;p44"/>
          <p:cNvSpPr/>
          <p:nvPr/>
        </p:nvSpPr>
        <p:spPr>
          <a:xfrm>
            <a:off x="318247" y="818199"/>
            <a:ext cx="11555400" cy="1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375" name="Google Shape;375;p44"/>
          <p:cNvSpPr txBox="1"/>
          <p:nvPr/>
        </p:nvSpPr>
        <p:spPr>
          <a:xfrm>
            <a:off x="1844674" y="4445260"/>
            <a:ext cx="8502600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base의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accuracy를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제외한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모든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경우에서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bert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모델이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성능이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Arial"/>
              </a:rPr>
              <a:t>뛰어남</a:t>
            </a:r>
            <a:endParaRPr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지표에서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성능이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뛰어나다고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봐도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무방</a:t>
            </a:r>
            <a:endParaRPr sz="2000" dirty="0">
              <a:solidFill>
                <a:schemeClr val="dk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F521B-41B3-4B6C-8D11-F055710FD066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CDBA6B-B52E-40E2-B9FC-8DB7A8BE359E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성능 비교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32CFF0-A4FF-4236-9B66-E2EDD839F613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Random Forest, Logistic Regression, KNN vs BERT</a:t>
            </a:r>
          </a:p>
        </p:txBody>
      </p:sp>
      <p:sp>
        <p:nvSpPr>
          <p:cNvPr id="14" name="Google Shape;344;p41">
            <a:extLst>
              <a:ext uri="{FF2B5EF4-FFF2-40B4-BE49-F238E27FC236}">
                <a16:creationId xmlns:a16="http://schemas.microsoft.com/office/drawing/2014/main" id="{9FDB482F-EEBA-446B-9A49-C0F72636DB67}"/>
              </a:ext>
            </a:extLst>
          </p:cNvPr>
          <p:cNvSpPr/>
          <p:nvPr/>
        </p:nvSpPr>
        <p:spPr>
          <a:xfrm>
            <a:off x="1048872" y="2545835"/>
            <a:ext cx="10094258" cy="102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8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15" name="Google Shape;344;p41">
            <a:extLst>
              <a:ext uri="{FF2B5EF4-FFF2-40B4-BE49-F238E27FC236}">
                <a16:creationId xmlns:a16="http://schemas.microsoft.com/office/drawing/2014/main" id="{AE218C10-1EBF-42A7-885D-7367383173E3}"/>
              </a:ext>
            </a:extLst>
          </p:cNvPr>
          <p:cNvSpPr/>
          <p:nvPr/>
        </p:nvSpPr>
        <p:spPr>
          <a:xfrm>
            <a:off x="1048872" y="1947918"/>
            <a:ext cx="10094258" cy="102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가설</a:t>
            </a:r>
            <a:r>
              <a:rPr lang="en-US" altLang="ko-KR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3) </a:t>
            </a:r>
            <a:r>
              <a:rPr lang="ko-KR" alt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언어 데이터에서는 </a:t>
            </a:r>
            <a:r>
              <a:rPr lang="en-US" altLang="ko-KR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KNN, Logistic Regression, Random forest </a:t>
            </a:r>
            <a:r>
              <a:rPr lang="ko-KR" alt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보다 대규모의 언어 </a:t>
            </a:r>
            <a:br>
              <a:rPr lang="ko-KR" alt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ko-KR" alt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모델</a:t>
            </a:r>
            <a:r>
              <a:rPr lang="en-US" altLang="ko-KR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(BERT)</a:t>
            </a:r>
            <a:r>
              <a:rPr lang="ko-KR" alt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이 성능이 더 좋을 것이다</a:t>
            </a:r>
            <a:r>
              <a:rPr lang="en-US" altLang="ko-KR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</a:p>
        </p:txBody>
      </p:sp>
      <p:sp>
        <p:nvSpPr>
          <p:cNvPr id="16" name="Google Shape;384;p45">
            <a:extLst>
              <a:ext uri="{FF2B5EF4-FFF2-40B4-BE49-F238E27FC236}">
                <a16:creationId xmlns:a16="http://schemas.microsoft.com/office/drawing/2014/main" id="{C765D6A2-FE96-445F-B531-AA8157F4CBCF}"/>
              </a:ext>
            </a:extLst>
          </p:cNvPr>
          <p:cNvSpPr txBox="1"/>
          <p:nvPr/>
        </p:nvSpPr>
        <p:spPr>
          <a:xfrm>
            <a:off x="4868832" y="3305055"/>
            <a:ext cx="246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B5FB924-906B-494D-AA80-DEB51F173D07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8" name="사각형: 둥근 위쪽 모서리 7">
              <a:extLst>
                <a:ext uri="{FF2B5EF4-FFF2-40B4-BE49-F238E27FC236}">
                  <a16:creationId xmlns:a16="http://schemas.microsoft.com/office/drawing/2014/main" id="{74D41A27-56D9-49D7-8871-95992E1CC6B3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7FDED2C-2FA4-43FA-8470-37192FDFCB08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0" name="Google Shape;380;p45"/>
          <p:cNvSpPr txBox="1"/>
          <p:nvPr/>
        </p:nvSpPr>
        <p:spPr>
          <a:xfrm>
            <a:off x="2393499" y="4575640"/>
            <a:ext cx="74049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BERT</a:t>
            </a:r>
            <a:r>
              <a:rPr lang="ko-KR" alt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평가지표에서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aug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  <a:r>
              <a:rPr lang="ko-KR" alt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높은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성능을</a:t>
            </a:r>
            <a:r>
              <a:rPr lang="en-US" sz="2000" dirty="0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보임</a:t>
            </a:r>
            <a:endParaRPr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4868832" y="3305055"/>
            <a:ext cx="2463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C5F234-72C7-41CC-8AA4-D6F5DF0286C1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MBTI 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1BAE41A-96A3-45D5-8A65-2651E44A9398}"/>
              </a:ext>
            </a:extLst>
          </p:cNvPr>
          <p:cNvSpPr/>
          <p:nvPr/>
        </p:nvSpPr>
        <p:spPr>
          <a:xfrm>
            <a:off x="312116" y="1892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성능 비교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A2F3C1-448D-45A9-8234-039B496C91B6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Random Forest, Logistic Regression, KNN vs BERT</a:t>
            </a:r>
          </a:p>
        </p:txBody>
      </p:sp>
      <p:sp>
        <p:nvSpPr>
          <p:cNvPr id="14" name="Google Shape;344;p41">
            <a:extLst>
              <a:ext uri="{FF2B5EF4-FFF2-40B4-BE49-F238E27FC236}">
                <a16:creationId xmlns:a16="http://schemas.microsoft.com/office/drawing/2014/main" id="{F9CD4617-2721-43D0-9AF4-2546BF477F52}"/>
              </a:ext>
            </a:extLst>
          </p:cNvPr>
          <p:cNvSpPr/>
          <p:nvPr/>
        </p:nvSpPr>
        <p:spPr>
          <a:xfrm>
            <a:off x="1048872" y="1947918"/>
            <a:ext cx="10094258" cy="102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가설2)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균형적인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분포를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가진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데이터셋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(Augmented dataset)은 </a:t>
            </a:r>
            <a:b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불균형한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데이터셋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기존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데이터와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크롤링한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보다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더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높은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향상을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가질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것이다</a:t>
            </a:r>
            <a:r>
              <a:rPr lang="en-US" sz="1800" dirty="0">
                <a:solidFill>
                  <a:schemeClr val="dk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sz="1800" dirty="0">
              <a:solidFill>
                <a:schemeClr val="dk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>
            <a:spLocks noGrp="1"/>
          </p:cNvSpPr>
          <p:nvPr>
            <p:ph type="title"/>
          </p:nvPr>
        </p:nvSpPr>
        <p:spPr>
          <a:xfrm>
            <a:off x="4461000" y="2766150"/>
            <a:ext cx="3270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감사합니다</a:t>
            </a:r>
            <a:endParaRPr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0CA55F0E-B986-459E-8671-6AD95EC462DF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123DBABC-DE05-440A-93D6-DCEE70D048CF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E272560-5B13-488B-A3BB-854F7FEC669A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4328A3-DA60-42CA-AA0E-13432920D050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MBTI</a:t>
            </a: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에 대한 관심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6643" y="1154140"/>
            <a:ext cx="4954225" cy="49358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25BC037-3143-43AD-B7B6-E227F7F5920C}"/>
              </a:ext>
            </a:extLst>
          </p:cNvPr>
          <p:cNvSpPr/>
          <p:nvPr/>
        </p:nvSpPr>
        <p:spPr>
          <a:xfrm>
            <a:off x="322729" y="2918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 INTRO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0" name="Google Shape;101;p15">
            <a:extLst>
              <a:ext uri="{FF2B5EF4-FFF2-40B4-BE49-F238E27FC236}">
                <a16:creationId xmlns:a16="http://schemas.microsoft.com/office/drawing/2014/main" id="{9198C41A-CEED-485B-A4DC-E83A6006D113}"/>
              </a:ext>
            </a:extLst>
          </p:cNvPr>
          <p:cNvSpPr txBox="1">
            <a:spLocks/>
          </p:cNvSpPr>
          <p:nvPr/>
        </p:nvSpPr>
        <p:spPr>
          <a:xfrm>
            <a:off x="1031132" y="1851749"/>
            <a:ext cx="5064868" cy="373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59080">
              <a:lnSpc>
                <a:spcPct val="150000"/>
              </a:lnSpc>
              <a:spcBef>
                <a:spcPts val="0"/>
              </a:spcBef>
              <a:buSzPts val="2700"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현재는 가벼운 심리 검사 정도로 향유되며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,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흥미와 재미에 초점을 맞춘 콘텐츠들이 수없이 생성</a:t>
            </a:r>
          </a:p>
          <a:p>
            <a:pPr marL="228600" indent="-259080">
              <a:lnSpc>
                <a:spcPct val="150000"/>
              </a:lnSpc>
              <a:spcBef>
                <a:spcPts val="0"/>
              </a:spcBef>
              <a:buSzPts val="2700"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팀원들이 관심있는 주제와 데이터를 선정하여 프로젝트 진행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A1B8CDD-C203-4F08-989F-1E4BBCFBC71E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A155532D-E231-47E8-824A-9D92DEE358E8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F550D9F-72F2-49BB-8822-ACB68E726FDB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254" y="2322853"/>
            <a:ext cx="5127349" cy="25984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3C608D4-340C-4F41-8E7E-70BFE6CBC5DE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데이터셋 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517D9-D80A-4A2E-992F-41DCD6560D4E}"/>
              </a:ext>
            </a:extLst>
          </p:cNvPr>
          <p:cNvSpPr/>
          <p:nvPr/>
        </p:nvSpPr>
        <p:spPr>
          <a:xfrm>
            <a:off x="322729" y="2918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 INTRO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0" name="Google Shape;101;p15">
            <a:extLst>
              <a:ext uri="{FF2B5EF4-FFF2-40B4-BE49-F238E27FC236}">
                <a16:creationId xmlns:a16="http://schemas.microsoft.com/office/drawing/2014/main" id="{0B6DDE0D-9993-4643-AA85-2D33FF68DBF2}"/>
              </a:ext>
            </a:extLst>
          </p:cNvPr>
          <p:cNvSpPr txBox="1">
            <a:spLocks/>
          </p:cNvSpPr>
          <p:nvPr/>
        </p:nvSpPr>
        <p:spPr>
          <a:xfrm>
            <a:off x="1031132" y="1851749"/>
            <a:ext cx="5064868" cy="373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59080">
              <a:lnSpc>
                <a:spcPct val="150000"/>
              </a:lnSpc>
              <a:spcBef>
                <a:spcPts val="0"/>
              </a:spcBef>
              <a:buSzPts val="2700"/>
            </a:pP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16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개의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MBTI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가 작성한 글과 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MBTI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유형이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레이블되어있는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데이터셋</a:t>
            </a:r>
            <a:b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</a:b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(https://www.kaggle.com/datasnaek/mbti-type)</a:t>
            </a:r>
          </a:p>
          <a:p>
            <a:pPr marL="228600" indent="-259080">
              <a:lnSpc>
                <a:spcPct val="150000"/>
              </a:lnSpc>
              <a:spcBef>
                <a:spcPts val="0"/>
              </a:spcBef>
              <a:buSzPts val="2700"/>
            </a:pPr>
            <a:r>
              <a:rPr lang="en-US" altLang="ko-KR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PersonailtyCafe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(MBTI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커뮤니티</a:t>
            </a: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에서 가져온 데이터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4F85921-90D1-46B5-BA77-DA76EC774D1D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7753C896-BB1C-4854-B2C4-10BAECFEF691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4745CD6-B96F-4249-B342-DE7A1D39553C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1" name="Google Shape;121;p18"/>
          <p:cNvSpPr/>
          <p:nvPr/>
        </p:nvSpPr>
        <p:spPr>
          <a:xfrm>
            <a:off x="322729" y="188257"/>
            <a:ext cx="115554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6079" y="856758"/>
            <a:ext cx="1895123" cy="553063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BED892A-7C82-48AF-8BDA-A7024E0C16F6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데이터셋 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0D118D-C271-4E33-84B6-ED8B6E2CD06B}"/>
              </a:ext>
            </a:extLst>
          </p:cNvPr>
          <p:cNvSpPr/>
          <p:nvPr/>
        </p:nvSpPr>
        <p:spPr>
          <a:xfrm>
            <a:off x="322729" y="2918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 INTRO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0" name="Google Shape;101;p15">
            <a:extLst>
              <a:ext uri="{FF2B5EF4-FFF2-40B4-BE49-F238E27FC236}">
                <a16:creationId xmlns:a16="http://schemas.microsoft.com/office/drawing/2014/main" id="{9A6BBEBB-57D7-4C9F-85BE-BCEF87CE8564}"/>
              </a:ext>
            </a:extLst>
          </p:cNvPr>
          <p:cNvSpPr txBox="1">
            <a:spLocks/>
          </p:cNvSpPr>
          <p:nvPr/>
        </p:nvSpPr>
        <p:spPr>
          <a:xfrm>
            <a:off x="1031132" y="1851749"/>
            <a:ext cx="5064868" cy="373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59080">
              <a:lnSpc>
                <a:spcPct val="150000"/>
              </a:lnSpc>
              <a:spcBef>
                <a:spcPts val="0"/>
              </a:spcBef>
              <a:buSzPts val="2700"/>
            </a:pP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28600" indent="-259080">
              <a:lnSpc>
                <a:spcPct val="150000"/>
              </a:lnSpc>
              <a:spcBef>
                <a:spcPts val="0"/>
              </a:spcBef>
              <a:buSzPts val="2700"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유형별 데이터가 </a:t>
            </a: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불균형하게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분포함을 확인함</a:t>
            </a:r>
            <a:b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</a:br>
            <a:r>
              <a:rPr lang="en-US" altLang="ko-KR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-&gt; </a:t>
            </a: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보완하기 위한 두가지 방법</a:t>
            </a:r>
          </a:p>
          <a:p>
            <a:pPr marL="685800" lvl="1" indent="-259080">
              <a:lnSpc>
                <a:spcPct val="150000"/>
              </a:lnSpc>
              <a:spcBef>
                <a:spcPts val="0"/>
              </a:spcBef>
              <a:buSzPts val="2700"/>
            </a:pPr>
            <a:r>
              <a:rPr lang="ko-KR" altLang="en-US" sz="20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크롤링</a:t>
            </a:r>
            <a:endParaRPr lang="ko-KR" altLang="en-US" sz="2000" b="1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685800" lvl="1" indent="-259080">
              <a:lnSpc>
                <a:spcPct val="150000"/>
              </a:lnSpc>
              <a:spcBef>
                <a:spcPts val="0"/>
              </a:spcBef>
              <a:buSzPts val="2700"/>
            </a:pPr>
            <a:r>
              <a:rPr lang="ko-KR" altLang="en-US" sz="20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데이터 증강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875E98D-CF0F-407A-A08E-08223E5D6785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7388D90E-8EC9-4C36-8EEC-BBA47F966A6A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FAEA403-E5F6-4729-9DE6-6642AB336401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8" name="Google Shape;128;p19"/>
          <p:cNvSpPr/>
          <p:nvPr/>
        </p:nvSpPr>
        <p:spPr>
          <a:xfrm>
            <a:off x="322729" y="188257"/>
            <a:ext cx="115554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36621" y="1674775"/>
            <a:ext cx="10732290" cy="31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400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MBTI별</a:t>
            </a:r>
            <a: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토론방</a:t>
            </a:r>
            <a: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(Forum)이 </a:t>
            </a:r>
            <a:r>
              <a:rPr 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존재</a:t>
            </a:r>
            <a: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  (</a:t>
            </a:r>
            <a:r>
              <a:rPr lang="en-US" sz="1800" u="sng" dirty="0">
                <a:solidFill>
                  <a:schemeClr val="hlin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  <a:hlinkClick r:id="rId3"/>
              </a:rPr>
              <a:t>https://www.personalitycafe.com/forums/</a:t>
            </a:r>
            <a: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)</a:t>
            </a:r>
            <a:endParaRPr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28600" lvl="0" indent="-240030">
              <a:lnSpc>
                <a:spcPct val="150000"/>
              </a:lnSpc>
              <a:buSzPts val="2400"/>
            </a:pPr>
            <a: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각 </a:t>
            </a:r>
            <a:r>
              <a:rPr 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토론방에서</a:t>
            </a:r>
            <a: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MBTI별</a:t>
            </a:r>
            <a: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주제페이지에서</a:t>
            </a:r>
            <a: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댓글</a:t>
            </a:r>
            <a: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r>
              <a:rPr lang="en-US" sz="1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추출</a:t>
            </a:r>
            <a: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</a:t>
            </a:r>
            <a:br>
              <a:rPr 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</a:b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(“You know you’re an ENTP when”, “Confessions of an INTP” 등) </a:t>
            </a:r>
            <a:endParaRPr sz="18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328" y="3187876"/>
            <a:ext cx="5522401" cy="30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029" y="4258380"/>
            <a:ext cx="10851476" cy="57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117" y="4994255"/>
            <a:ext cx="10767299" cy="62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/>
          <p:nvPr/>
        </p:nvSpPr>
        <p:spPr>
          <a:xfrm>
            <a:off x="318247" y="188257"/>
            <a:ext cx="115554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D32A92-123D-4ED9-84B4-C140FD4FE03A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데이터셋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711C7A-7C1C-4370-90BF-D86FBF134942}"/>
              </a:ext>
            </a:extLst>
          </p:cNvPr>
          <p:cNvSpPr/>
          <p:nvPr/>
        </p:nvSpPr>
        <p:spPr>
          <a:xfrm>
            <a:off x="322729" y="2918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 INTRO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C78FA7-F49B-42E8-9450-B0A712F7F618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크롤링</a:t>
            </a:r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진행 방식</a:t>
            </a:r>
            <a:endParaRPr lang="ko-KR" altLang="en-US" sz="2400" dirty="0"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2000">
                    <a:srgbClr val="60AAED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5400000" scaled="1"/>
              </a:gra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B3ACE7E-E4EA-4466-BE84-5235BADB808B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2231DEFE-BB6E-4136-8A99-3936148093D2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F08600E-AF25-4867-9611-35FAE2A0E3C9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9" name="Google Shape;139;p20"/>
          <p:cNvSpPr/>
          <p:nvPr/>
        </p:nvSpPr>
        <p:spPr>
          <a:xfrm>
            <a:off x="322729" y="802341"/>
            <a:ext cx="11555506" cy="721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4320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37464-573F-4AB0-95A1-D334D3A67D21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데이터셋 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8274CC-14CE-46E5-9B9E-3E4F4B8AA844}"/>
              </a:ext>
            </a:extLst>
          </p:cNvPr>
          <p:cNvSpPr/>
          <p:nvPr/>
        </p:nvSpPr>
        <p:spPr>
          <a:xfrm>
            <a:off x="322729" y="2918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 INTRO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0" name="Google Shape;129;p19">
            <a:extLst>
              <a:ext uri="{FF2B5EF4-FFF2-40B4-BE49-F238E27FC236}">
                <a16:creationId xmlns:a16="http://schemas.microsoft.com/office/drawing/2014/main" id="{FC6502EE-CC15-43E6-B737-EAE3C6A9AAE8}"/>
              </a:ext>
            </a:extLst>
          </p:cNvPr>
          <p:cNvSpPr txBox="1">
            <a:spLocks/>
          </p:cNvSpPr>
          <p:nvPr/>
        </p:nvSpPr>
        <p:spPr>
          <a:xfrm>
            <a:off x="836579" y="1674774"/>
            <a:ext cx="10486417" cy="4657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240030">
              <a:lnSpc>
                <a:spcPct val="200000"/>
              </a:lnSpc>
              <a:spcBef>
                <a:spcPts val="0"/>
              </a:spcBef>
              <a:buSzPts val="2400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추가로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크롤링을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 하지 않고 기존 데이터를 가지고 데이터를 늘리는 방법 </a:t>
            </a:r>
          </a:p>
          <a:p>
            <a:pPr marL="228600" indent="-240030">
              <a:lnSpc>
                <a:spcPct val="200000"/>
              </a:lnSpc>
              <a:spcBef>
                <a:spcPts val="0"/>
              </a:spcBef>
              <a:buSzPts val="2400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＂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EDA: Easy Data Augmentation Techniques for Boosting Performance on Text Classification Tasks (EMNLP, 2019)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에서 제안된 기존 데이터에 임의의 노이즈를 부여하는 방법</a:t>
            </a:r>
          </a:p>
          <a:p>
            <a:pPr marL="228600" indent="-240030">
              <a:lnSpc>
                <a:spcPct val="200000"/>
              </a:lnSpc>
              <a:spcBef>
                <a:spcPts val="0"/>
              </a:spcBef>
              <a:buSzPts val="2400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1) SR: Synonym Replacement,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임의의 단어를 동의어로 교체</a:t>
            </a:r>
          </a:p>
          <a:p>
            <a:pPr marL="228600" indent="-240030">
              <a:lnSpc>
                <a:spcPct val="200000"/>
              </a:lnSpc>
              <a:spcBef>
                <a:spcPts val="0"/>
              </a:spcBef>
              <a:buSzPts val="2400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2) RI: Random Insertion,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임의의 단어를 삽입</a:t>
            </a:r>
          </a:p>
          <a:p>
            <a:pPr marL="228600" indent="-240030">
              <a:lnSpc>
                <a:spcPct val="200000"/>
              </a:lnSpc>
              <a:spcBef>
                <a:spcPts val="0"/>
              </a:spcBef>
              <a:buSzPts val="2400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3) RS: Random Swap,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문장 내 임의의 두 단어의 위치를 바꿈</a:t>
            </a:r>
          </a:p>
          <a:p>
            <a:pPr marL="228600" indent="-240030">
              <a:lnSpc>
                <a:spcPct val="200000"/>
              </a:lnSpc>
              <a:spcBef>
                <a:spcPts val="0"/>
              </a:spcBef>
              <a:buSzPts val="2400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4) RD: Random Deletion: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Arial"/>
                <a:sym typeface="Arial"/>
              </a:rPr>
              <a:t>임의의 단어를 삭제</a:t>
            </a:r>
          </a:p>
          <a:p>
            <a:pPr marL="228600" indent="-240030">
              <a:lnSpc>
                <a:spcPct val="200000"/>
              </a:lnSpc>
              <a:spcBef>
                <a:spcPts val="0"/>
              </a:spcBef>
              <a:buSzPts val="2400"/>
            </a:pP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  <a:p>
            <a:pPr marL="228600" indent="-240030">
              <a:lnSpc>
                <a:spcPct val="200000"/>
              </a:lnSpc>
              <a:spcBef>
                <a:spcPts val="0"/>
              </a:spcBef>
              <a:buSzPts val="2400"/>
            </a:pP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524603-8F27-4A0F-BAFA-E4D942E3084C}"/>
              </a:ext>
            </a:extLst>
          </p:cNvPr>
          <p:cNvSpPr/>
          <p:nvPr/>
        </p:nvSpPr>
        <p:spPr>
          <a:xfrm>
            <a:off x="318247" y="717174"/>
            <a:ext cx="11555506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Data Augmentation </a:t>
            </a:r>
            <a:r>
              <a:rPr lang="ko-KR" altLang="en-US" sz="28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설명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E25C51C-FF6F-4999-BBCB-A2631E745A8F}"/>
              </a:ext>
            </a:extLst>
          </p:cNvPr>
          <p:cNvGrpSpPr/>
          <p:nvPr/>
        </p:nvGrpSpPr>
        <p:grpSpPr>
          <a:xfrm>
            <a:off x="0" y="633046"/>
            <a:ext cx="12192000" cy="6224954"/>
            <a:chOff x="0" y="633046"/>
            <a:chExt cx="12192000" cy="6224954"/>
          </a:xfrm>
        </p:grpSpPr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id="{1D25B339-8FDC-49DA-9313-7C631E93954F}"/>
                </a:ext>
              </a:extLst>
            </p:cNvPr>
            <p:cNvSpPr/>
            <p:nvPr/>
          </p:nvSpPr>
          <p:spPr>
            <a:xfrm>
              <a:off x="0" y="3123028"/>
              <a:ext cx="12192000" cy="3734972"/>
            </a:xfrm>
            <a:prstGeom prst="round2SameRect">
              <a:avLst>
                <a:gd name="adj1" fmla="val 6592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FFC58620-466B-4D71-9301-D53FC59CB831}"/>
                </a:ext>
              </a:extLst>
            </p:cNvPr>
            <p:cNvSpPr/>
            <p:nvPr/>
          </p:nvSpPr>
          <p:spPr>
            <a:xfrm>
              <a:off x="324378" y="633046"/>
              <a:ext cx="11543244" cy="5978065"/>
            </a:xfrm>
            <a:prstGeom prst="roundRect">
              <a:avLst>
                <a:gd name="adj" fmla="val 3423"/>
              </a:avLst>
            </a:prstGeom>
            <a:solidFill>
              <a:schemeClr val="bg1"/>
            </a:solidFill>
            <a:ln>
              <a:noFill/>
            </a:ln>
            <a:effectLst>
              <a:outerShdw blurRad="228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6" name="Google Shape;146;p21"/>
          <p:cNvSpPr/>
          <p:nvPr/>
        </p:nvSpPr>
        <p:spPr>
          <a:xfrm>
            <a:off x="0" y="2108650"/>
            <a:ext cx="40134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06400" algn="l" rtl="0"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800"/>
              <a:buAutoNum type="arabicPeriod"/>
            </a:pPr>
            <a:endParaRPr sz="2800" dirty="0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t="4498" r="83309"/>
          <a:stretch/>
        </p:blipFill>
        <p:spPr>
          <a:xfrm>
            <a:off x="1028026" y="3043475"/>
            <a:ext cx="1418075" cy="19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l="80542" t="4498" r="1010"/>
          <a:stretch/>
        </p:blipFill>
        <p:spPr>
          <a:xfrm>
            <a:off x="2446100" y="3043476"/>
            <a:ext cx="1567300" cy="19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/>
          <p:nvPr/>
        </p:nvSpPr>
        <p:spPr>
          <a:xfrm>
            <a:off x="3884875" y="2108650"/>
            <a:ext cx="37815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8162375" y="2108650"/>
            <a:ext cx="4900800" cy="7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8DA9D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912" y="3043475"/>
            <a:ext cx="27717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92199" y="3107266"/>
            <a:ext cx="2771775" cy="179185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B143651-93CE-45C1-87AE-2EAF8DB1A9BD}"/>
              </a:ext>
            </a:extLst>
          </p:cNvPr>
          <p:cNvSpPr/>
          <p:nvPr/>
        </p:nvSpPr>
        <p:spPr>
          <a:xfrm>
            <a:off x="322729" y="31375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데이터셋 설명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C04E8F-7070-4B7F-A6DD-02FA32B0ADA7}"/>
              </a:ext>
            </a:extLst>
          </p:cNvPr>
          <p:cNvSpPr/>
          <p:nvPr/>
        </p:nvSpPr>
        <p:spPr>
          <a:xfrm>
            <a:off x="322729" y="29183"/>
            <a:ext cx="11555506" cy="673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kern="1200" dirty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0. INTRO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7768C1-19B5-4E33-9958-91A83142BC0C}"/>
              </a:ext>
            </a:extLst>
          </p:cNvPr>
          <p:cNvSpPr/>
          <p:nvPr/>
        </p:nvSpPr>
        <p:spPr>
          <a:xfrm>
            <a:off x="1369124" y="2244809"/>
            <a:ext cx="2525953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1. </a:t>
            </a:r>
            <a:r>
              <a:rPr lang="ko-KR" altLang="en-US" sz="2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기존 데이터 </a:t>
            </a:r>
            <a:r>
              <a:rPr lang="en-US" altLang="ko-KR" sz="2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(base)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E59579-8EEB-49FA-845A-204FA10CF5D0}"/>
              </a:ext>
            </a:extLst>
          </p:cNvPr>
          <p:cNvSpPr/>
          <p:nvPr/>
        </p:nvSpPr>
        <p:spPr>
          <a:xfrm>
            <a:off x="4939822" y="2244809"/>
            <a:ext cx="2525953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2. </a:t>
            </a:r>
            <a:r>
              <a:rPr lang="ko-KR" altLang="en-US" sz="2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증강 데이터</a:t>
            </a:r>
            <a:r>
              <a:rPr lang="en-US" altLang="ko-KR" sz="2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(Aug)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852BF5-0ACA-4FF1-BA56-10FFF9CC9FC8}"/>
              </a:ext>
            </a:extLst>
          </p:cNvPr>
          <p:cNvSpPr/>
          <p:nvPr/>
        </p:nvSpPr>
        <p:spPr>
          <a:xfrm>
            <a:off x="8272976" y="2244809"/>
            <a:ext cx="3010220" cy="7907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3. </a:t>
            </a:r>
            <a:r>
              <a:rPr lang="ko-KR" altLang="en-US" sz="2000" dirty="0" err="1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크롤링</a:t>
            </a:r>
            <a:r>
              <a:rPr lang="ko-KR" altLang="en-US" sz="2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데이터</a:t>
            </a:r>
            <a:r>
              <a:rPr lang="en-US" altLang="ko-KR" sz="2000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2000">
                      <a:srgbClr val="60AAED"/>
                    </a:gs>
                    <a:gs pos="100000">
                      <a:schemeClr val="accent1">
                        <a:lumMod val="40000"/>
                        <a:lumOff val="60000"/>
                      </a:schemeClr>
                    </a:gs>
                  </a:gsLst>
                  <a:lin ang="5400000" scaled="1"/>
                </a:gra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(Crawl)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2137</Words>
  <Application>Microsoft Office PowerPoint</Application>
  <PresentationFormat>와이드스크린</PresentationFormat>
  <Paragraphs>231</Paragraphs>
  <Slides>33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나눔스퀘어_ac</vt:lpstr>
      <vt:lpstr>나눔스퀘어_ac Bold</vt:lpstr>
      <vt:lpstr>나눔스퀘어_ac ExtraBold</vt:lpstr>
      <vt:lpstr>Malgun Gothic</vt:lpstr>
      <vt:lpstr>Malgun Gothic</vt:lpstr>
      <vt:lpstr>Arial</vt:lpstr>
      <vt:lpstr>Times New Roman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하 유정</cp:lastModifiedBy>
  <cp:revision>44</cp:revision>
  <dcterms:modified xsi:type="dcterms:W3CDTF">2021-12-16T13:26:22Z</dcterms:modified>
</cp:coreProperties>
</file>