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0481C-1442-4345-9841-14363C0285C6}" v="1" dt="2024-09-10T14:05:21.82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ini tamil" userId="219c258936eb25d4" providerId="LiveId" clId="{27C0481C-1442-4345-9841-14363C0285C6}"/>
    <pc:docChg chg="modSld">
      <pc:chgData name="malini tamil" userId="219c258936eb25d4" providerId="LiveId" clId="{27C0481C-1442-4345-9841-14363C0285C6}" dt="2024-09-10T14:15:36.592" v="62" actId="20577"/>
      <pc:docMkLst>
        <pc:docMk/>
      </pc:docMkLst>
      <pc:sldChg chg="modSp mod">
        <pc:chgData name="malini tamil" userId="219c258936eb25d4" providerId="LiveId" clId="{27C0481C-1442-4345-9841-14363C0285C6}" dt="2024-09-10T14:05:02.109" v="5" actId="20577"/>
        <pc:sldMkLst>
          <pc:docMk/>
          <pc:sldMk cId="0" sldId="263"/>
        </pc:sldMkLst>
        <pc:spChg chg="mod">
          <ac:chgData name="malini tamil" userId="219c258936eb25d4" providerId="LiveId" clId="{27C0481C-1442-4345-9841-14363C0285C6}" dt="2024-09-10T14:05:02.109" v="5" actId="20577"/>
          <ac:spMkLst>
            <pc:docMk/>
            <pc:sldMk cId="0" sldId="263"/>
            <ac:spMk id="9" creationId="{FAD9CEB2-36E1-0550-426B-2FAF97882044}"/>
          </ac:spMkLst>
        </pc:spChg>
      </pc:sldChg>
      <pc:sldChg chg="addSp modSp mod">
        <pc:chgData name="malini tamil" userId="219c258936eb25d4" providerId="LiveId" clId="{27C0481C-1442-4345-9841-14363C0285C6}" dt="2024-09-10T14:08:15.807" v="12" actId="14100"/>
        <pc:sldMkLst>
          <pc:docMk/>
          <pc:sldMk cId="0" sldId="265"/>
        </pc:sldMkLst>
        <pc:graphicFrameChg chg="add mod">
          <ac:chgData name="malini tamil" userId="219c258936eb25d4" providerId="LiveId" clId="{27C0481C-1442-4345-9841-14363C0285C6}" dt="2024-09-10T14:08:15.807" v="12" actId="14100"/>
          <ac:graphicFrameMkLst>
            <pc:docMk/>
            <pc:sldMk cId="0" sldId="265"/>
            <ac:graphicFrameMk id="2" creationId="{F057FF21-9A46-3354-F80F-DBCEB9D09ED1}"/>
          </ac:graphicFrameMkLst>
        </pc:graphicFrameChg>
      </pc:sldChg>
      <pc:sldChg chg="addSp modSp mod">
        <pc:chgData name="malini tamil" userId="219c258936eb25d4" providerId="LiveId" clId="{27C0481C-1442-4345-9841-14363C0285C6}" dt="2024-09-10T14:15:36.592" v="62" actId="20577"/>
        <pc:sldMkLst>
          <pc:docMk/>
          <pc:sldMk cId="2986442291" sldId="268"/>
        </pc:sldMkLst>
        <pc:spChg chg="add mod">
          <ac:chgData name="malini tamil" userId="219c258936eb25d4" providerId="LiveId" clId="{27C0481C-1442-4345-9841-14363C0285C6}" dt="2024-09-10T14:15:36.592" v="62" actId="20577"/>
          <ac:spMkLst>
            <pc:docMk/>
            <pc:sldMk cId="2986442291" sldId="268"/>
            <ac:spMk id="4" creationId="{639DE163-A8EA-6512-CE64-6CCBDB07638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>
        <c:manualLayout>
          <c:xMode val="edge"/>
          <c:yMode val="edge"/>
          <c:x val="0.24459711286089234"/>
          <c:y val="9.5180810731991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0358705161854749E-2"/>
          <c:y val="0.23869932925051035"/>
          <c:w val="0.6256135170603675"/>
          <c:h val="0.566959025955088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15-4768-B7CC-9C5C89A7C8FF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15-4768-B7CC-9C5C89A7C8FF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15-4768-B7CC-9C5C89A7C8FF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B15-4768-B7CC-9C5C89A7C8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0987551"/>
        <c:axId val="1680961151"/>
      </c:barChart>
      <c:catAx>
        <c:axId val="1680987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961151"/>
        <c:crosses val="autoZero"/>
        <c:auto val="1"/>
        <c:lblAlgn val="ctr"/>
        <c:lblOffset val="100"/>
        <c:noMultiLvlLbl val="0"/>
      </c:catAx>
      <c:valAx>
        <c:axId val="1680961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987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096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MALINI . T</a:t>
            </a:r>
          </a:p>
          <a:p>
            <a:r>
              <a:rPr lang="en-US" sz="2400" dirty="0"/>
              <a:t>REGISTER NO: 122202041</a:t>
            </a:r>
          </a:p>
          <a:p>
            <a:r>
              <a:rPr lang="en-US" sz="2400" dirty="0"/>
              <a:t>DEPARTMENT: B.COM (CORPORATE SECRETARYSHIP)</a:t>
            </a:r>
          </a:p>
          <a:p>
            <a:r>
              <a:rPr lang="en-US" sz="2400" dirty="0"/>
              <a:t>COLLEGE: ANNA ADARSH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842C94-C1C4-0B0F-9B8C-0569F3AA2E9A}"/>
              </a:ext>
            </a:extLst>
          </p:cNvPr>
          <p:cNvSpPr txBox="1"/>
          <p:nvPr/>
        </p:nvSpPr>
        <p:spPr>
          <a:xfrm>
            <a:off x="914400" y="1219200"/>
            <a:ext cx="80772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DATA SCREENING </a:t>
            </a:r>
            <a:r>
              <a:rPr lang="en-IN" sz="2000" dirty="0"/>
              <a:t>: Downloaded an employee dataset from Kaggle , and saved the dataset in an folder then inserted the same in excel.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  <a:r>
              <a:rPr lang="en-IN" sz="2000" dirty="0"/>
              <a:t>: Using conditional formatting from home identified and removed the missing data and selected 9 </a:t>
            </a:r>
            <a:r>
              <a:rPr lang="en-IN" sz="2000" dirty="0" err="1"/>
              <a:t>datas</a:t>
            </a:r>
            <a:r>
              <a:rPr lang="en-IN" sz="2000" dirty="0"/>
              <a:t> from the data set like (emp id ,</a:t>
            </a:r>
          </a:p>
          <a:p>
            <a:r>
              <a:rPr lang="en-IN" sz="2000" dirty="0"/>
              <a:t>name , gender etc).</a:t>
            </a:r>
          </a:p>
          <a:p>
            <a:endParaRPr lang="en-IN" sz="2000" dirty="0"/>
          </a:p>
          <a:p>
            <a:r>
              <a:rPr lang="en-IN" sz="2000" b="1" dirty="0"/>
              <a:t>DATA FORMULATING </a:t>
            </a:r>
            <a:r>
              <a:rPr lang="en-IN" sz="2000" dirty="0"/>
              <a:t>: Using “IFS” condition created an column of performance level using data from current employee rating which gave an output as medium , low , high.</a:t>
            </a:r>
          </a:p>
          <a:p>
            <a:endParaRPr lang="en-IN" sz="2000" dirty="0"/>
          </a:p>
          <a:p>
            <a:r>
              <a:rPr lang="en-IN" sz="2000" b="1" dirty="0"/>
              <a:t>Summary</a:t>
            </a:r>
            <a:r>
              <a:rPr lang="en-IN" sz="2000" dirty="0"/>
              <a:t> : It’s using Pivot table &amp; Charts </a:t>
            </a:r>
            <a:r>
              <a:rPr lang="en-IN" sz="2000" dirty="0" err="1"/>
              <a:t>summaring</a:t>
            </a:r>
            <a:r>
              <a:rPr lang="en-IN" sz="2000" dirty="0"/>
              <a:t> this employee’s performance analysis.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057FF21-9A46-3354-F80F-DBCEB9D09E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3640233"/>
              </p:ext>
            </p:extLst>
          </p:nvPr>
        </p:nvGraphicFramePr>
        <p:xfrm>
          <a:off x="1295400" y="1295400"/>
          <a:ext cx="6858000" cy="4781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DE163-A8EA-6512-CE64-6CCBDB076388}"/>
              </a:ext>
            </a:extLst>
          </p:cNvPr>
          <p:cNvSpPr txBox="1"/>
          <p:nvPr/>
        </p:nvSpPr>
        <p:spPr>
          <a:xfrm>
            <a:off x="1295400" y="1295400"/>
            <a:ext cx="82369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1)  Meets Expectations is the most common category, with a total of 1,530</a:t>
            </a:r>
          </a:p>
          <a:p>
            <a:r>
              <a:rPr lang="en-US" dirty="0"/>
              <a:t>employees across all departments falling into this category.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r>
              <a:rPr lang="en-US" dirty="0"/>
              <a:t>2)  Exceeds Expectations is the second-largest category, with 419 employees</a:t>
            </a:r>
          </a:p>
          <a:p>
            <a:r>
              <a:rPr lang="en-US" dirty="0"/>
              <a:t>performing above the standard requirements.</a:t>
            </a:r>
          </a:p>
          <a:p>
            <a:endParaRPr lang="en-US" dirty="0"/>
          </a:p>
          <a:p>
            <a:r>
              <a:rPr lang="en-US" dirty="0"/>
              <a:t>3)  Outstanding performances were recorded for 270 employees, indicating a</a:t>
            </a:r>
          </a:p>
          <a:p>
            <a:r>
              <a:rPr lang="en-US" dirty="0"/>
              <a:t>smaller group of top performers.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r>
              <a:rPr lang="en-US" dirty="0"/>
              <a:t>4)  Needs Improvement and Unacceptable categories collectively account for</a:t>
            </a:r>
          </a:p>
          <a:p>
            <a:r>
              <a:rPr lang="en-US" dirty="0"/>
              <a:t>781 employees, suggesting areas where targeted development and interventions may be necessary.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3F5B46-6AAA-27F5-62E6-0AD9B57F5727}"/>
              </a:ext>
            </a:extLst>
          </p:cNvPr>
          <p:cNvSpPr txBox="1"/>
          <p:nvPr/>
        </p:nvSpPr>
        <p:spPr>
          <a:xfrm>
            <a:off x="1219200" y="1993490"/>
            <a:ext cx="78559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Our organization needs to enhance its employee performance analysis to better support decision-making and development. The current process of tracking and evaluating performance is cumbersome and lacks the sophistication required to provide actionable insights. We need a more efficient and structured approach to analyze employee performance data effectively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/>
              <a:t> </a:t>
            </a:r>
            <a:r>
              <a:rPr lang="en-US" sz="2000" dirty="0"/>
              <a:t>To develop an efficient and comprehensive employee performance analysis system using Microsoft Excel that integrates, automates, and visualizes performance data to improve decision-making, identify trends, and support employee development</a:t>
            </a:r>
            <a:r>
              <a:rPr lang="en-US" sz="2400" dirty="0"/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2EF6826-66AB-EB45-60EE-C63D5E90A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6" y="1864749"/>
            <a:ext cx="9144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HR Managers and Team Leaders/Managers: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 on ease of use, clear reporting features, and the ability to customize metrics and reports.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 transparency in how their performance is evaluated and provide easy access to their performance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Executives/Senior </a:t>
            </a:r>
            <a:r>
              <a:rPr lang="en-US" altLang="en-US" sz="2000" b="1" dirty="0">
                <a:latin typeface="Arial" panose="020B0604020202020204" pitchFamily="34" charset="0"/>
              </a:rPr>
              <a:t>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anagement: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Prioritize high-level dashboards and summary reports that align with strategic goals and provide actionable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A44638-6B72-C784-0218-59C244F14D1A}"/>
              </a:ext>
            </a:extLst>
          </p:cNvPr>
          <p:cNvSpPr txBox="1"/>
          <p:nvPr/>
        </p:nvSpPr>
        <p:spPr>
          <a:xfrm>
            <a:off x="3045542" y="2019300"/>
            <a:ext cx="61009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Chart :</a:t>
            </a:r>
            <a:r>
              <a:rPr lang="en-US" sz="2000" dirty="0"/>
              <a:t> To find the missing data. </a:t>
            </a:r>
          </a:p>
          <a:p>
            <a:endParaRPr lang="en-US" sz="2000" dirty="0"/>
          </a:p>
          <a:p>
            <a:r>
              <a:rPr lang="en-US" sz="2000" b="1" dirty="0"/>
              <a:t>Pivot table</a:t>
            </a:r>
            <a:r>
              <a:rPr lang="en-US" sz="2000" dirty="0"/>
              <a:t> : to summarize the data.</a:t>
            </a:r>
          </a:p>
          <a:p>
            <a:endParaRPr lang="en-US" sz="2000" dirty="0"/>
          </a:p>
          <a:p>
            <a:r>
              <a:rPr lang="en-US" sz="2000" b="1" dirty="0"/>
              <a:t>Accuracy:</a:t>
            </a:r>
            <a:r>
              <a:rPr lang="en-US" sz="2000" dirty="0"/>
              <a:t> Minimizes errors with automated calculations and standardized templates.</a:t>
            </a:r>
          </a:p>
          <a:p>
            <a:endParaRPr lang="en-US" sz="2000" dirty="0"/>
          </a:p>
          <a:p>
            <a:r>
              <a:rPr lang="en-US" sz="2000" b="1" dirty="0"/>
              <a:t>Formula</a:t>
            </a:r>
            <a:r>
              <a:rPr lang="en-US" sz="2000" dirty="0"/>
              <a:t> : Employee’s performance rating </a:t>
            </a:r>
            <a:endParaRPr lang="en-IN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B4F65-0C39-3351-810F-6345BCFBDBD3}"/>
              </a:ext>
            </a:extLst>
          </p:cNvPr>
          <p:cNvSpPr txBox="1"/>
          <p:nvPr/>
        </p:nvSpPr>
        <p:spPr>
          <a:xfrm>
            <a:off x="1295400" y="1676400"/>
            <a:ext cx="6100916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Employee Information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Performance Metrics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Performance Reviews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Goals and Objectives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Training and Development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Feedback and Surveys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Attendance and Punctuality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Compensation and Rewards</a:t>
            </a:r>
            <a:endParaRPr lang="en-US" sz="2000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239861" y="1699137"/>
            <a:ext cx="853401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0D0D0D"/>
                </a:solidFill>
                <a:cs typeface="Times New Roman" panose="02020603050405020304" pitchFamily="18" charset="0"/>
              </a:rPr>
              <a:t>   </a:t>
            </a:r>
          </a:p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  “=IFS(Z8&gt;=5,"VERY HIGH",Z8&gt;=4,"HIGH",Z8&gt;=3,"MEDIUM","TRUE","LOW")”</a:t>
            </a:r>
          </a:p>
          <a:p>
            <a:pPr algn="l"/>
            <a:r>
              <a:rPr lang="en-US" sz="2000" dirty="0">
                <a:solidFill>
                  <a:srgbClr val="0D0D0D"/>
                </a:solidFill>
                <a:cs typeface="Times New Roman" panose="02020603050405020304" pitchFamily="18" charset="0"/>
              </a:rPr>
              <a:t>   </a:t>
            </a:r>
          </a:p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      This formula is used to find the performance level of the employees which</a:t>
            </a:r>
          </a:p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is derived as “medium , low and high”. And this performance level is used to get</a:t>
            </a:r>
          </a:p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an graphical representation of the employees performance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569</Words>
  <Application>Microsoft Office PowerPoint</Application>
  <PresentationFormat>Widescreen</PresentationFormat>
  <Paragraphs>90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malini tamil</cp:lastModifiedBy>
  <cp:revision>14</cp:revision>
  <dcterms:created xsi:type="dcterms:W3CDTF">2024-03-29T15:07:22Z</dcterms:created>
  <dcterms:modified xsi:type="dcterms:W3CDTF">2024-09-10T14:15:41Z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