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457200">
              <a:spcBef>
                <a:spcPts val="500"/>
              </a:spcBef>
              <a:buSzTx/>
              <a:buFontTx/>
              <a:buNone/>
              <a:defRPr b="1" sz="2400"/>
            </a:lvl2pPr>
            <a:lvl3pPr marL="0" indent="914400">
              <a:spcBef>
                <a:spcPts val="500"/>
              </a:spcBef>
              <a:buSzTx/>
              <a:buFontTx/>
              <a:buNone/>
              <a:defRPr b="1" sz="2400"/>
            </a:lvl3pPr>
            <a:lvl4pPr marL="0" indent="1371600">
              <a:spcBef>
                <a:spcPts val="500"/>
              </a:spcBef>
              <a:buSzTx/>
              <a:buFontTx/>
              <a:buNone/>
              <a:defRPr b="1" sz="2400"/>
            </a:lvl4pPr>
            <a:lvl5pPr marL="0" indent="182880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2"/>
            <a:ext cx="4041775" cy="639763"/>
          </a:xfrm>
          <a:prstGeom prst="rect">
            <a:avLst/>
          </a:prstGeom>
        </p:spPr>
        <p:txBody>
          <a:bodyPr anchor="b"/>
          <a:lstStyle/>
          <a:p>
            <a:pPr marL="0" indent="0">
              <a:spcBef>
                <a:spcPts val="500"/>
              </a:spcBef>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3" name="Body Level One…"/>
          <p:cNvSpPr txBox="1"/>
          <p:nvPr>
            <p:ph type="body"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half" idx="21"/>
          </p:nvPr>
        </p:nvSpPr>
        <p:spPr>
          <a:xfrm>
            <a:off x="457199" y="1435100"/>
            <a:ext cx="3008315" cy="4691063"/>
          </a:xfrm>
          <a:prstGeom prst="rect">
            <a:avLst/>
          </a:prstGeom>
        </p:spPr>
        <p:txBody>
          <a:bodyPr/>
          <a:lstStyle/>
          <a:p>
            <a:pPr marL="0" indent="0">
              <a:spcBef>
                <a:spcPts val="300"/>
              </a:spcBef>
              <a:buSzTx/>
              <a:buFontTx/>
              <a:buNone/>
              <a:defRPr sz="14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1" cy="4114800"/>
          </a:xfrm>
          <a:prstGeom prst="rect">
            <a:avLst/>
          </a:prstGeom>
        </p:spPr>
        <p:txBody>
          <a:bodyPr lIns="91439" rIns="91439">
            <a:noAutofit/>
          </a:bodyPr>
          <a:lstStyle/>
          <a:p>
            <a:pPr/>
          </a:p>
        </p:txBody>
      </p:sp>
      <p:sp>
        <p:nvSpPr>
          <p:cNvPr id="84" name="Body Level One…"/>
          <p:cNvSpPr txBox="1"/>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ltepe-University-SWEng/term-project-team-2"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Title 1"/>
          <p:cNvSpPr txBox="1"/>
          <p:nvPr>
            <p:ph type="ctrTitle"/>
          </p:nvPr>
        </p:nvSpPr>
        <p:spPr>
          <a:prstGeom prst="rect">
            <a:avLst/>
          </a:prstGeom>
        </p:spPr>
        <p:txBody>
          <a:bodyPr/>
          <a:lstStyle>
            <a:lvl1pPr>
              <a:defRPr b="1"/>
            </a:lvl1pPr>
          </a:lstStyle>
          <a:p>
            <a:pPr/>
            <a:r>
              <a:t>Turkish Joke-Telling AI Model</a:t>
            </a:r>
          </a:p>
        </p:txBody>
      </p:sp>
      <p:sp>
        <p:nvSpPr>
          <p:cNvPr id="95" name="Subtitle 2"/>
          <p:cNvSpPr txBox="1"/>
          <p:nvPr>
            <p:ph type="subTitle" sz="quarter" idx="1"/>
          </p:nvPr>
        </p:nvSpPr>
        <p:spPr>
          <a:xfrm>
            <a:off x="1371600" y="3940954"/>
            <a:ext cx="6400800" cy="1141349"/>
          </a:xfrm>
          <a:prstGeom prst="rect">
            <a:avLst/>
          </a:prstGeom>
        </p:spPr>
        <p:txBody>
          <a:bodyPr/>
          <a:lstStyle/>
          <a:p>
            <a:pPr/>
            <a:r>
              <a:t>A Fine-Tuned LLM-Based Project </a:t>
            </a:r>
          </a:p>
          <a:p>
            <a:pPr/>
            <a:r>
              <a:t>Finale Presentation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xfrm>
            <a:off x="457200" y="321570"/>
            <a:ext cx="8229600" cy="1143001"/>
          </a:xfrm>
          <a:prstGeom prst="rect">
            <a:avLst/>
          </a:prstGeom>
        </p:spPr>
        <p:txBody>
          <a:bodyPr/>
          <a:lstStyle>
            <a:lvl1pPr>
              <a:defRPr b="1"/>
            </a:lvl1pPr>
          </a:lstStyle>
          <a:p>
            <a:pPr/>
            <a:r>
              <a:t>Experienced Models</a:t>
            </a:r>
          </a:p>
        </p:txBody>
      </p:sp>
      <p:pic>
        <p:nvPicPr>
          <p:cNvPr id="121" name="pasted-movie.png" descr="pasted-movie.png"/>
          <p:cNvPicPr>
            <a:picLocks noChangeAspect="1"/>
          </p:cNvPicPr>
          <p:nvPr/>
        </p:nvPicPr>
        <p:blipFill>
          <a:blip r:embed="rId2">
            <a:extLst/>
          </a:blip>
          <a:stretch>
            <a:fillRect/>
          </a:stretch>
        </p:blipFill>
        <p:spPr>
          <a:xfrm>
            <a:off x="639236" y="2580179"/>
            <a:ext cx="1697642" cy="1697642"/>
          </a:xfrm>
          <a:prstGeom prst="rect">
            <a:avLst/>
          </a:prstGeom>
          <a:ln w="12700">
            <a:miter lim="400000"/>
          </a:ln>
        </p:spPr>
      </p:pic>
      <p:pic>
        <p:nvPicPr>
          <p:cNvPr id="122" name="pasted-movie.png" descr="pasted-movie.png"/>
          <p:cNvPicPr>
            <a:picLocks noChangeAspect="1"/>
          </p:cNvPicPr>
          <p:nvPr/>
        </p:nvPicPr>
        <p:blipFill>
          <a:blip r:embed="rId3">
            <a:extLst/>
          </a:blip>
          <a:stretch>
            <a:fillRect/>
          </a:stretch>
        </p:blipFill>
        <p:spPr>
          <a:xfrm>
            <a:off x="2576978" y="2580179"/>
            <a:ext cx="2261780" cy="1697642"/>
          </a:xfrm>
          <a:prstGeom prst="rect">
            <a:avLst/>
          </a:prstGeom>
          <a:ln w="12700">
            <a:miter lim="400000"/>
          </a:ln>
        </p:spPr>
      </p:pic>
      <p:pic>
        <p:nvPicPr>
          <p:cNvPr id="123" name="pasted-movie.png" descr="pasted-movie.png"/>
          <p:cNvPicPr>
            <a:picLocks noChangeAspect="1"/>
          </p:cNvPicPr>
          <p:nvPr/>
        </p:nvPicPr>
        <p:blipFill>
          <a:blip r:embed="rId4">
            <a:extLst/>
          </a:blip>
          <a:stretch>
            <a:fillRect/>
          </a:stretch>
        </p:blipFill>
        <p:spPr>
          <a:xfrm>
            <a:off x="5153614" y="2783714"/>
            <a:ext cx="1290573" cy="1290572"/>
          </a:xfrm>
          <a:prstGeom prst="rect">
            <a:avLst/>
          </a:prstGeom>
          <a:ln w="12700">
            <a:miter lim="400000"/>
          </a:ln>
        </p:spPr>
      </p:pic>
      <p:pic>
        <p:nvPicPr>
          <p:cNvPr id="124" name="pasted-movie.png" descr="pasted-movie.png"/>
          <p:cNvPicPr>
            <a:picLocks noChangeAspect="1"/>
          </p:cNvPicPr>
          <p:nvPr/>
        </p:nvPicPr>
        <p:blipFill>
          <a:blip r:embed="rId5">
            <a:extLst/>
          </a:blip>
          <a:stretch>
            <a:fillRect/>
          </a:stretch>
        </p:blipFill>
        <p:spPr>
          <a:xfrm>
            <a:off x="7029868" y="2712543"/>
            <a:ext cx="1432913" cy="1432914"/>
          </a:xfrm>
          <a:prstGeom prst="rect">
            <a:avLst/>
          </a:prstGeom>
          <a:ln w="12700">
            <a:miter lim="400000"/>
          </a:ln>
        </p:spPr>
      </p:pic>
      <p:sp>
        <p:nvSpPr>
          <p:cNvPr id="125" name="Llama Models"/>
          <p:cNvSpPr txBox="1"/>
          <p:nvPr/>
        </p:nvSpPr>
        <p:spPr>
          <a:xfrm>
            <a:off x="789198" y="4396656"/>
            <a:ext cx="139771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Llama Models</a:t>
            </a:r>
          </a:p>
        </p:txBody>
      </p:sp>
      <p:sp>
        <p:nvSpPr>
          <p:cNvPr id="126" name="Gemma Models"/>
          <p:cNvSpPr txBox="1"/>
          <p:nvPr/>
        </p:nvSpPr>
        <p:spPr>
          <a:xfrm>
            <a:off x="2917758" y="4396656"/>
            <a:ext cx="1580219"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Gemma Models</a:t>
            </a:r>
          </a:p>
        </p:txBody>
      </p:sp>
      <p:sp>
        <p:nvSpPr>
          <p:cNvPr id="127" name="Cosmos Models"/>
          <p:cNvSpPr txBox="1"/>
          <p:nvPr/>
        </p:nvSpPr>
        <p:spPr>
          <a:xfrm>
            <a:off x="5008791" y="4396656"/>
            <a:ext cx="1571958"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Cosmos Models</a:t>
            </a:r>
          </a:p>
        </p:txBody>
      </p:sp>
      <p:sp>
        <p:nvSpPr>
          <p:cNvPr id="128" name="SnowFlake Models"/>
          <p:cNvSpPr txBox="1"/>
          <p:nvPr/>
        </p:nvSpPr>
        <p:spPr>
          <a:xfrm>
            <a:off x="6829804" y="4396656"/>
            <a:ext cx="1833040"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SnowFlake Models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Title 1"/>
          <p:cNvSpPr txBox="1"/>
          <p:nvPr>
            <p:ph type="title"/>
          </p:nvPr>
        </p:nvSpPr>
        <p:spPr>
          <a:xfrm>
            <a:off x="457200" y="321570"/>
            <a:ext cx="8229600" cy="1143001"/>
          </a:xfrm>
          <a:prstGeom prst="rect">
            <a:avLst/>
          </a:prstGeom>
        </p:spPr>
        <p:txBody>
          <a:bodyPr/>
          <a:lstStyle>
            <a:lvl1pPr>
              <a:defRPr b="1"/>
            </a:lvl1pPr>
          </a:lstStyle>
          <a:p>
            <a:pPr/>
            <a:r>
              <a:t>Prompt Criteria</a:t>
            </a:r>
          </a:p>
        </p:txBody>
      </p:sp>
      <p:sp>
        <p:nvSpPr>
          <p:cNvPr id="131" name="Content Placeholder 2"/>
          <p:cNvSpPr txBox="1"/>
          <p:nvPr>
            <p:ph type="body" idx="1"/>
          </p:nvPr>
        </p:nvSpPr>
        <p:spPr>
          <a:xfrm>
            <a:off x="457199" y="2053880"/>
            <a:ext cx="8229601" cy="3432035"/>
          </a:xfrm>
          <a:prstGeom prst="rect">
            <a:avLst/>
          </a:prstGeom>
        </p:spPr>
        <p:txBody>
          <a:bodyPr/>
          <a:lstStyle>
            <a:lvl1pPr marL="0" indent="0" algn="just">
              <a:spcBef>
                <a:spcPts val="1200"/>
              </a:spcBef>
              <a:buSzTx/>
              <a:buFontTx/>
              <a:buNone/>
              <a:defRPr sz="2800"/>
            </a:lvl1pPr>
          </a:lstStyle>
          <a:p>
            <a:pPr/>
            <a:r>
              <a:t>We designed prompts to be clear, concise, and culturally relevant to guide the model toward producing context-appropriate Turkish jokes. Special care was taken to include familiar characters or themes (e.g., Nasreddin Hoca) to enhance humor quality.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Title 1"/>
          <p:cNvSpPr txBox="1"/>
          <p:nvPr>
            <p:ph type="title"/>
          </p:nvPr>
        </p:nvSpPr>
        <p:spPr>
          <a:prstGeom prst="rect">
            <a:avLst/>
          </a:prstGeom>
        </p:spPr>
        <p:txBody>
          <a:bodyPr/>
          <a:lstStyle>
            <a:lvl1pPr>
              <a:defRPr b="1"/>
            </a:lvl1pPr>
          </a:lstStyle>
          <a:p>
            <a:pPr/>
            <a:r>
              <a:t>WEB UI Development</a:t>
            </a:r>
          </a:p>
        </p:txBody>
      </p:sp>
      <p:sp>
        <p:nvSpPr>
          <p:cNvPr id="134" name="Content Placeholder 2"/>
          <p:cNvSpPr txBox="1"/>
          <p:nvPr>
            <p:ph type="body" idx="1"/>
          </p:nvPr>
        </p:nvSpPr>
        <p:spPr>
          <a:xfrm>
            <a:off x="457200" y="1967837"/>
            <a:ext cx="8229600" cy="3905423"/>
          </a:xfrm>
          <a:prstGeom prst="rect">
            <a:avLst/>
          </a:prstGeom>
        </p:spPr>
        <p:txBody>
          <a:bodyPr/>
          <a:lstStyle>
            <a:lvl1pPr marL="0" indent="0" algn="just" defTabSz="324611">
              <a:spcBef>
                <a:spcPts val="500"/>
              </a:spcBef>
              <a:buSzTx/>
              <a:buFontTx/>
              <a:buNone/>
              <a:defRPr sz="2272"/>
            </a:lvl1pPr>
          </a:lstStyle>
          <a:p>
            <a:pPr/>
            <a:r>
              <a:t>Our creation is a modern, AI-powered joke generator web application built using React, TypeScript, and Tailwind CSS. The web ui showcases a production-ready architecture with responsive design, dark/light mode support Built with scalability in mind, it implements best practices such as component modularity, TypeScript type safety, and efficient state management. The application features a clean, minimalist interface with subtle animations and micro-interactions, enhancing user engagement while maintaining professional aesthetics. Key technical features include real-time API integration, client-side caching for joke history, and cross-device compatibility.</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lvl1pPr>
              <a:defRPr b="1"/>
            </a:lvl1pPr>
          </a:lstStyle>
          <a:p>
            <a:pPr/>
            <a:r>
              <a:t>WEB UI Development</a:t>
            </a:r>
          </a:p>
        </p:txBody>
      </p:sp>
      <p:pic>
        <p:nvPicPr>
          <p:cNvPr id="137" name="Screenshot 2025-05-11 at 20.56.50.png" descr="Screenshot 2025-05-11 at 20.56.50.png"/>
          <p:cNvPicPr>
            <a:picLocks noChangeAspect="1"/>
          </p:cNvPicPr>
          <p:nvPr/>
        </p:nvPicPr>
        <p:blipFill>
          <a:blip r:embed="rId2">
            <a:extLst/>
          </a:blip>
          <a:stretch>
            <a:fillRect/>
          </a:stretch>
        </p:blipFill>
        <p:spPr>
          <a:xfrm>
            <a:off x="506641" y="1680139"/>
            <a:ext cx="8130718" cy="465664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Title 1"/>
          <p:cNvSpPr txBox="1"/>
          <p:nvPr>
            <p:ph type="title"/>
          </p:nvPr>
        </p:nvSpPr>
        <p:spPr>
          <a:prstGeom prst="rect">
            <a:avLst/>
          </a:prstGeom>
        </p:spPr>
        <p:txBody>
          <a:bodyPr/>
          <a:lstStyle>
            <a:lvl1pPr defTabSz="411479">
              <a:defRPr b="1" sz="3959"/>
            </a:lvl1pPr>
          </a:lstStyle>
          <a:p>
            <a:pPr/>
            <a:r>
              <a:t>Functionality and Development Phases</a:t>
            </a:r>
          </a:p>
        </p:txBody>
      </p:sp>
      <p:sp>
        <p:nvSpPr>
          <p:cNvPr id="140" name="Content Placeholder 2"/>
          <p:cNvSpPr txBox="1"/>
          <p:nvPr>
            <p:ph type="body" idx="1"/>
          </p:nvPr>
        </p:nvSpPr>
        <p:spPr>
          <a:xfrm>
            <a:off x="1113428" y="1756641"/>
            <a:ext cx="6917144" cy="4525964"/>
          </a:xfrm>
          <a:prstGeom prst="rect">
            <a:avLst/>
          </a:prstGeom>
        </p:spPr>
        <p:txBody>
          <a:bodyPr/>
          <a:lstStyle/>
          <a:p>
            <a:pPr marL="0" indent="0" defTabSz="310895">
              <a:spcBef>
                <a:spcPts val="500"/>
              </a:spcBef>
              <a:buSzTx/>
              <a:buFontTx/>
              <a:buNone/>
              <a:defRPr b="1" sz="2176"/>
            </a:pPr>
            <a:r>
              <a:t>Initial Phase:</a:t>
            </a:r>
          </a:p>
          <a:p>
            <a:pPr marL="233172" indent="-233172" defTabSz="310895">
              <a:spcBef>
                <a:spcPts val="500"/>
              </a:spcBef>
              <a:defRPr sz="2176"/>
            </a:pPr>
            <a:r>
              <a:t>Model research and dataset collection</a:t>
            </a:r>
          </a:p>
          <a:p>
            <a:pPr marL="233172" indent="-233172" defTabSz="310895">
              <a:spcBef>
                <a:spcPts val="500"/>
              </a:spcBef>
              <a:defRPr sz="2176"/>
            </a:pPr>
          </a:p>
          <a:p>
            <a:pPr marL="0" indent="0" defTabSz="310895">
              <a:spcBef>
                <a:spcPts val="500"/>
              </a:spcBef>
              <a:buSzTx/>
              <a:buFontTx/>
              <a:buNone/>
              <a:defRPr b="1" sz="2176"/>
            </a:pPr>
            <a:r>
              <a:t>Development Phase:</a:t>
            </a:r>
          </a:p>
          <a:p>
            <a:pPr marL="233172" indent="-233172" defTabSz="310895">
              <a:spcBef>
                <a:spcPts val="500"/>
              </a:spcBef>
              <a:defRPr sz="2176"/>
            </a:pPr>
            <a:r>
              <a:t>Fine-tuning completed using jokes dataset</a:t>
            </a:r>
          </a:p>
          <a:p>
            <a:pPr marL="233172" indent="-233172" defTabSz="310895">
              <a:spcBef>
                <a:spcPts val="500"/>
              </a:spcBef>
              <a:defRPr sz="2176"/>
            </a:pPr>
            <a:r>
              <a:t>Prompt-based joke generation implemented</a:t>
            </a:r>
          </a:p>
          <a:p>
            <a:pPr marL="233172" indent="-233172" defTabSz="310895">
              <a:spcBef>
                <a:spcPts val="500"/>
              </a:spcBef>
              <a:defRPr sz="2176"/>
            </a:pPr>
            <a:r>
              <a:t>REST API integration</a:t>
            </a:r>
          </a:p>
          <a:p>
            <a:pPr marL="0" indent="0" defTabSz="310895">
              <a:spcBef>
                <a:spcPts val="500"/>
              </a:spcBef>
              <a:buSzTx/>
              <a:buFontTx/>
              <a:buNone/>
              <a:defRPr b="1" sz="2176"/>
            </a:pPr>
          </a:p>
          <a:p>
            <a:pPr marL="0" indent="0" defTabSz="310895">
              <a:spcBef>
                <a:spcPts val="500"/>
              </a:spcBef>
              <a:buSzTx/>
              <a:buFontTx/>
              <a:buNone/>
              <a:defRPr b="1" sz="2176"/>
            </a:pPr>
            <a:r>
              <a:t>Final Phase:</a:t>
            </a:r>
          </a:p>
          <a:p>
            <a:pPr marL="233172" indent="-233172" defTabSz="310895">
              <a:spcBef>
                <a:spcPts val="500"/>
              </a:spcBef>
              <a:defRPr sz="2176"/>
            </a:pPr>
            <a:r>
              <a:t>CLI-based interface developed for testing outputs</a:t>
            </a:r>
          </a:p>
          <a:p>
            <a:pPr marL="233172" indent="-233172" defTabSz="310895">
              <a:spcBef>
                <a:spcPts val="500"/>
              </a:spcBef>
              <a:defRPr sz="2176"/>
            </a:pPr>
            <a:r>
              <a:t>Web-based, user-friendly UI implemented</a:t>
            </a:r>
          </a:p>
        </p:txBody>
      </p:sp>
      <p:sp>
        <p:nvSpPr>
          <p:cNvPr id="141" name="1"/>
          <p:cNvSpPr/>
          <p:nvPr/>
        </p:nvSpPr>
        <p:spPr>
          <a:xfrm>
            <a:off x="574426" y="1751861"/>
            <a:ext cx="403982" cy="365880"/>
          </a:xfrm>
          <a:prstGeom prst="ellipse">
            <a:avLst/>
          </a:prstGeom>
          <a:solidFill>
            <a:srgbClr val="FFFFFF"/>
          </a:solidFill>
          <a:ln w="25400">
            <a:solidFill>
              <a:schemeClr val="accent1">
                <a:satOff val="-4409"/>
                <a:lumOff val="-10509"/>
              </a:schemeClr>
            </a:solidFill>
          </a:ln>
          <a:effectLst>
            <a:outerShdw sx="100000" sy="100000" kx="0" ky="0" algn="b" rotWithShape="0" blurRad="38100" dist="23000" dir="5400000">
              <a:srgbClr val="000000">
                <a:alpha val="35000"/>
              </a:srgbClr>
            </a:outerShdw>
          </a:effectLst>
          <a:extLst>
            <a:ext uri="{C572A759-6A51-4108-AA02-DFA0A04FC94B}">
              <ma14:wrappingTextBoxFlag xmlns:ma14="http://schemas.microsoft.com/office/mac/drawingml/2011/main" val="1"/>
            </a:ext>
          </a:extLst>
        </p:spPr>
        <p:txBody>
          <a:bodyPr lIns="45719" rIns="45719" anchor="ctr"/>
          <a:lstStyle/>
          <a:p>
            <a:pPr/>
            <a:r>
              <a:t>1</a:t>
            </a:r>
          </a:p>
        </p:txBody>
      </p:sp>
      <p:sp>
        <p:nvSpPr>
          <p:cNvPr id="142" name="Oval"/>
          <p:cNvSpPr/>
          <p:nvPr/>
        </p:nvSpPr>
        <p:spPr>
          <a:xfrm>
            <a:off x="574426" y="2997417"/>
            <a:ext cx="403982" cy="365880"/>
          </a:xfrm>
          <a:prstGeom prst="ellipse">
            <a:avLst/>
          </a:prstGeom>
          <a:solidFill>
            <a:srgbClr val="FFFFFF"/>
          </a:solidFill>
          <a:ln w="25400">
            <a:solidFill>
              <a:schemeClr val="accent1">
                <a:satOff val="-4409"/>
                <a:lumOff val="-10509"/>
              </a:schemeClr>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43" name="Oval"/>
          <p:cNvSpPr/>
          <p:nvPr/>
        </p:nvSpPr>
        <p:spPr>
          <a:xfrm>
            <a:off x="574426" y="4884383"/>
            <a:ext cx="403982" cy="365880"/>
          </a:xfrm>
          <a:prstGeom prst="ellipse">
            <a:avLst/>
          </a:prstGeom>
          <a:solidFill>
            <a:srgbClr val="FFFFFF"/>
          </a:solidFill>
          <a:ln w="25400">
            <a:solidFill>
              <a:schemeClr val="accent1">
                <a:satOff val="-4409"/>
                <a:lumOff val="-10509"/>
              </a:schemeClr>
            </a:solidFill>
          </a:ln>
          <a:effectLst>
            <a:outerShdw sx="100000" sy="100000" kx="0" ky="0" algn="b" rotWithShape="0" blurRad="38100" dist="23000" dir="5400000">
              <a:srgbClr val="000000">
                <a:alpha val="35000"/>
              </a:srgbClr>
            </a:outerShdw>
          </a:effectLst>
        </p:spPr>
        <p:txBody>
          <a:bodyPr lIns="45719" rIns="45719" anchor="ctr"/>
          <a:lstStyle/>
          <a:p>
            <a:pPr/>
          </a:p>
        </p:txBody>
      </p:sp>
      <p:sp>
        <p:nvSpPr>
          <p:cNvPr id="144" name="Line"/>
          <p:cNvSpPr/>
          <p:nvPr/>
        </p:nvSpPr>
        <p:spPr>
          <a:xfrm flipH="1">
            <a:off x="769061" y="2124126"/>
            <a:ext cx="1" cy="867142"/>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
        <p:nvSpPr>
          <p:cNvPr id="145" name="Line"/>
          <p:cNvSpPr/>
          <p:nvPr/>
        </p:nvSpPr>
        <p:spPr>
          <a:xfrm flipH="1">
            <a:off x="776416" y="3390500"/>
            <a:ext cx="1" cy="1466680"/>
          </a:xfrm>
          <a:prstGeom prst="line">
            <a:avLst/>
          </a:prstGeom>
          <a:ln w="25400">
            <a:solidFill>
              <a:srgbClr val="000000"/>
            </a:solidFill>
            <a:tailEnd type="triangle"/>
          </a:ln>
          <a:effectLst>
            <a:outerShdw sx="100000" sy="100000" kx="0" ky="0" algn="b" rotWithShape="0" blurRad="38100" dist="20000" dir="5400000">
              <a:srgbClr val="000000">
                <a:alpha val="38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prstGeom prst="rect">
            <a:avLst/>
          </a:prstGeom>
        </p:spPr>
        <p:txBody>
          <a:bodyPr/>
          <a:lstStyle>
            <a:lvl1pPr defTabSz="402336">
              <a:defRPr b="1" sz="3872"/>
            </a:lvl1pPr>
          </a:lstStyle>
          <a:p>
            <a:pPr/>
            <a:r>
              <a:t>Risk Management and Content Strategy</a:t>
            </a:r>
          </a:p>
        </p:txBody>
      </p:sp>
      <p:sp>
        <p:nvSpPr>
          <p:cNvPr id="148" name="Content Placeholder 2"/>
          <p:cNvSpPr txBox="1"/>
          <p:nvPr>
            <p:ph type="body" idx="1"/>
          </p:nvPr>
        </p:nvSpPr>
        <p:spPr>
          <a:xfrm>
            <a:off x="457200" y="1600200"/>
            <a:ext cx="8229600" cy="4525963"/>
          </a:xfrm>
          <a:prstGeom prst="rect">
            <a:avLst/>
          </a:prstGeom>
        </p:spPr>
        <p:txBody>
          <a:bodyPr/>
          <a:lstStyle/>
          <a:p>
            <a:pPr marL="283463" indent="-196850" defTabSz="283463">
              <a:buFont typeface="Times Roman"/>
              <a:buAutoNum type="arabicPeriod" startAt="1"/>
              <a:defRPr sz="1984"/>
            </a:pPr>
            <a:r>
              <a:rPr b="1"/>
              <a:t>Manual Content Moderation</a:t>
            </a:r>
            <a:r>
              <a:t>: Implemented a robust process for the manual review and filtering of culturally insensitive or inappropriate humor, ensuring compliance with industry standards and audience sensitivities.</a:t>
            </a:r>
          </a:p>
          <a:p>
            <a:pPr marL="283463" indent="-196850" defTabSz="283463">
              <a:buFont typeface="Times Roman"/>
              <a:buAutoNum type="arabicPeriod" startAt="1"/>
              <a:defRPr sz="1984"/>
            </a:pPr>
            <a:r>
              <a:rPr b="1"/>
              <a:t>Intellectual Property Compliance</a:t>
            </a:r>
            <a:r>
              <a:t>: Ensured all content was sourced from public domain material or obtained through proper licensing agreements, minimizing legal risks and safeguarding intellectual property rights.</a:t>
            </a:r>
          </a:p>
          <a:p>
            <a:pPr marL="283463" indent="-196850" defTabSz="283463">
              <a:buFont typeface="Times Roman"/>
              <a:buAutoNum type="arabicPeriod" startAt="1"/>
              <a:defRPr sz="1984"/>
            </a:pPr>
            <a:r>
              <a:rPr b="1"/>
              <a:t>Data Quality and Diversity Control</a:t>
            </a:r>
            <a:r>
              <a:t>: Actively managed the risk of content overfitting by closely monitoring joke repetition. Employed strategic augmentation techniques to maintain content variety and relevance, enhancing user engagement without compromising quality.</a:t>
            </a:r>
          </a:p>
          <a:p>
            <a:pPr marL="283463" indent="-196850" defTabSz="283463">
              <a:buFont typeface="Times Roman"/>
              <a:buAutoNum type="arabicPeriod" startAt="1"/>
              <a:defRPr sz="1984"/>
            </a:pPr>
            <a:r>
              <a:rPr b="1"/>
              <a:t>Scalable Content Architecture</a:t>
            </a:r>
            <a:r>
              <a:t>: Developed a flexible and modular content delivery system, designed to accommodate future expansions and adapt to evolving user demands, ensuring long-term scalability and efficiency.</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prstGeom prst="rect">
            <a:avLst/>
          </a:prstGeom>
        </p:spPr>
        <p:txBody>
          <a:bodyPr/>
          <a:lstStyle>
            <a:lvl1pPr>
              <a:defRPr b="1"/>
            </a:lvl1pPr>
          </a:lstStyle>
          <a:p>
            <a:pPr/>
            <a:r>
              <a:t>Testing and Evaluation</a:t>
            </a:r>
          </a:p>
        </p:txBody>
      </p:sp>
      <p:sp>
        <p:nvSpPr>
          <p:cNvPr id="151" name="Content Placeholder 2"/>
          <p:cNvSpPr txBox="1"/>
          <p:nvPr>
            <p:ph type="body" idx="1"/>
          </p:nvPr>
        </p:nvSpPr>
        <p:spPr>
          <a:xfrm>
            <a:off x="457200" y="1600200"/>
            <a:ext cx="8229600" cy="4525963"/>
          </a:xfrm>
          <a:prstGeom prst="rect">
            <a:avLst/>
          </a:prstGeom>
        </p:spPr>
        <p:txBody>
          <a:bodyPr/>
          <a:lstStyle/>
          <a:p>
            <a:pPr marL="259882" indent="-259882" algn="just" defTabSz="370331">
              <a:spcBef>
                <a:spcPts val="900"/>
              </a:spcBef>
              <a:buFontTx/>
              <a:defRPr sz="2592"/>
            </a:pPr>
            <a:r>
              <a:t>Manual evaluation was conducted to assess joke quality, focusing on humor, fluency, and cultural relevance.</a:t>
            </a:r>
          </a:p>
          <a:p>
            <a:pPr marL="259882" indent="-259882" algn="just" defTabSz="370331">
              <a:spcBef>
                <a:spcPts val="900"/>
              </a:spcBef>
              <a:buFontTx/>
              <a:defRPr sz="2592"/>
            </a:pPr>
            <a:r>
              <a:t>Prompt-based generation was tested to verify contextual alignment and creative output.</a:t>
            </a:r>
          </a:p>
          <a:p>
            <a:pPr marL="259882" indent="-259882" algn="just" defTabSz="370331">
              <a:spcBef>
                <a:spcPts val="900"/>
              </a:spcBef>
              <a:buFontTx/>
              <a:defRPr sz="2592"/>
            </a:pPr>
            <a:r>
              <a:t>Response time was monitored to ensure the model's outputs were generated within acceptable limits for user interaction.</a:t>
            </a:r>
          </a:p>
          <a:p>
            <a:pPr marL="259882" indent="-259882" algn="just" defTabSz="370331">
              <a:spcBef>
                <a:spcPts val="900"/>
              </a:spcBef>
              <a:buFontTx/>
              <a:defRPr sz="2592"/>
            </a:pPr>
            <a:r>
              <a:t>Due to resource and time constraints, automated evaluation methods (e.g., BLEU, ROUGE, METEOR) were not utilized, but are planned for future iterations.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prstGeom prst="rect">
            <a:avLst/>
          </a:prstGeom>
        </p:spPr>
        <p:txBody>
          <a:bodyPr/>
          <a:lstStyle>
            <a:lvl1pPr>
              <a:defRPr b="1"/>
            </a:lvl1pPr>
          </a:lstStyle>
          <a:p>
            <a:pPr/>
            <a:r>
              <a:t>Code Repository</a:t>
            </a:r>
          </a:p>
        </p:txBody>
      </p:sp>
      <p:sp>
        <p:nvSpPr>
          <p:cNvPr id="154" name="Content Placeholder 2"/>
          <p:cNvSpPr txBox="1"/>
          <p:nvPr>
            <p:ph type="body" sz="half" idx="1"/>
          </p:nvPr>
        </p:nvSpPr>
        <p:spPr>
          <a:xfrm>
            <a:off x="457200" y="2507560"/>
            <a:ext cx="8229601" cy="2535461"/>
          </a:xfrm>
          <a:prstGeom prst="rect">
            <a:avLst/>
          </a:prstGeom>
        </p:spPr>
        <p:txBody>
          <a:bodyPr/>
          <a:lstStyle/>
          <a:p>
            <a:pPr marL="0" indent="0">
              <a:buSzTx/>
              <a:buFontTx/>
              <a:buNone/>
              <a:defRPr sz="2600"/>
            </a:pPr>
            <a:r>
              <a:t>All source code, training scripts, and sample outputs are available on GitHub:</a:t>
            </a:r>
          </a:p>
          <a:p>
            <a:pPr marL="0" indent="0">
              <a:buSzTx/>
              <a:buFontTx/>
              <a:buNone/>
              <a:defRPr sz="2200"/>
            </a:pPr>
            <a:r>
              <a:rPr u="sng">
                <a:solidFill>
                  <a:srgbClr val="0000FF"/>
                </a:solidFill>
                <a:uFill>
                  <a:solidFill>
                    <a:srgbClr val="0000FF"/>
                  </a:solidFill>
                </a:uFill>
                <a:hlinkClick r:id="rId2" invalidUrl="" action="" tgtFrame="" tooltip="" history="1" highlightClick="0" endSnd="0"/>
              </a:rPr>
              <a:t>https://github.com/Maltepe-University-SWEng/term-project-team-2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prstGeom prst="rect">
            <a:avLst/>
          </a:prstGeom>
        </p:spPr>
        <p:txBody>
          <a:bodyPr/>
          <a:lstStyle>
            <a:lvl1pPr>
              <a:defRPr b="1"/>
            </a:lvl1pPr>
          </a:lstStyle>
          <a:p>
            <a:pPr/>
            <a:r>
              <a:t>Thank You &amp; Questions</a:t>
            </a:r>
          </a:p>
        </p:txBody>
      </p:sp>
      <p:sp>
        <p:nvSpPr>
          <p:cNvPr id="157" name="Content Placeholder 2"/>
          <p:cNvSpPr txBox="1"/>
          <p:nvPr>
            <p:ph type="body" sz="quarter" idx="1"/>
          </p:nvPr>
        </p:nvSpPr>
        <p:spPr>
          <a:xfrm>
            <a:off x="457199" y="2772079"/>
            <a:ext cx="8229601" cy="1313842"/>
          </a:xfrm>
          <a:prstGeom prst="rect">
            <a:avLst/>
          </a:prstGeom>
        </p:spPr>
        <p:txBody>
          <a:bodyPr/>
          <a:lstStyle/>
          <a:p>
            <a:pPr marL="264032" indent="-264032" defTabSz="352043">
              <a:spcBef>
                <a:spcPts val="500"/>
              </a:spcBef>
              <a:defRPr sz="2464"/>
            </a:pPr>
          </a:p>
          <a:p>
            <a:pPr marL="264032" indent="-264032" defTabSz="352043">
              <a:spcBef>
                <a:spcPts val="500"/>
              </a:spcBef>
              <a:defRPr sz="2464"/>
            </a:pPr>
            <a:r>
              <a:t>Thank you for your attention.</a:t>
            </a:r>
          </a:p>
          <a:p>
            <a:pPr marL="264032" indent="-264032" defTabSz="352043">
              <a:spcBef>
                <a:spcPts val="500"/>
              </a:spcBef>
              <a:defRPr sz="2464"/>
            </a:pPr>
            <a:r>
              <a:t>We are happy to take any questions!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lvl1pPr>
              <a:defRPr b="1"/>
            </a:lvl1pPr>
          </a:lstStyle>
          <a:p>
            <a:pPr/>
            <a:r>
              <a:t>Project Goal</a:t>
            </a:r>
          </a:p>
        </p:txBody>
      </p:sp>
      <p:sp>
        <p:nvSpPr>
          <p:cNvPr id="98" name="Content Placeholder 2"/>
          <p:cNvSpPr txBox="1"/>
          <p:nvPr>
            <p:ph type="body" idx="1"/>
          </p:nvPr>
        </p:nvSpPr>
        <p:spPr>
          <a:xfrm>
            <a:off x="457200" y="1600200"/>
            <a:ext cx="8229600" cy="4525963"/>
          </a:xfrm>
          <a:prstGeom prst="rect">
            <a:avLst/>
          </a:prstGeom>
        </p:spPr>
        <p:txBody>
          <a:bodyPr/>
          <a:lstStyle/>
          <a:p>
            <a:pPr marL="0" indent="0" defTabSz="301752">
              <a:buSzTx/>
              <a:buFontTx/>
              <a:buNone/>
              <a:defRPr sz="2178"/>
            </a:pPr>
            <a:r>
              <a:t>The primary objective of this project is to build an AI system that can generate culturally appropriate and humorous Turkish jokes using state-of-the-art language modeling techniques. The system leverages the strengths of both existing large language models and domain-specific customization to produce high-quality, relevant, and engaging content.</a:t>
            </a:r>
          </a:p>
          <a:p>
            <a:pPr marL="0" indent="0" defTabSz="301752">
              <a:buSzTx/>
              <a:buFontTx/>
              <a:buNone/>
              <a:defRPr b="1" sz="2178"/>
            </a:pPr>
            <a:r>
              <a:t>Key Focus Areas:</a:t>
            </a:r>
          </a:p>
          <a:p>
            <a:pPr marL="301752" indent="-209550" defTabSz="301752">
              <a:buFont typeface="Times Roman"/>
              <a:defRPr sz="2178"/>
            </a:pPr>
            <a:r>
              <a:t>Fine-tuning a powerful pre-trained LLM (e.g., LLaMa) using Ollama for local efficiency and flexibility</a:t>
            </a:r>
          </a:p>
          <a:p>
            <a:pPr marL="301752" indent="-209550" defTabSz="301752">
              <a:buFont typeface="Times Roman"/>
              <a:defRPr sz="2178"/>
            </a:pPr>
            <a:r>
              <a:t>Training a Turkish-specific model within Ollama by applying targeted fine-tuning techniques</a:t>
            </a:r>
          </a:p>
          <a:p>
            <a:pPr marL="301752" indent="-209550" defTabSz="301752">
              <a:buFont typeface="Times Roman"/>
              <a:defRPr sz="2178"/>
            </a:pPr>
            <a:r>
              <a:t>Ensuring joke quality, creativity, and cultural relevance, aligning outputs with Turkish humor conventions and linguistic style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lvl1pPr>
              <a:defRPr b="1"/>
            </a:lvl1pPr>
          </a:lstStyle>
          <a:p>
            <a:pPr/>
            <a:r>
              <a:t>Technologies Used</a:t>
            </a:r>
          </a:p>
        </p:txBody>
      </p:sp>
      <p:sp>
        <p:nvSpPr>
          <p:cNvPr id="101" name="Content Placeholder 2"/>
          <p:cNvSpPr txBox="1"/>
          <p:nvPr>
            <p:ph type="body" idx="1"/>
          </p:nvPr>
        </p:nvSpPr>
        <p:spPr>
          <a:xfrm>
            <a:off x="457200" y="1600200"/>
            <a:ext cx="8229600" cy="4525963"/>
          </a:xfrm>
          <a:prstGeom prst="rect">
            <a:avLst/>
          </a:prstGeom>
        </p:spPr>
        <p:txBody>
          <a:bodyPr/>
          <a:lstStyle/>
          <a:p>
            <a:pPr/>
          </a:p>
          <a:p>
            <a:pPr/>
            <a:r>
              <a:t>Python: LLM System Development</a:t>
            </a:r>
          </a:p>
          <a:p>
            <a:pPr/>
            <a:r>
              <a:t>NodeJS: WEB UI Development</a:t>
            </a:r>
          </a:p>
          <a:p>
            <a:pPr/>
            <a:r>
              <a:t>Ollama Models: Model integration</a:t>
            </a:r>
          </a:p>
          <a:p>
            <a:pPr/>
            <a:r>
              <a:t>Training Method: Fine Tune</a:t>
            </a:r>
          </a:p>
          <a:p>
            <a:pPr/>
            <a:r>
              <a:t>Dataset: 500+ Jokes Dataset, JSON format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3" name="LLM.drawio.png" descr="LLM.drawio.png"/>
          <p:cNvPicPr>
            <a:picLocks noChangeAspect="1"/>
          </p:cNvPicPr>
          <p:nvPr/>
        </p:nvPicPr>
        <p:blipFill>
          <a:blip r:embed="rId2">
            <a:extLst/>
          </a:blip>
          <a:stretch>
            <a:fillRect/>
          </a:stretch>
        </p:blipFill>
        <p:spPr>
          <a:xfrm>
            <a:off x="1371325" y="1200330"/>
            <a:ext cx="6401350" cy="445734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Title 1"/>
          <p:cNvSpPr txBox="1"/>
          <p:nvPr>
            <p:ph type="title"/>
          </p:nvPr>
        </p:nvSpPr>
        <p:spPr>
          <a:xfrm>
            <a:off x="457200" y="321570"/>
            <a:ext cx="8229600" cy="1143001"/>
          </a:xfrm>
          <a:prstGeom prst="rect">
            <a:avLst/>
          </a:prstGeom>
        </p:spPr>
        <p:txBody>
          <a:bodyPr/>
          <a:lstStyle>
            <a:lvl1pPr defTabSz="434340">
              <a:defRPr b="1" sz="4180"/>
            </a:lvl1pPr>
          </a:lstStyle>
          <a:p>
            <a:pPr/>
            <a:r>
              <a:t>Why Are We Using This RAG System?</a:t>
            </a:r>
          </a:p>
        </p:txBody>
      </p:sp>
      <p:sp>
        <p:nvSpPr>
          <p:cNvPr id="106" name="Content Placeholder 2"/>
          <p:cNvSpPr txBox="1"/>
          <p:nvPr>
            <p:ph type="body" idx="1"/>
          </p:nvPr>
        </p:nvSpPr>
        <p:spPr>
          <a:xfrm>
            <a:off x="457199" y="1913082"/>
            <a:ext cx="8229601" cy="4436927"/>
          </a:xfrm>
          <a:prstGeom prst="rect">
            <a:avLst/>
          </a:prstGeom>
        </p:spPr>
        <p:txBody>
          <a:bodyPr/>
          <a:lstStyle/>
          <a:p>
            <a:pPr marL="0" indent="0" defTabSz="333756">
              <a:spcBef>
                <a:spcPts val="800"/>
              </a:spcBef>
              <a:buSzTx/>
              <a:buFontTx/>
              <a:buNone/>
              <a:defRPr sz="2482"/>
            </a:pPr>
            <a:r>
              <a:t>Retrieval-Augmented Generation (RAG) was incorporated into our system to enhance the model’s ability to generate contextually accurate and culturally rich Turkish jokes. Instead of relying solely on a pre-trained model's internal knowledge, RAG allows dynamic retrieval of relevant joke data (in our case, from a curated JSON dataset) at generation time. This ensures that the fine-tuned Turkish LLM has access to updated, diverse, and specific examples during inference.</a:t>
            </a:r>
          </a:p>
          <a:p>
            <a:pPr marL="0" indent="0" defTabSz="333756">
              <a:spcBef>
                <a:spcPts val="800"/>
              </a:spcBef>
              <a:buSzTx/>
              <a:buFontTx/>
              <a:buNone/>
              <a:defRPr sz="2482"/>
            </a:pPr>
            <a:r>
              <a:t>This architecture helps maintain humor relevance, avoids hallucination, and improves joke diversity without needing massive model retraining.</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8" name="Title 1"/>
          <p:cNvSpPr txBox="1"/>
          <p:nvPr>
            <p:ph type="title"/>
          </p:nvPr>
        </p:nvSpPr>
        <p:spPr>
          <a:xfrm>
            <a:off x="457200" y="321570"/>
            <a:ext cx="8229601" cy="1143001"/>
          </a:xfrm>
          <a:prstGeom prst="rect">
            <a:avLst/>
          </a:prstGeom>
        </p:spPr>
        <p:txBody>
          <a:bodyPr/>
          <a:lstStyle>
            <a:lvl1pPr>
              <a:defRPr b="1"/>
            </a:lvl1pPr>
          </a:lstStyle>
          <a:p>
            <a:pPr/>
            <a:r>
              <a:t>Why Ollama?</a:t>
            </a:r>
          </a:p>
        </p:txBody>
      </p:sp>
      <p:sp>
        <p:nvSpPr>
          <p:cNvPr id="109" name="Content Placeholder 2"/>
          <p:cNvSpPr txBox="1"/>
          <p:nvPr>
            <p:ph type="body" idx="1"/>
          </p:nvPr>
        </p:nvSpPr>
        <p:spPr>
          <a:xfrm>
            <a:off x="457199" y="1615844"/>
            <a:ext cx="8229601" cy="4525964"/>
          </a:xfrm>
          <a:prstGeom prst="rect">
            <a:avLst/>
          </a:prstGeom>
        </p:spPr>
        <p:txBody>
          <a:bodyPr/>
          <a:lstStyle/>
          <a:p>
            <a:pPr algn="just"/>
          </a:p>
          <a:p>
            <a:pPr marL="0" indent="0" algn="just">
              <a:spcBef>
                <a:spcPts val="1200"/>
              </a:spcBef>
              <a:buSzTx/>
              <a:buFontTx/>
              <a:buNone/>
            </a:pPr>
            <a:r>
              <a:t>Ollama was chosen for this project primarily due to its lightweight, modular, and user-friendly ecosystem that simplifies working with large language models locally. Unlike other platforms that often require complex setup or cloud dependency, Ollama allows efficient execution of LLMs on personal machines with minimal configuration.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1" name="pasted-movie.png" descr="pasted-movie.png"/>
          <p:cNvPicPr>
            <a:picLocks noChangeAspect="1"/>
          </p:cNvPicPr>
          <p:nvPr/>
        </p:nvPicPr>
        <p:blipFill>
          <a:blip r:embed="rId2">
            <a:extLst/>
          </a:blip>
          <a:stretch>
            <a:fillRect/>
          </a:stretch>
        </p:blipFill>
        <p:spPr>
          <a:xfrm>
            <a:off x="340742" y="2251668"/>
            <a:ext cx="8462516" cy="2354664"/>
          </a:xfrm>
          <a:prstGeom prst="rect">
            <a:avLst/>
          </a:prstGeom>
          <a:ln w="12700">
            <a:miter lim="400000"/>
          </a:ln>
        </p:spPr>
      </p:pic>
      <p:sp>
        <p:nvSpPr>
          <p:cNvPr id="112" name="Title 1"/>
          <p:cNvSpPr txBox="1"/>
          <p:nvPr>
            <p:ph type="title"/>
          </p:nvPr>
        </p:nvSpPr>
        <p:spPr>
          <a:xfrm>
            <a:off x="457199" y="438901"/>
            <a:ext cx="8229601" cy="1143001"/>
          </a:xfrm>
          <a:prstGeom prst="rect">
            <a:avLst/>
          </a:prstGeom>
        </p:spPr>
        <p:txBody>
          <a:bodyPr/>
          <a:lstStyle>
            <a:lvl1pPr>
              <a:defRPr b="1"/>
            </a:lvl1pPr>
          </a:lstStyle>
          <a:p>
            <a:pPr/>
            <a:r>
              <a:t>Ollama Structure</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457200" y="407613"/>
            <a:ext cx="8229601" cy="1143001"/>
          </a:xfrm>
          <a:prstGeom prst="rect">
            <a:avLst/>
          </a:prstGeom>
        </p:spPr>
        <p:txBody>
          <a:bodyPr/>
          <a:lstStyle>
            <a:lvl1pPr>
              <a:defRPr b="1"/>
            </a:lvl1pPr>
          </a:lstStyle>
          <a:p>
            <a:pPr/>
            <a:r>
              <a:t>Dataset Curation Criteria</a:t>
            </a:r>
          </a:p>
        </p:txBody>
      </p:sp>
      <p:sp>
        <p:nvSpPr>
          <p:cNvPr id="115" name="Content Placeholder 2"/>
          <p:cNvSpPr txBox="1"/>
          <p:nvPr>
            <p:ph type="body" idx="1"/>
          </p:nvPr>
        </p:nvSpPr>
        <p:spPr>
          <a:xfrm>
            <a:off x="457199" y="1803573"/>
            <a:ext cx="8229601" cy="4436927"/>
          </a:xfrm>
          <a:prstGeom prst="rect">
            <a:avLst/>
          </a:prstGeom>
        </p:spPr>
        <p:txBody>
          <a:bodyPr/>
          <a:lstStyle/>
          <a:p>
            <a:pPr marL="0" indent="0" algn="just">
              <a:spcBef>
                <a:spcPts val="1200"/>
              </a:spcBef>
              <a:buSzTx/>
              <a:buFontTx/>
              <a:buNone/>
              <a:defRPr sz="2700"/>
            </a:pPr>
            <a:r>
              <a:t>While creating the dataset for this project, we focused on collecting Turkish jokes that were culturally relevant, linguistically clean, and ethically appropriate. We curated the data from various public sources, ensuring a balance between traditional fıkras (e.g., Nasreddin Hoca, Temel Reis) and more modern joke formats. Key criteria included humor quality, language clarity, cultural context, and offensiveness filtering. </a:t>
            </a:r>
          </a:p>
          <a:p>
            <a:pPr marL="0" indent="0" algn="just">
              <a:spcBef>
                <a:spcPts val="1200"/>
              </a:spcBef>
              <a:buSzTx/>
              <a:buFontTx/>
              <a:buNone/>
              <a:defRPr sz="2700"/>
            </a:pPr>
            <a:r>
              <a:t>Additionally, the dataset was formatted into JSON structure for easy integration into the training pipeline.</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457200" y="321570"/>
            <a:ext cx="8229600" cy="1143001"/>
          </a:xfrm>
          <a:prstGeom prst="rect">
            <a:avLst/>
          </a:prstGeom>
        </p:spPr>
        <p:txBody>
          <a:bodyPr/>
          <a:lstStyle>
            <a:lvl1pPr>
              <a:defRPr b="1"/>
            </a:lvl1pPr>
          </a:lstStyle>
          <a:p>
            <a:pPr/>
            <a:r>
              <a:t>Model Selection Criteria</a:t>
            </a:r>
          </a:p>
        </p:txBody>
      </p:sp>
      <p:sp>
        <p:nvSpPr>
          <p:cNvPr id="118" name="Content Placeholder 2"/>
          <p:cNvSpPr txBox="1"/>
          <p:nvPr>
            <p:ph type="body" idx="1"/>
          </p:nvPr>
        </p:nvSpPr>
        <p:spPr>
          <a:xfrm>
            <a:off x="457199" y="1952193"/>
            <a:ext cx="8229601" cy="4436926"/>
          </a:xfrm>
          <a:prstGeom prst="rect">
            <a:avLst/>
          </a:prstGeom>
        </p:spPr>
        <p:txBody>
          <a:bodyPr/>
          <a:lstStyle>
            <a:lvl1pPr marL="0" indent="0" algn="just">
              <a:spcBef>
                <a:spcPts val="1200"/>
              </a:spcBef>
              <a:buSzTx/>
              <a:buFontTx/>
              <a:buNone/>
              <a:defRPr sz="3000"/>
            </a:lvl1pPr>
          </a:lstStyle>
          <a:p>
            <a:pPr/>
            <a:r>
              <a:t>During the model selection phase, we evaluated several popular open-source large language models, including Cosmos, Mistral, Gemma, and LLaMa. Our criteria focused on generation quality, Turkish language handling capabilities, fine-tuning support (especially with LoRA), and hardware efficiency.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