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70" r:id="rId11"/>
    <p:sldId id="269" r:id="rId12"/>
    <p:sldId id="272" r:id="rId13"/>
    <p:sldId id="268" r:id="rId14"/>
    <p:sldId id="273" r:id="rId15"/>
    <p:sldId id="271" r:id="rId16"/>
    <p:sldId id="259" r:id="rId17"/>
    <p:sldId id="26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5"/>
  </p:normalViewPr>
  <p:slideViewPr>
    <p:cSldViewPr snapToGrid="0" snapToObjects="1">
      <p:cViewPr>
        <p:scale>
          <a:sx n="130" d="100"/>
          <a:sy n="130" d="100"/>
        </p:scale>
        <p:origin x="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86" y="740972"/>
            <a:ext cx="9952521" cy="55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" y="1333931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1333930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1333929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" y="4106641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4106641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4106642"/>
            <a:ext cx="3402097" cy="25534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2750" y="1690688"/>
            <a:ext cx="2512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orange curve is the</a:t>
            </a:r>
            <a:br>
              <a:rPr lang="en-US" dirty="0" smtClean="0"/>
            </a:br>
            <a:r>
              <a:rPr lang="en-US" dirty="0" smtClean="0"/>
              <a:t>predicted energy of the</a:t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 err="1" smtClean="0"/>
              <a:t>minumim</a:t>
            </a:r>
            <a:r>
              <a:rPr lang="en-US" dirty="0" smtClean="0"/>
              <a:t>, while</a:t>
            </a:r>
            <a:br>
              <a:rPr lang="en-US" dirty="0" smtClean="0"/>
            </a:br>
            <a:r>
              <a:rPr lang="en-US" dirty="0" smtClean="0"/>
              <a:t>grey curve is the best </a:t>
            </a:r>
            <a:br>
              <a:rPr lang="en-US" dirty="0" smtClean="0"/>
            </a:br>
            <a:r>
              <a:rPr lang="en-US" dirty="0" smtClean="0"/>
              <a:t>fitness at that iteration.</a:t>
            </a:r>
          </a:p>
          <a:p>
            <a:endParaRPr lang="en-US" dirty="0"/>
          </a:p>
          <a:p>
            <a:r>
              <a:rPr lang="en-US" dirty="0" smtClean="0"/>
              <a:t>The plots of these six</a:t>
            </a:r>
            <a:br>
              <a:rPr lang="en-US" dirty="0" smtClean="0"/>
            </a:br>
            <a:r>
              <a:rPr lang="en-US" dirty="0" smtClean="0"/>
              <a:t>failed searches therefore</a:t>
            </a:r>
            <a:br>
              <a:rPr lang="en-US" dirty="0" smtClean="0"/>
            </a:br>
            <a:r>
              <a:rPr lang="en-US" dirty="0" smtClean="0"/>
              <a:t>show that the problem</a:t>
            </a:r>
            <a:br>
              <a:rPr lang="en-US" dirty="0" smtClean="0"/>
            </a:br>
            <a:r>
              <a:rPr lang="en-US" dirty="0" smtClean="0"/>
              <a:t>is that the proper new</a:t>
            </a:r>
            <a:br>
              <a:rPr lang="en-US" dirty="0" smtClean="0"/>
            </a:br>
            <a:r>
              <a:rPr lang="en-US" dirty="0" smtClean="0"/>
              <a:t>candidates are not </a:t>
            </a:r>
            <a:br>
              <a:rPr lang="en-US" dirty="0" smtClean="0"/>
            </a:br>
            <a:r>
              <a:rPr lang="en-US" dirty="0" smtClean="0"/>
              <a:t>generated by the</a:t>
            </a:r>
          </a:p>
          <a:p>
            <a:r>
              <a:rPr lang="en-US" dirty="0"/>
              <a:t>m</a:t>
            </a:r>
            <a:r>
              <a:rPr lang="en-US" dirty="0" smtClean="0"/>
              <a:t>utations. Since if they</a:t>
            </a:r>
          </a:p>
          <a:p>
            <a:r>
              <a:rPr lang="en-US" dirty="0"/>
              <a:t>w</a:t>
            </a:r>
            <a:r>
              <a:rPr lang="en-US" dirty="0" smtClean="0"/>
              <a:t>ere generated, they</a:t>
            </a:r>
            <a:br>
              <a:rPr lang="en-US" dirty="0" smtClean="0"/>
            </a:br>
            <a:r>
              <a:rPr lang="en-US" dirty="0" smtClean="0"/>
              <a:t>would be picked based</a:t>
            </a:r>
            <a:br>
              <a:rPr lang="en-US" dirty="0" smtClean="0"/>
            </a:br>
            <a:r>
              <a:rPr lang="en-US" dirty="0" smtClean="0"/>
              <a:t>on the energy alone.</a:t>
            </a:r>
          </a:p>
        </p:txBody>
      </p:sp>
    </p:spTree>
    <p:extLst>
      <p:ext uri="{BB962C8B-B14F-4D97-AF65-F5344CB8AC3E}">
        <p14:creationId xmlns:p14="http://schemas.microsoft.com/office/powerpoint/2010/main" val="13828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60277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variation in the population (controlled by </a:t>
            </a:r>
            <a:r>
              <a:rPr lang="en-US" dirty="0" err="1" smtClean="0"/>
              <a:t>d_pop</a:t>
            </a:r>
            <a:r>
              <a:rPr lang="en-US" dirty="0" smtClean="0"/>
              <a:t>) and</a:t>
            </a:r>
            <a:br>
              <a:rPr lang="en-US" dirty="0" smtClean="0"/>
            </a:br>
            <a:r>
              <a:rPr lang="en-US" dirty="0" smtClean="0"/>
              <a:t>the population size will influence, what new structures</a:t>
            </a:r>
          </a:p>
          <a:p>
            <a:r>
              <a:rPr lang="en-US" dirty="0"/>
              <a:t>a</a:t>
            </a:r>
            <a:r>
              <a:rPr lang="en-US" dirty="0" smtClean="0"/>
              <a:t>re generated.</a:t>
            </a:r>
          </a:p>
          <a:p>
            <a:endParaRPr lang="en-US" dirty="0"/>
          </a:p>
          <a:p>
            <a:r>
              <a:rPr lang="en-US" dirty="0" smtClean="0"/>
              <a:t>A very narrow population will result in the tendency</a:t>
            </a:r>
          </a:p>
          <a:p>
            <a:r>
              <a:rPr lang="en-US" dirty="0"/>
              <a:t>t</a:t>
            </a:r>
            <a:r>
              <a:rPr lang="en-US" dirty="0" smtClean="0"/>
              <a:t>o get stuck in a local </a:t>
            </a:r>
            <a:r>
              <a:rPr lang="en-US" dirty="0" err="1" smtClean="0"/>
              <a:t>munimum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Based on the the success curves there might be a benefit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d_pop</a:t>
            </a:r>
            <a:r>
              <a:rPr lang="en-US" dirty="0" smtClean="0"/>
              <a:t>=0.5, </a:t>
            </a:r>
            <a:r>
              <a:rPr lang="en-US" dirty="0" err="1" smtClean="0"/>
              <a:t>pop_size</a:t>
            </a:r>
            <a:r>
              <a:rPr lang="en-US" dirty="0" smtClean="0"/>
              <a:t>=10 settings compared to the settings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d_pop</a:t>
            </a:r>
            <a:r>
              <a:rPr lang="en-US" dirty="0" smtClean="0"/>
              <a:t>=0.2, </a:t>
            </a:r>
            <a:r>
              <a:rPr lang="en-US" dirty="0" err="1" smtClean="0"/>
              <a:t>pop_size</a:t>
            </a:r>
            <a:r>
              <a:rPr lang="en-US" dirty="0" smtClean="0"/>
              <a:t>=5 used in previous runs.</a:t>
            </a:r>
          </a:p>
          <a:p>
            <a:r>
              <a:rPr lang="en-US" dirty="0" smtClean="0"/>
              <a:t>- But note that the searches are with 800 </a:t>
            </a:r>
            <a:r>
              <a:rPr lang="en-US" dirty="0" err="1" smtClean="0"/>
              <a:t>sp</a:t>
            </a:r>
            <a:r>
              <a:rPr lang="en-US" dirty="0" smtClean="0"/>
              <a:t>-calculations.</a:t>
            </a:r>
          </a:p>
        </p:txBody>
      </p:sp>
    </p:spTree>
    <p:extLst>
      <p:ext uri="{BB962C8B-B14F-4D97-AF65-F5344CB8AC3E}">
        <p14:creationId xmlns:p14="http://schemas.microsoft.com/office/powerpoint/2010/main" val="101862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41806" y="2438400"/>
            <a:ext cx="537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 and splice does not seam to contribute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309"/>
            <a:ext cx="3313842" cy="2487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1546309"/>
            <a:ext cx="3313842" cy="2487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84" y="1546309"/>
            <a:ext cx="3313842" cy="2487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3488"/>
            <a:ext cx="3313842" cy="2487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4033488"/>
            <a:ext cx="3313842" cy="2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407" y="1733346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6370" y="1733346"/>
            <a:ext cx="319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 + </a:t>
            </a:r>
            <a:r>
              <a:rPr lang="en-US" dirty="0" err="1" smtClean="0"/>
              <a:t>std</a:t>
            </a:r>
            <a:r>
              <a:rPr lang="en-US" dirty="0" smtClean="0"/>
              <a:t>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4" y="1690688"/>
            <a:ext cx="2932198" cy="1963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07" y="972930"/>
            <a:ext cx="2584423" cy="1707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9" y="972930"/>
            <a:ext cx="2623312" cy="1829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33" y="966688"/>
            <a:ext cx="2722456" cy="18355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60" y="3032888"/>
            <a:ext cx="2527300" cy="1688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90" y="3032888"/>
            <a:ext cx="2569497" cy="1718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4950" y="1858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Slab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19483" y="776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2180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68232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7884" y="287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19071" y="2861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" y="3891011"/>
            <a:ext cx="3773109" cy="262720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326193" y="5850194"/>
            <a:ext cx="393290" cy="29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5607" y="551804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-763.7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1101" y="6166971"/>
            <a:ext cx="13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Eref</a:t>
            </a:r>
            <a:r>
              <a:rPr lang="en-US" dirty="0" smtClean="0"/>
              <a:t> = -763.3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6875" y="4913482"/>
            <a:ext cx="6075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examples show the best structures from 5 runs.</a:t>
            </a:r>
            <a:br>
              <a:rPr lang="en-US" dirty="0" smtClean="0"/>
            </a:br>
            <a:r>
              <a:rPr lang="en-US" dirty="0" smtClean="0"/>
              <a:t>There might be a correlation between the energy and the</a:t>
            </a:r>
            <a:br>
              <a:rPr lang="en-US" dirty="0" smtClean="0"/>
            </a:br>
            <a:r>
              <a:rPr lang="en-US" dirty="0" smtClean="0"/>
              <a:t>change</a:t>
            </a:r>
            <a:r>
              <a:rPr lang="en-US" dirty="0"/>
              <a:t> </a:t>
            </a:r>
            <a:r>
              <a:rPr lang="en-US" dirty="0" smtClean="0"/>
              <a:t>in the position of the movable slab atoms. (these</a:t>
            </a:r>
          </a:p>
          <a:p>
            <a:r>
              <a:rPr lang="en-US" dirty="0"/>
              <a:t>d</a:t>
            </a:r>
            <a:r>
              <a:rPr lang="en-US" dirty="0" smtClean="0"/>
              <a:t>oes not take place in mutations, but only in model-relaxation)</a:t>
            </a:r>
          </a:p>
          <a:p>
            <a:endParaRPr lang="en-US" dirty="0"/>
          </a:p>
          <a:p>
            <a:r>
              <a:rPr lang="en-US" dirty="0" smtClean="0"/>
              <a:t>=&gt; Maybe they should therefor also take part in mutations.</a:t>
            </a:r>
          </a:p>
        </p:txBody>
      </p:sp>
    </p:spTree>
    <p:extLst>
      <p:ext uri="{BB962C8B-B14F-4D97-AF65-F5344CB8AC3E}">
        <p14:creationId xmlns:p14="http://schemas.microsoft.com/office/powerpoint/2010/main" val="199192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Running with new rattle</a:t>
            </a:r>
            <a:endParaRPr lang="en-US" dirty="0" smtClean="0"/>
          </a:p>
          <a:p>
            <a:r>
              <a:rPr lang="en-US" dirty="0" smtClean="0"/>
              <a:t>Step: running with new calculator.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 with setting that improve the diversity of the</a:t>
            </a:r>
            <a:br>
              <a:rPr lang="en-US" dirty="0" smtClean="0"/>
            </a:br>
            <a:r>
              <a:rPr lang="en-US" dirty="0" smtClean="0"/>
              <a:t>population.</a:t>
            </a:r>
          </a:p>
        </p:txBody>
      </p:sp>
    </p:spTree>
    <p:extLst>
      <p:ext uri="{BB962C8B-B14F-4D97-AF65-F5344CB8AC3E}">
        <p14:creationId xmlns:p14="http://schemas.microsoft.com/office/powerpoint/2010/main" val="148485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search fails when </a:t>
            </a:r>
            <a:r>
              <a:rPr lang="en-US" dirty="0" err="1" smtClean="0"/>
              <a:t>reg</a:t>
            </a:r>
            <a:r>
              <a:rPr lang="en-US" dirty="0" smtClean="0"/>
              <a:t> is lowered from 10^-5 to 10^-7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1793713"/>
            <a:ext cx="4150562" cy="311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60" y="1793713"/>
            <a:ext cx="4150562" cy="3115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75" y="1793713"/>
            <a:ext cx="4150562" cy="3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534" y="6304547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 for </a:t>
            </a:r>
            <a:r>
              <a:rPr lang="en-US" dirty="0" err="1" smtClean="0"/>
              <a:t>dmax</a:t>
            </a:r>
            <a:r>
              <a:rPr lang="en-US" dirty="0" smtClean="0"/>
              <a:t> =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900" y="15283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3166043" cy="2376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43" y="1955423"/>
            <a:ext cx="3009981" cy="2259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80" y="1955423"/>
            <a:ext cx="3009981" cy="225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1012" y="15267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46757" y="1563641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6009" y="28726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01" y="4273891"/>
            <a:ext cx="9070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dmax</a:t>
            </a:r>
            <a:r>
              <a:rPr lang="en-US" dirty="0" smtClean="0"/>
              <a:t> is the required maximum distance to the global minimum in the </a:t>
            </a:r>
            <a:r>
              <a:rPr lang="en-US" dirty="0" err="1" smtClean="0"/>
              <a:t>featurespace</a:t>
            </a:r>
            <a:r>
              <a:rPr lang="en-US" dirty="0" smtClean="0"/>
              <a:t>, </a:t>
            </a:r>
          </a:p>
          <a:p>
            <a:r>
              <a:rPr lang="en-US" dirty="0"/>
              <a:t>f</a:t>
            </a:r>
            <a:r>
              <a:rPr lang="en-US" dirty="0" smtClean="0"/>
              <a:t>or a structure to count as a success.</a:t>
            </a:r>
          </a:p>
          <a:p>
            <a:endParaRPr lang="en-US" dirty="0" smtClean="0"/>
          </a:p>
          <a:p>
            <a:r>
              <a:rPr lang="en-US" dirty="0" smtClean="0"/>
              <a:t>The reason for no successes at </a:t>
            </a:r>
            <a:r>
              <a:rPr lang="en-US" dirty="0" err="1" smtClean="0"/>
              <a:t>dmax</a:t>
            </a:r>
            <a:r>
              <a:rPr lang="en-US" dirty="0" smtClean="0"/>
              <a:t>=0.05</a:t>
            </a:r>
            <a:r>
              <a:rPr lang="en-US" dirty="0" smtClean="0"/>
              <a:t> is the limited precision because finite regularization.</a:t>
            </a:r>
          </a:p>
          <a:p>
            <a:r>
              <a:rPr lang="en-US" dirty="0" smtClean="0"/>
              <a:t>The structures can therefore not be converged below a certain point.</a:t>
            </a:r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reg</a:t>
            </a:r>
            <a:r>
              <a:rPr lang="en-US" dirty="0" smtClean="0"/>
              <a:t>=10^-5. Lowering the regularization will probably allow for a finer convergence.</a:t>
            </a:r>
          </a:p>
          <a:p>
            <a:r>
              <a:rPr lang="en-US" dirty="0" smtClean="0"/>
              <a:t>- Sadly the search fails for </a:t>
            </a:r>
            <a:r>
              <a:rPr lang="en-US" dirty="0" err="1" smtClean="0"/>
              <a:t>reg</a:t>
            </a:r>
            <a:r>
              <a:rPr lang="en-US" dirty="0" smtClean="0"/>
              <a:t>=10^-7. (probably numerical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3" y="882486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882486"/>
            <a:ext cx="3902665" cy="292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1" y="3773364"/>
            <a:ext cx="3902667" cy="2929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3773364"/>
            <a:ext cx="3902665" cy="2929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7141" y="4427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Sn3O3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4846" y="1491916"/>
            <a:ext cx="3730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prediction of straight path</a:t>
            </a:r>
          </a:p>
          <a:p>
            <a:r>
              <a:rPr lang="en-US" dirty="0" smtClean="0"/>
              <a:t>between the point in a search closest </a:t>
            </a:r>
          </a:p>
          <a:p>
            <a:r>
              <a:rPr lang="en-US" dirty="0" smtClean="0"/>
              <a:t>to the global minimum and the </a:t>
            </a:r>
          </a:p>
          <a:p>
            <a:r>
              <a:rPr lang="en-US" dirty="0" smtClean="0"/>
              <a:t>global minimum.</a:t>
            </a:r>
          </a:p>
          <a:p>
            <a:r>
              <a:rPr lang="en-US" dirty="0"/>
              <a:t>T</a:t>
            </a:r>
            <a:r>
              <a:rPr lang="en-US" dirty="0" smtClean="0"/>
              <a:t>his suggests (not surprisingly) that</a:t>
            </a:r>
          </a:p>
          <a:p>
            <a:r>
              <a:rPr lang="en-US" dirty="0" smtClean="0"/>
              <a:t>lowering the regularization and the</a:t>
            </a:r>
          </a:p>
          <a:p>
            <a:r>
              <a:rPr lang="en-US" dirty="0"/>
              <a:t>k</a:t>
            </a:r>
            <a:r>
              <a:rPr lang="en-US" dirty="0" smtClean="0"/>
              <a:t>ernel width improves convergence.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00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searches seam to get stuck in some low</a:t>
            </a:r>
          </a:p>
          <a:p>
            <a:r>
              <a:rPr lang="en-US" dirty="0"/>
              <a:t>e</a:t>
            </a:r>
            <a:r>
              <a:rPr lang="en-US" dirty="0" smtClean="0"/>
              <a:t>nergy configuration.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is partly because the population is not very diverse,</a:t>
            </a:r>
            <a:br>
              <a:rPr lang="en-US" dirty="0" smtClean="0"/>
            </a:br>
            <a:r>
              <a:rPr lang="en-US" dirty="0" smtClean="0"/>
              <a:t>which results in less diverse new candidates.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seen in the figure, increasing kappa helps.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Fixes for population: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Increase </a:t>
            </a:r>
            <a:r>
              <a:rPr lang="en-US" dirty="0" err="1" smtClean="0"/>
              <a:t>dmin</a:t>
            </a:r>
            <a:r>
              <a:rPr lang="en-US" dirty="0" smtClean="0"/>
              <a:t> criteria for entering population.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ML-relax </a:t>
            </a:r>
            <a:r>
              <a:rPr lang="en-US" dirty="0" err="1" smtClean="0"/>
              <a:t>populaton</a:t>
            </a:r>
            <a:r>
              <a:rPr lang="en-US" dirty="0" smtClean="0"/>
              <a:t> further, if structures from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same ML-minimum is present in the population.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Increase population size. (+ maybe pick parents with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 err="1" smtClean="0"/>
              <a:t>energydependent</a:t>
            </a:r>
            <a:r>
              <a:rPr lang="en-US" dirty="0" smtClean="0"/>
              <a:t> weight)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Metropolis condition for entering population.</a:t>
            </a:r>
          </a:p>
        </p:txBody>
      </p:sp>
    </p:spTree>
    <p:extLst>
      <p:ext uri="{BB962C8B-B14F-4D97-AF65-F5344CB8AC3E}">
        <p14:creationId xmlns:p14="http://schemas.microsoft.com/office/powerpoint/2010/main" val="14241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9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kappa more does not further improve</a:t>
            </a:r>
          </a:p>
          <a:p>
            <a:r>
              <a:rPr lang="en-US" dirty="0" smtClean="0"/>
              <a:t>The success curves.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 problem is probably that the relevant structures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not generated (due to non diverse population)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Improving the mutations might also help.</a:t>
            </a:r>
          </a:p>
        </p:txBody>
      </p:sp>
    </p:spTree>
    <p:extLst>
      <p:ext uri="{BB962C8B-B14F-4D97-AF65-F5344CB8AC3E}">
        <p14:creationId xmlns:p14="http://schemas.microsoft.com/office/powerpoint/2010/main" val="7697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Reducing the box height probably helps a bit,</a:t>
            </a:r>
          </a:p>
          <a:p>
            <a:r>
              <a:rPr lang="en-US" dirty="0" smtClean="0"/>
              <a:t>But does not make a huge difference.</a:t>
            </a:r>
          </a:p>
        </p:txBody>
      </p:sp>
    </p:spTree>
    <p:extLst>
      <p:ext uri="{BB962C8B-B14F-4D97-AF65-F5344CB8AC3E}">
        <p14:creationId xmlns:p14="http://schemas.microsoft.com/office/powerpoint/2010/main" val="4962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11771</TotalTime>
  <Words>362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TiO -2 layer</vt:lpstr>
      <vt:lpstr>TiO -2 layer</vt:lpstr>
      <vt:lpstr>TiO -2 layer</vt:lpstr>
      <vt:lpstr>PowerPoint Presentation</vt:lpstr>
      <vt:lpstr>TiO -2 layer</vt:lpstr>
      <vt:lpstr>TiO -2 layer</vt:lpstr>
      <vt:lpstr>TiO -2 layer</vt:lpstr>
      <vt:lpstr>TiO -2 layer</vt:lpstr>
      <vt:lpstr>TiO -2 layer</vt:lpstr>
      <vt:lpstr>TiO -2 layer</vt:lpstr>
      <vt:lpstr>Double step</vt:lpstr>
      <vt:lpstr>Double step</vt:lpstr>
      <vt:lpstr>Double step</vt:lpstr>
      <vt:lpstr>Currently</vt:lpstr>
      <vt:lpstr>To-do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2018-10-01T11:16:57Z</dcterms:created>
  <dcterms:modified xsi:type="dcterms:W3CDTF">2018-10-09T15:28:00Z</dcterms:modified>
</cp:coreProperties>
</file>