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93" r:id="rId2"/>
    <p:sldId id="260" r:id="rId3"/>
    <p:sldId id="294" r:id="rId4"/>
    <p:sldId id="262" r:id="rId5"/>
    <p:sldId id="259" r:id="rId6"/>
    <p:sldId id="282" r:id="rId7"/>
    <p:sldId id="283" r:id="rId8"/>
    <p:sldId id="284" r:id="rId9"/>
    <p:sldId id="285" r:id="rId10"/>
    <p:sldId id="265" r:id="rId11"/>
    <p:sldId id="266" r:id="rId12"/>
    <p:sldId id="267" r:id="rId13"/>
    <p:sldId id="268" r:id="rId14"/>
    <p:sldId id="269" r:id="rId15"/>
    <p:sldId id="281" r:id="rId16"/>
    <p:sldId id="279" r:id="rId17"/>
    <p:sldId id="276" r:id="rId18"/>
    <p:sldId id="277" r:id="rId19"/>
    <p:sldId id="278" r:id="rId20"/>
    <p:sldId id="280" r:id="rId21"/>
    <p:sldId id="297" r:id="rId22"/>
    <p:sldId id="291" r:id="rId23"/>
    <p:sldId id="295" r:id="rId24"/>
    <p:sldId id="296" r:id="rId25"/>
    <p:sldId id="286" r:id="rId26"/>
    <p:sldId id="288" r:id="rId27"/>
    <p:sldId id="287" r:id="rId28"/>
    <p:sldId id="289" r:id="rId29"/>
    <p:sldId id="2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6"/>
    <p:restoredTop sz="94606"/>
  </p:normalViewPr>
  <p:slideViewPr>
    <p:cSldViewPr snapToGrid="0" snapToObjects="1">
      <p:cViewPr varScale="1">
        <p:scale>
          <a:sx n="108" d="100"/>
          <a:sy n="108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2037-BABA-1147-BE66-7B0CE5482DAB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0D7E0-00DB-B747-A401-2428545C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8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6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1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9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9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93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26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37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0D7E0-00DB-B747-A401-2428545CC0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1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1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8BF24-387D-524E-A000-1828DA05AB17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DE8D-1902-F942-B583-CC77CB80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.emf"/><Relationship Id="rId9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2.emf"/><Relationship Id="rId10" Type="http://schemas.openxmlformats.org/officeDocument/2006/relationships/image" Target="../media/image21.emf"/><Relationship Id="rId4" Type="http://schemas.openxmlformats.org/officeDocument/2006/relationships/image" Target="../media/image3.emf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6.emf"/><Relationship Id="rId5" Type="http://schemas.openxmlformats.org/officeDocument/2006/relationships/image" Target="../media/image12.emf"/><Relationship Id="rId10" Type="http://schemas.openxmlformats.org/officeDocument/2006/relationships/image" Target="../media/image25.emf"/><Relationship Id="rId4" Type="http://schemas.openxmlformats.org/officeDocument/2006/relationships/image" Target="../media/image3.emf"/><Relationship Id="rId9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1.emf"/><Relationship Id="rId7" Type="http://schemas.openxmlformats.org/officeDocument/2006/relationships/image" Target="../media/image22.emf"/><Relationship Id="rId12" Type="http://schemas.openxmlformats.org/officeDocument/2006/relationships/image" Target="../media/image3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30.emf"/><Relationship Id="rId5" Type="http://schemas.openxmlformats.org/officeDocument/2006/relationships/image" Target="../media/image12.emf"/><Relationship Id="rId10" Type="http://schemas.openxmlformats.org/officeDocument/2006/relationships/image" Target="../media/image29.emf"/><Relationship Id="rId4" Type="http://schemas.openxmlformats.org/officeDocument/2006/relationships/image" Target="../media/image3.emf"/><Relationship Id="rId9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32.emf"/><Relationship Id="rId7" Type="http://schemas.openxmlformats.org/officeDocument/2006/relationships/image" Target="../media/image22.emf"/><Relationship Id="rId12" Type="http://schemas.openxmlformats.org/officeDocument/2006/relationships/image" Target="../media/image3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35.emf"/><Relationship Id="rId5" Type="http://schemas.openxmlformats.org/officeDocument/2006/relationships/image" Target="../media/image12.emf"/><Relationship Id="rId10" Type="http://schemas.openxmlformats.org/officeDocument/2006/relationships/image" Target="../media/image34.emf"/><Relationship Id="rId4" Type="http://schemas.openxmlformats.org/officeDocument/2006/relationships/image" Target="../media/image3.emf"/><Relationship Id="rId9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emf"/><Relationship Id="rId7" Type="http://schemas.openxmlformats.org/officeDocument/2006/relationships/image" Target="../media/image39.sv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17.emf"/><Relationship Id="rId10" Type="http://schemas.openxmlformats.org/officeDocument/2006/relationships/image" Target="../media/image42.png"/><Relationship Id="rId4" Type="http://schemas.openxmlformats.org/officeDocument/2006/relationships/image" Target="../media/image12.emf"/><Relationship Id="rId9" Type="http://schemas.openxmlformats.org/officeDocument/2006/relationships/image" Target="../media/image4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4.emf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42.png"/><Relationship Id="rId5" Type="http://schemas.openxmlformats.org/officeDocument/2006/relationships/image" Target="../media/image12.emf"/><Relationship Id="rId10" Type="http://schemas.openxmlformats.org/officeDocument/2006/relationships/image" Target="../media/image41.svg"/><Relationship Id="rId4" Type="http://schemas.openxmlformats.org/officeDocument/2006/relationships/image" Target="../media/image3.emf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4.emf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42.png"/><Relationship Id="rId5" Type="http://schemas.openxmlformats.org/officeDocument/2006/relationships/image" Target="../media/image12.emf"/><Relationship Id="rId10" Type="http://schemas.openxmlformats.org/officeDocument/2006/relationships/image" Target="../media/image41.svg"/><Relationship Id="rId4" Type="http://schemas.openxmlformats.org/officeDocument/2006/relationships/image" Target="../media/image3.emf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4.emf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42.png"/><Relationship Id="rId5" Type="http://schemas.openxmlformats.org/officeDocument/2006/relationships/image" Target="../media/image12.emf"/><Relationship Id="rId10" Type="http://schemas.openxmlformats.org/officeDocument/2006/relationships/image" Target="../media/image41.svg"/><Relationship Id="rId4" Type="http://schemas.openxmlformats.org/officeDocument/2006/relationships/image" Target="../media/image3.emf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41.svg"/><Relationship Id="rId5" Type="http://schemas.openxmlformats.org/officeDocument/2006/relationships/image" Target="../media/image3.emf"/><Relationship Id="rId10" Type="http://schemas.openxmlformats.org/officeDocument/2006/relationships/image" Target="../media/image40.png"/><Relationship Id="rId4" Type="http://schemas.openxmlformats.org/officeDocument/2006/relationships/image" Target="../media/image45.emf"/><Relationship Id="rId9" Type="http://schemas.openxmlformats.org/officeDocument/2006/relationships/image" Target="../media/image3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7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png"/><Relationship Id="rId5" Type="http://schemas.openxmlformats.org/officeDocument/2006/relationships/image" Target="../media/image49.png"/><Relationship Id="rId10" Type="http://schemas.openxmlformats.org/officeDocument/2006/relationships/image" Target="../media/image41.svg"/><Relationship Id="rId4" Type="http://schemas.openxmlformats.org/officeDocument/2006/relationships/image" Target="../media/image48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40.png"/><Relationship Id="rId3" Type="http://schemas.openxmlformats.org/officeDocument/2006/relationships/image" Target="../media/image51.png"/><Relationship Id="rId7" Type="http://schemas.openxmlformats.org/officeDocument/2006/relationships/image" Target="../media/image47.png"/><Relationship Id="rId12" Type="http://schemas.openxmlformats.org/officeDocument/2006/relationships/image" Target="../media/image39.svg"/><Relationship Id="rId2" Type="http://schemas.openxmlformats.org/officeDocument/2006/relationships/image" Target="../media/image50.png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8.png"/><Relationship Id="rId5" Type="http://schemas.openxmlformats.org/officeDocument/2006/relationships/image" Target="../media/image53.png"/><Relationship Id="rId15" Type="http://schemas.openxmlformats.org/officeDocument/2006/relationships/image" Target="../media/image42.png"/><Relationship Id="rId10" Type="http://schemas.openxmlformats.org/officeDocument/2006/relationships/image" Target="../media/image37.emf"/><Relationship Id="rId4" Type="http://schemas.openxmlformats.org/officeDocument/2006/relationships/image" Target="../media/image52.png"/><Relationship Id="rId9" Type="http://schemas.openxmlformats.org/officeDocument/2006/relationships/image" Target="../media/image49.png"/><Relationship Id="rId14" Type="http://schemas.openxmlformats.org/officeDocument/2006/relationships/image" Target="../media/image4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3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A324-997D-9C4A-9D2A-252FA3AB1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471"/>
            <a:ext cx="9144000" cy="2387600"/>
          </a:xfrm>
        </p:spPr>
        <p:txBody>
          <a:bodyPr>
            <a:normAutofit/>
          </a:bodyPr>
          <a:lstStyle/>
          <a:p>
            <a:r>
              <a:rPr lang="da-DK" sz="5400" dirty="0" err="1"/>
              <a:t>Improving</a:t>
            </a:r>
            <a:r>
              <a:rPr lang="da-DK" sz="5400" dirty="0"/>
              <a:t> </a:t>
            </a:r>
            <a:r>
              <a:rPr lang="da-DK" sz="5400" dirty="0" err="1"/>
              <a:t>structure</a:t>
            </a:r>
            <a:r>
              <a:rPr lang="da-DK" sz="5400" dirty="0"/>
              <a:t> </a:t>
            </a:r>
            <a:r>
              <a:rPr lang="da-DK" sz="5400" dirty="0" err="1"/>
              <a:t>search</a:t>
            </a:r>
            <a:br>
              <a:rPr lang="da-DK" sz="5400" dirty="0"/>
            </a:br>
            <a:r>
              <a:rPr lang="da-DK" sz="5400" dirty="0"/>
              <a:t>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C11B4-B8D8-2140-A9F2-1A2A53680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3271"/>
            <a:ext cx="9144000" cy="1655762"/>
          </a:xfrm>
        </p:spPr>
        <p:txBody>
          <a:bodyPr/>
          <a:lstStyle/>
          <a:p>
            <a:r>
              <a:rPr lang="da-DK" dirty="0"/>
              <a:t>Malthe Kjær Bisbo</a:t>
            </a:r>
          </a:p>
          <a:p>
            <a:r>
              <a:rPr lang="da-DK" dirty="0"/>
              <a:t>26/6-2018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A1E2A-FB68-214F-9577-36DC8DF7EA0A}"/>
              </a:ext>
            </a:extLst>
          </p:cNvPr>
          <p:cNvSpPr txBox="1"/>
          <p:nvPr/>
        </p:nvSpPr>
        <p:spPr>
          <a:xfrm>
            <a:off x="3325091" y="5047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3F7CF15-8C7C-464F-A4A4-8DCF01CC4730}"/>
              </a:ext>
            </a:extLst>
          </p:cNvPr>
          <p:cNvSpPr txBox="1">
            <a:spLocks/>
          </p:cNvSpPr>
          <p:nvPr/>
        </p:nvSpPr>
        <p:spPr>
          <a:xfrm>
            <a:off x="3325091" y="4569033"/>
            <a:ext cx="651163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a-DK" dirty="0"/>
              <a:t>1) Machine Learning via a simple </a:t>
            </a:r>
            <a:r>
              <a:rPr lang="da-DK" dirty="0" err="1"/>
              <a:t>example</a:t>
            </a:r>
            <a:endParaRPr lang="da-DK" dirty="0"/>
          </a:p>
          <a:p>
            <a:pPr algn="l"/>
            <a:r>
              <a:rPr lang="da-DK" dirty="0"/>
              <a:t>2) A </a:t>
            </a:r>
            <a:r>
              <a:rPr lang="da-DK" dirty="0" err="1"/>
              <a:t>harder</a:t>
            </a:r>
            <a:r>
              <a:rPr lang="da-DK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172323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339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633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117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3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967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7" y="2170396"/>
            <a:ext cx="1195137" cy="1195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53" y="2170395"/>
            <a:ext cx="1195137" cy="1195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06" y="3377564"/>
            <a:ext cx="1195137" cy="11951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89" y="3365532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21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8723" y="21703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54" y="33547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1337" y="33419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2153" y="2178411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28955" y="2174395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1" y="3361511"/>
            <a:ext cx="1211884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20579" y="3357499"/>
            <a:ext cx="1305376" cy="61924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4392" y="770030"/>
            <a:ext cx="3974181" cy="2982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572" y="4199348"/>
            <a:ext cx="3678787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5017" y="4037178"/>
            <a:ext cx="3638478" cy="2730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7F542-A661-434C-9490-EEB116C79FE8}"/>
              </a:ext>
            </a:extLst>
          </p:cNvPr>
          <p:cNvSpPr txBox="1"/>
          <p:nvPr/>
        </p:nvSpPr>
        <p:spPr>
          <a:xfrm>
            <a:off x="8828116" y="399011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Global minimum</a:t>
            </a:r>
          </a:p>
        </p:txBody>
      </p:sp>
    </p:spTree>
    <p:extLst>
      <p:ext uri="{BB962C8B-B14F-4D97-AF65-F5344CB8AC3E}">
        <p14:creationId xmlns:p14="http://schemas.microsoft.com/office/powerpoint/2010/main" val="235211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5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5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E636C-07EE-1F43-94AD-3ED8A6AB91CA}"/>
              </a:ext>
            </a:extLst>
          </p:cNvPr>
          <p:cNvSpPr txBox="1"/>
          <p:nvPr/>
        </p:nvSpPr>
        <p:spPr>
          <a:xfrm>
            <a:off x="9454737" y="5524016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0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719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57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121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8FA1CF-6647-6F4C-9163-44813C485F3D}"/>
              </a:ext>
            </a:extLst>
          </p:cNvPr>
          <p:cNvSpPr/>
          <p:nvPr/>
        </p:nvSpPr>
        <p:spPr>
          <a:xfrm>
            <a:off x="7712074" y="2700171"/>
            <a:ext cx="3476443" cy="1080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# DFT </a:t>
            </a:r>
            <a:r>
              <a:rPr lang="da-DK" b="1" dirty="0" err="1"/>
              <a:t>calculations</a:t>
            </a:r>
            <a:endParaRPr lang="da-DK" b="1" dirty="0"/>
          </a:p>
          <a:p>
            <a:r>
              <a:rPr lang="da-DK" dirty="0"/>
              <a:t>With ML	     : 600 * 1 = 600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692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736070-E391-EF46-B1CD-2644E7DDCAC5}"/>
              </a:ext>
            </a:extLst>
          </p:cNvPr>
          <p:cNvCxnSpPr/>
          <p:nvPr/>
        </p:nvCxnSpPr>
        <p:spPr>
          <a:xfrm>
            <a:off x="5949540" y="2835410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DDA14B-1352-8744-9589-73D0356CB49D}"/>
              </a:ext>
            </a:extLst>
          </p:cNvPr>
          <p:cNvCxnSpPr>
            <a:cxnSpLocks/>
          </p:cNvCxnSpPr>
          <p:nvPr/>
        </p:nvCxnSpPr>
        <p:spPr>
          <a:xfrm flipH="1">
            <a:off x="5949541" y="2835410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6C5CE8-38FE-6F44-8488-7A8C3C2EEA55}"/>
              </a:ext>
            </a:extLst>
          </p:cNvPr>
          <p:cNvCxnSpPr/>
          <p:nvPr/>
        </p:nvCxnSpPr>
        <p:spPr>
          <a:xfrm>
            <a:off x="7206345" y="4864114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1A4F6-413F-AC4C-ABBF-71A9AF4476AD}"/>
              </a:ext>
            </a:extLst>
          </p:cNvPr>
          <p:cNvCxnSpPr>
            <a:cxnSpLocks/>
          </p:cNvCxnSpPr>
          <p:nvPr/>
        </p:nvCxnSpPr>
        <p:spPr>
          <a:xfrm flipH="1">
            <a:off x="7206346" y="4864114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C4871F-F9AD-CF4B-BAD2-C9ED5C9BE974}"/>
              </a:ext>
            </a:extLst>
          </p:cNvPr>
          <p:cNvCxnSpPr/>
          <p:nvPr/>
        </p:nvCxnSpPr>
        <p:spPr>
          <a:xfrm>
            <a:off x="4152411" y="4885888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9433D9-1388-E54B-B494-7F80865E76D2}"/>
              </a:ext>
            </a:extLst>
          </p:cNvPr>
          <p:cNvCxnSpPr>
            <a:cxnSpLocks/>
          </p:cNvCxnSpPr>
          <p:nvPr/>
        </p:nvCxnSpPr>
        <p:spPr>
          <a:xfrm flipH="1">
            <a:off x="4152412" y="4885888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E4A4DE7-2AAC-2543-BA17-1A88A99000B4}"/>
              </a:ext>
            </a:extLst>
          </p:cNvPr>
          <p:cNvSpPr/>
          <p:nvPr/>
        </p:nvSpPr>
        <p:spPr>
          <a:xfrm>
            <a:off x="3907423" y="3989083"/>
            <a:ext cx="159538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Relax</a:t>
            </a:r>
            <a:r>
              <a:rPr lang="da-DK" dirty="0"/>
              <a:t> with DFT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00B696-BD2F-9740-B83D-1F9FB47BBAFF}"/>
              </a:ext>
            </a:extLst>
          </p:cNvPr>
          <p:cNvSpPr/>
          <p:nvPr/>
        </p:nvSpPr>
        <p:spPr>
          <a:xfrm>
            <a:off x="6476035" y="3942889"/>
            <a:ext cx="198734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single </a:t>
            </a:r>
            <a:r>
              <a:rPr lang="da-DK" dirty="0" err="1"/>
              <a:t>candidate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CEB34-956B-7641-A9F3-B23A758740E6}"/>
              </a:ext>
            </a:extLst>
          </p:cNvPr>
          <p:cNvSpPr/>
          <p:nvPr/>
        </p:nvSpPr>
        <p:spPr>
          <a:xfrm>
            <a:off x="7712074" y="2700171"/>
            <a:ext cx="3476443" cy="1080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# DFT </a:t>
            </a:r>
            <a:r>
              <a:rPr lang="da-DK" b="1" dirty="0" err="1"/>
              <a:t>calculations</a:t>
            </a:r>
            <a:endParaRPr lang="da-DK" b="1" dirty="0"/>
          </a:p>
          <a:p>
            <a:r>
              <a:rPr lang="da-DK" dirty="0"/>
              <a:t>With ML	     : 600 * 1 = 600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9316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736070-E391-EF46-B1CD-2644E7DDCAC5}"/>
              </a:ext>
            </a:extLst>
          </p:cNvPr>
          <p:cNvCxnSpPr/>
          <p:nvPr/>
        </p:nvCxnSpPr>
        <p:spPr>
          <a:xfrm>
            <a:off x="5949540" y="2835410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DDA14B-1352-8744-9589-73D0356CB49D}"/>
              </a:ext>
            </a:extLst>
          </p:cNvPr>
          <p:cNvCxnSpPr>
            <a:cxnSpLocks/>
          </p:cNvCxnSpPr>
          <p:nvPr/>
        </p:nvCxnSpPr>
        <p:spPr>
          <a:xfrm flipH="1">
            <a:off x="5949541" y="2835410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6C5CE8-38FE-6F44-8488-7A8C3C2EEA55}"/>
              </a:ext>
            </a:extLst>
          </p:cNvPr>
          <p:cNvCxnSpPr/>
          <p:nvPr/>
        </p:nvCxnSpPr>
        <p:spPr>
          <a:xfrm>
            <a:off x="7206345" y="4864114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1A4F6-413F-AC4C-ABBF-71A9AF4476AD}"/>
              </a:ext>
            </a:extLst>
          </p:cNvPr>
          <p:cNvCxnSpPr>
            <a:cxnSpLocks/>
          </p:cNvCxnSpPr>
          <p:nvPr/>
        </p:nvCxnSpPr>
        <p:spPr>
          <a:xfrm flipH="1">
            <a:off x="7206346" y="4864114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C4871F-F9AD-CF4B-BAD2-C9ED5C9BE974}"/>
              </a:ext>
            </a:extLst>
          </p:cNvPr>
          <p:cNvCxnSpPr/>
          <p:nvPr/>
        </p:nvCxnSpPr>
        <p:spPr>
          <a:xfrm>
            <a:off x="4152411" y="4885888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9433D9-1388-E54B-B494-7F80865E76D2}"/>
              </a:ext>
            </a:extLst>
          </p:cNvPr>
          <p:cNvCxnSpPr>
            <a:cxnSpLocks/>
          </p:cNvCxnSpPr>
          <p:nvPr/>
        </p:nvCxnSpPr>
        <p:spPr>
          <a:xfrm flipH="1">
            <a:off x="4152412" y="4885888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E4A4DE7-2AAC-2543-BA17-1A88A99000B4}"/>
              </a:ext>
            </a:extLst>
          </p:cNvPr>
          <p:cNvSpPr/>
          <p:nvPr/>
        </p:nvSpPr>
        <p:spPr>
          <a:xfrm>
            <a:off x="3907423" y="3989083"/>
            <a:ext cx="159538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Relax</a:t>
            </a:r>
            <a:r>
              <a:rPr lang="da-DK" dirty="0"/>
              <a:t> with DFT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00B696-BD2F-9740-B83D-1F9FB47BBAFF}"/>
              </a:ext>
            </a:extLst>
          </p:cNvPr>
          <p:cNvSpPr/>
          <p:nvPr/>
        </p:nvSpPr>
        <p:spPr>
          <a:xfrm>
            <a:off x="6476035" y="3942889"/>
            <a:ext cx="198734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single </a:t>
            </a:r>
            <a:r>
              <a:rPr lang="da-DK" dirty="0" err="1"/>
              <a:t>candidate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CEB34-956B-7641-A9F3-B23A758740E6}"/>
              </a:ext>
            </a:extLst>
          </p:cNvPr>
          <p:cNvSpPr/>
          <p:nvPr/>
        </p:nvSpPr>
        <p:spPr>
          <a:xfrm>
            <a:off x="7712074" y="2700171"/>
            <a:ext cx="3476443" cy="1080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# DFT </a:t>
            </a:r>
            <a:r>
              <a:rPr lang="da-DK" b="1" dirty="0" err="1"/>
              <a:t>calculations</a:t>
            </a:r>
            <a:endParaRPr lang="da-DK" b="1" dirty="0"/>
          </a:p>
          <a:p>
            <a:r>
              <a:rPr lang="da-DK" dirty="0"/>
              <a:t>With ML	     : 600 * 1 = 600</a:t>
            </a:r>
            <a:endParaRPr lang="da-DK" b="1" dirty="0"/>
          </a:p>
          <a:p>
            <a:r>
              <a:rPr lang="da-DK" dirty="0" err="1"/>
              <a:t>Without</a:t>
            </a:r>
            <a:r>
              <a:rPr lang="da-DK" dirty="0"/>
              <a:t> ML : 200</a:t>
            </a:r>
          </a:p>
        </p:txBody>
      </p:sp>
    </p:spTree>
    <p:extLst>
      <p:ext uri="{BB962C8B-B14F-4D97-AF65-F5344CB8AC3E}">
        <p14:creationId xmlns:p14="http://schemas.microsoft.com/office/powerpoint/2010/main" val="84483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General method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75" y="3091260"/>
            <a:ext cx="3548228" cy="31870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073BD9C-6BDA-C347-9C0E-31CB52DA42B6}"/>
              </a:ext>
            </a:extLst>
          </p:cNvPr>
          <p:cNvSpPr/>
          <p:nvPr/>
        </p:nvSpPr>
        <p:spPr>
          <a:xfrm>
            <a:off x="5858789" y="2869908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F42C1-FAEB-4947-8DE4-2C0AD559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49" y="542934"/>
            <a:ext cx="3524105" cy="264498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75FE795-2BFF-E54A-B090-C664817205DA}"/>
              </a:ext>
            </a:extLst>
          </p:cNvPr>
          <p:cNvSpPr/>
          <p:nvPr/>
        </p:nvSpPr>
        <p:spPr>
          <a:xfrm>
            <a:off x="6828543" y="4892236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7ED2-E0EA-744D-A5C3-DFAF9C05EBB0}"/>
              </a:ext>
            </a:extLst>
          </p:cNvPr>
          <p:cNvSpPr/>
          <p:nvPr/>
        </p:nvSpPr>
        <p:spPr>
          <a:xfrm>
            <a:off x="3983597" y="4901399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E698A0B-399F-4D4C-B908-B836437D1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37" y="3961469"/>
            <a:ext cx="3529068" cy="26487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9A8EB1-7BF3-3B48-B79F-BFE89310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13" y="3961470"/>
            <a:ext cx="3529069" cy="264871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D50BF41E-EF71-F94A-86B9-DF1B15F4B1FC}"/>
              </a:ext>
            </a:extLst>
          </p:cNvPr>
          <p:cNvSpPr/>
          <p:nvPr/>
        </p:nvSpPr>
        <p:spPr>
          <a:xfrm>
            <a:off x="2638739" y="2993532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04806B-A48C-E042-86E9-CBD67367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636163"/>
            <a:ext cx="1195137" cy="1195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47759E-E771-9645-B94F-520F45A19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5" y="1624131"/>
            <a:ext cx="1195137" cy="11951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A455A8A-721A-724A-99BC-08B770FA26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9" y="1624130"/>
            <a:ext cx="1195137" cy="11951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FBB60A-07C7-F641-A967-1FE814B00E94}"/>
              </a:ext>
            </a:extLst>
          </p:cNvPr>
          <p:cNvSpPr txBox="1"/>
          <p:nvPr/>
        </p:nvSpPr>
        <p:spPr>
          <a:xfrm>
            <a:off x="1001154" y="163616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5CC4F-702C-EB40-92B3-EBCC290A1759}"/>
              </a:ext>
            </a:extLst>
          </p:cNvPr>
          <p:cNvSpPr txBox="1"/>
          <p:nvPr/>
        </p:nvSpPr>
        <p:spPr>
          <a:xfrm>
            <a:off x="2047981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6CEB5-3318-0A4D-AE9B-6A3FF7400028}"/>
              </a:ext>
            </a:extLst>
          </p:cNvPr>
          <p:cNvSpPr txBox="1"/>
          <p:nvPr/>
        </p:nvSpPr>
        <p:spPr>
          <a:xfrm>
            <a:off x="3120619" y="162413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D71723-DB53-C14A-98F5-82DB7A5DC130}"/>
              </a:ext>
            </a:extLst>
          </p:cNvPr>
          <p:cNvSpPr/>
          <p:nvPr/>
        </p:nvSpPr>
        <p:spPr>
          <a:xfrm>
            <a:off x="1001154" y="1636162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6023F7-2B1D-7F47-BD38-851577017CEC}"/>
              </a:ext>
            </a:extLst>
          </p:cNvPr>
          <p:cNvSpPr/>
          <p:nvPr/>
        </p:nvSpPr>
        <p:spPr>
          <a:xfrm>
            <a:off x="2055921" y="1632146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291F5-1339-3B45-8B0E-EF0C8F34F61E}"/>
              </a:ext>
            </a:extLst>
          </p:cNvPr>
          <p:cNvSpPr/>
          <p:nvPr/>
        </p:nvSpPr>
        <p:spPr>
          <a:xfrm>
            <a:off x="3110851" y="1628130"/>
            <a:ext cx="997742" cy="1108524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C7D7B6-9487-0D41-8A89-1B4330C9AEA3}"/>
              </a:ext>
            </a:extLst>
          </p:cNvPr>
          <p:cNvCxnSpPr>
            <a:cxnSpLocks/>
            <a:stCxn id="45" idx="2"/>
            <a:endCxn id="38" idx="2"/>
          </p:cNvCxnSpPr>
          <p:nvPr/>
        </p:nvCxnSpPr>
        <p:spPr>
          <a:xfrm>
            <a:off x="1482658" y="2736654"/>
            <a:ext cx="1156081" cy="67264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BB2CF8-DFCF-214B-BB0C-08604FD514B1}"/>
              </a:ext>
            </a:extLst>
          </p:cNvPr>
          <p:cNvCxnSpPr>
            <a:cxnSpLocks/>
            <a:stCxn id="46" idx="2"/>
            <a:endCxn id="38" idx="1"/>
          </p:cNvCxnSpPr>
          <p:nvPr/>
        </p:nvCxnSpPr>
        <p:spPr>
          <a:xfrm>
            <a:off x="2537425" y="2732638"/>
            <a:ext cx="334397" cy="382669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AA39AB-3959-E04A-84E4-AC17685C42BD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 flipH="1">
            <a:off x="3434534" y="2736654"/>
            <a:ext cx="175188" cy="25687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DFEE21-A2C1-A443-967F-7D6E9C2A0A58}"/>
              </a:ext>
            </a:extLst>
          </p:cNvPr>
          <p:cNvSpPr txBox="1"/>
          <p:nvPr/>
        </p:nvSpPr>
        <p:spPr>
          <a:xfrm>
            <a:off x="10913423" y="553390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B2492B-E995-A84D-840C-031180384FE6}"/>
              </a:ext>
            </a:extLst>
          </p:cNvPr>
          <p:cNvSpPr txBox="1"/>
          <p:nvPr/>
        </p:nvSpPr>
        <p:spPr>
          <a:xfrm>
            <a:off x="10757065" y="5009409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88F17-12CD-9841-B51E-AA162FC60453}"/>
              </a:ext>
            </a:extLst>
          </p:cNvPr>
          <p:cNvSpPr txBox="1"/>
          <p:nvPr/>
        </p:nvSpPr>
        <p:spPr>
          <a:xfrm>
            <a:off x="10731337" y="4389915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90816-24AF-3A45-A9F0-34067721F6C1}"/>
              </a:ext>
            </a:extLst>
          </p:cNvPr>
          <p:cNvSpPr txBox="1"/>
          <p:nvPr/>
        </p:nvSpPr>
        <p:spPr>
          <a:xfrm>
            <a:off x="10052462" y="4387940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AF501-099A-D740-AE03-8C24A738040D}"/>
              </a:ext>
            </a:extLst>
          </p:cNvPr>
          <p:cNvSpPr txBox="1"/>
          <p:nvPr/>
        </p:nvSpPr>
        <p:spPr>
          <a:xfrm>
            <a:off x="9456718" y="425533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8BA27-FD6A-6C47-89E6-CB1805217D5F}"/>
              </a:ext>
            </a:extLst>
          </p:cNvPr>
          <p:cNvSpPr txBox="1"/>
          <p:nvPr/>
        </p:nvSpPr>
        <p:spPr>
          <a:xfrm>
            <a:off x="9963396" y="5082653"/>
            <a:ext cx="2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x</a:t>
            </a:r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0307FDB9-D726-D54A-8E96-5C778AD4B9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879" y="5289286"/>
            <a:ext cx="566357" cy="566357"/>
          </a:xfrm>
          <a:prstGeom prst="rect">
            <a:avLst/>
          </a:prstGeom>
        </p:spPr>
      </p:pic>
      <p:pic>
        <p:nvPicPr>
          <p:cNvPr id="11" name="Graphic 10" descr="Atom">
            <a:extLst>
              <a:ext uri="{FF2B5EF4-FFF2-40B4-BE49-F238E27FC236}">
                <a16:creationId xmlns:a16="http://schemas.microsoft.com/office/drawing/2014/main" id="{803445ED-BA53-F447-93B7-06103930B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996" y="5369562"/>
            <a:ext cx="572503" cy="572503"/>
          </a:xfrm>
          <a:prstGeom prst="rect">
            <a:avLst/>
          </a:prstGeom>
        </p:spPr>
      </p:pic>
      <p:pic>
        <p:nvPicPr>
          <p:cNvPr id="14" name="Graphic 13" descr="HeadWithGears">
            <a:extLst>
              <a:ext uri="{FF2B5EF4-FFF2-40B4-BE49-F238E27FC236}">
                <a16:creationId xmlns:a16="http://schemas.microsoft.com/office/drawing/2014/main" id="{F1734F00-B7B6-2042-904B-EB85E52832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05162" y="2554789"/>
            <a:ext cx="562495" cy="562495"/>
          </a:xfrm>
          <a:prstGeom prst="rect">
            <a:avLst/>
          </a:prstGeom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B583A645-FA5E-FD4B-BD40-AE889B17BDEB}"/>
              </a:ext>
            </a:extLst>
          </p:cNvPr>
          <p:cNvSpPr/>
          <p:nvPr/>
        </p:nvSpPr>
        <p:spPr>
          <a:xfrm>
            <a:off x="9489674" y="5623566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C409094D-ED76-3340-9261-EFF5B78CD414}"/>
              </a:ext>
            </a:extLst>
          </p:cNvPr>
          <p:cNvSpPr/>
          <p:nvPr/>
        </p:nvSpPr>
        <p:spPr>
          <a:xfrm>
            <a:off x="1424356" y="5621591"/>
            <a:ext cx="190800" cy="190005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736070-E391-EF46-B1CD-2644E7DDCAC5}"/>
              </a:ext>
            </a:extLst>
          </p:cNvPr>
          <p:cNvCxnSpPr/>
          <p:nvPr/>
        </p:nvCxnSpPr>
        <p:spPr>
          <a:xfrm>
            <a:off x="5949540" y="2835410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DDA14B-1352-8744-9589-73D0356CB49D}"/>
              </a:ext>
            </a:extLst>
          </p:cNvPr>
          <p:cNvCxnSpPr>
            <a:cxnSpLocks/>
          </p:cNvCxnSpPr>
          <p:nvPr/>
        </p:nvCxnSpPr>
        <p:spPr>
          <a:xfrm flipH="1">
            <a:off x="5949541" y="2835410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6C5CE8-38FE-6F44-8488-7A8C3C2EEA55}"/>
              </a:ext>
            </a:extLst>
          </p:cNvPr>
          <p:cNvCxnSpPr/>
          <p:nvPr/>
        </p:nvCxnSpPr>
        <p:spPr>
          <a:xfrm>
            <a:off x="7206345" y="4864114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1A4F6-413F-AC4C-ABBF-71A9AF4476AD}"/>
              </a:ext>
            </a:extLst>
          </p:cNvPr>
          <p:cNvCxnSpPr>
            <a:cxnSpLocks/>
          </p:cNvCxnSpPr>
          <p:nvPr/>
        </p:nvCxnSpPr>
        <p:spPr>
          <a:xfrm flipH="1">
            <a:off x="7206346" y="4864114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C4871F-F9AD-CF4B-BAD2-C9ED5C9BE974}"/>
              </a:ext>
            </a:extLst>
          </p:cNvPr>
          <p:cNvCxnSpPr/>
          <p:nvPr/>
        </p:nvCxnSpPr>
        <p:spPr>
          <a:xfrm>
            <a:off x="4152411" y="4885888"/>
            <a:ext cx="931281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9433D9-1388-E54B-B494-7F80865E76D2}"/>
              </a:ext>
            </a:extLst>
          </p:cNvPr>
          <p:cNvCxnSpPr>
            <a:cxnSpLocks/>
          </p:cNvCxnSpPr>
          <p:nvPr/>
        </p:nvCxnSpPr>
        <p:spPr>
          <a:xfrm flipH="1">
            <a:off x="4152412" y="4885888"/>
            <a:ext cx="931280" cy="930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E4A4DE7-2AAC-2543-BA17-1A88A99000B4}"/>
              </a:ext>
            </a:extLst>
          </p:cNvPr>
          <p:cNvSpPr/>
          <p:nvPr/>
        </p:nvSpPr>
        <p:spPr>
          <a:xfrm>
            <a:off x="3907423" y="3989083"/>
            <a:ext cx="159538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Relax</a:t>
            </a:r>
            <a:r>
              <a:rPr lang="da-DK" dirty="0"/>
              <a:t> with DFT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00B696-BD2F-9740-B83D-1F9FB47BBAFF}"/>
              </a:ext>
            </a:extLst>
          </p:cNvPr>
          <p:cNvSpPr/>
          <p:nvPr/>
        </p:nvSpPr>
        <p:spPr>
          <a:xfrm>
            <a:off x="6476035" y="3942889"/>
            <a:ext cx="1987344" cy="8315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single </a:t>
            </a:r>
            <a:r>
              <a:rPr lang="da-DK" dirty="0" err="1"/>
              <a:t>candidate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CEB34-956B-7641-A9F3-B23A758740E6}"/>
              </a:ext>
            </a:extLst>
          </p:cNvPr>
          <p:cNvSpPr/>
          <p:nvPr/>
        </p:nvSpPr>
        <p:spPr>
          <a:xfrm>
            <a:off x="7712074" y="2700171"/>
            <a:ext cx="3476443" cy="108002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# DFT </a:t>
            </a:r>
            <a:r>
              <a:rPr lang="da-DK" b="1" dirty="0" err="1"/>
              <a:t>calculations</a:t>
            </a:r>
            <a:endParaRPr lang="da-DK" b="1" dirty="0"/>
          </a:p>
          <a:p>
            <a:r>
              <a:rPr lang="da-DK" dirty="0"/>
              <a:t>With ML	     : 600 * 1 = 600</a:t>
            </a:r>
            <a:endParaRPr lang="da-DK" b="1" dirty="0"/>
          </a:p>
          <a:p>
            <a:r>
              <a:rPr lang="da-DK" dirty="0" err="1"/>
              <a:t>Without</a:t>
            </a:r>
            <a:r>
              <a:rPr lang="da-DK" dirty="0"/>
              <a:t> ML : 200 * 100 = 20000</a:t>
            </a:r>
          </a:p>
        </p:txBody>
      </p:sp>
    </p:spTree>
    <p:extLst>
      <p:ext uri="{BB962C8B-B14F-4D97-AF65-F5344CB8AC3E}">
        <p14:creationId xmlns:p14="http://schemas.microsoft.com/office/powerpoint/2010/main" val="3016773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0E3C-0030-2C4E-989B-635F7DFB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Harder problem – C24 </a:t>
            </a:r>
            <a:r>
              <a:rPr lang="da-DK" dirty="0" err="1"/>
              <a:t>Fullerenes</a:t>
            </a:r>
            <a:endParaRPr lang="da-DK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771D322-4B72-5A45-B6FF-AE1EDF10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05" y="2568747"/>
            <a:ext cx="3548228" cy="318703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BD51406-1A38-E940-AC6D-18E647E0ABD3}"/>
              </a:ext>
            </a:extLst>
          </p:cNvPr>
          <p:cNvSpPr/>
          <p:nvPr/>
        </p:nvSpPr>
        <p:spPr>
          <a:xfrm>
            <a:off x="6036919" y="2347395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17611F-F603-8240-A45D-FB9B18548FF4}"/>
              </a:ext>
            </a:extLst>
          </p:cNvPr>
          <p:cNvSpPr/>
          <p:nvPr/>
        </p:nvSpPr>
        <p:spPr>
          <a:xfrm>
            <a:off x="7006673" y="4369723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F28D3B-D49E-3546-8CD8-90E4283539A0}"/>
              </a:ext>
            </a:extLst>
          </p:cNvPr>
          <p:cNvSpPr/>
          <p:nvPr/>
        </p:nvSpPr>
        <p:spPr>
          <a:xfrm>
            <a:off x="4161727" y="4378886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0C78CD-3BF2-6849-AA00-B4AC3659C6C5}"/>
              </a:ext>
            </a:extLst>
          </p:cNvPr>
          <p:cNvSpPr/>
          <p:nvPr/>
        </p:nvSpPr>
        <p:spPr>
          <a:xfrm>
            <a:off x="2816869" y="2471019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1" name="Graphic 30" descr="Binoculars">
            <a:extLst>
              <a:ext uri="{FF2B5EF4-FFF2-40B4-BE49-F238E27FC236}">
                <a16:creationId xmlns:a16="http://schemas.microsoft.com/office/drawing/2014/main" id="{33C6FB41-DAB0-C547-BDBA-7653E59D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4009" y="4766773"/>
            <a:ext cx="566357" cy="566357"/>
          </a:xfrm>
          <a:prstGeom prst="rect">
            <a:avLst/>
          </a:prstGeom>
        </p:spPr>
      </p:pic>
      <p:pic>
        <p:nvPicPr>
          <p:cNvPr id="32" name="Graphic 31" descr="Atom">
            <a:extLst>
              <a:ext uri="{FF2B5EF4-FFF2-40B4-BE49-F238E27FC236}">
                <a16:creationId xmlns:a16="http://schemas.microsoft.com/office/drawing/2014/main" id="{4CE87C84-B8BF-7D49-A3FF-3B233E4F8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2126" y="4847049"/>
            <a:ext cx="572503" cy="572503"/>
          </a:xfrm>
          <a:prstGeom prst="rect">
            <a:avLst/>
          </a:prstGeom>
        </p:spPr>
      </p:pic>
      <p:pic>
        <p:nvPicPr>
          <p:cNvPr id="33" name="Graphic 32" descr="HeadWithGears">
            <a:extLst>
              <a:ext uri="{FF2B5EF4-FFF2-40B4-BE49-F238E27FC236}">
                <a16:creationId xmlns:a16="http://schemas.microsoft.com/office/drawing/2014/main" id="{291BE67C-F43A-EC48-BE15-FFCA2A0D9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3292" y="2032276"/>
            <a:ext cx="562495" cy="56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65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0E3C-0030-2C4E-989B-635F7DFB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Harder problem – C24 </a:t>
            </a:r>
            <a:r>
              <a:rPr lang="da-DK" dirty="0" err="1"/>
              <a:t>Fullerenes</a:t>
            </a:r>
            <a:endParaRPr lang="da-DK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EE180D-EF55-D042-9525-36D58DEB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5" y="1601624"/>
            <a:ext cx="2014848" cy="15111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4F5480-B398-E943-B155-41A664CB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95" y="3112760"/>
            <a:ext cx="2014848" cy="15111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0040E3-109A-934A-86E9-42286D32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95" y="4623896"/>
            <a:ext cx="2014847" cy="1511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902233-0C66-1F4F-936F-398DD6D4B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767" y="4629772"/>
            <a:ext cx="2014846" cy="15111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71D322-4B72-5A45-B6FF-AE1EDF105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805" y="2568747"/>
            <a:ext cx="3548228" cy="318703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BD51406-1A38-E940-AC6D-18E647E0ABD3}"/>
              </a:ext>
            </a:extLst>
          </p:cNvPr>
          <p:cNvSpPr/>
          <p:nvPr/>
        </p:nvSpPr>
        <p:spPr>
          <a:xfrm>
            <a:off x="6036919" y="2347395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17611F-F603-8240-A45D-FB9B18548FF4}"/>
              </a:ext>
            </a:extLst>
          </p:cNvPr>
          <p:cNvSpPr/>
          <p:nvPr/>
        </p:nvSpPr>
        <p:spPr>
          <a:xfrm>
            <a:off x="7006673" y="4369723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F28D3B-D49E-3546-8CD8-90E4283539A0}"/>
              </a:ext>
            </a:extLst>
          </p:cNvPr>
          <p:cNvSpPr/>
          <p:nvPr/>
        </p:nvSpPr>
        <p:spPr>
          <a:xfrm>
            <a:off x="4161727" y="4378886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0C78CD-3BF2-6849-AA00-B4AC3659C6C5}"/>
              </a:ext>
            </a:extLst>
          </p:cNvPr>
          <p:cNvSpPr/>
          <p:nvPr/>
        </p:nvSpPr>
        <p:spPr>
          <a:xfrm>
            <a:off x="2816869" y="2471019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1" name="Graphic 30" descr="Binoculars">
            <a:extLst>
              <a:ext uri="{FF2B5EF4-FFF2-40B4-BE49-F238E27FC236}">
                <a16:creationId xmlns:a16="http://schemas.microsoft.com/office/drawing/2014/main" id="{33C6FB41-DAB0-C547-BDBA-7653E59DC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4009" y="4766773"/>
            <a:ext cx="566357" cy="566357"/>
          </a:xfrm>
          <a:prstGeom prst="rect">
            <a:avLst/>
          </a:prstGeom>
        </p:spPr>
      </p:pic>
      <p:pic>
        <p:nvPicPr>
          <p:cNvPr id="32" name="Graphic 31" descr="Atom">
            <a:extLst>
              <a:ext uri="{FF2B5EF4-FFF2-40B4-BE49-F238E27FC236}">
                <a16:creationId xmlns:a16="http://schemas.microsoft.com/office/drawing/2014/main" id="{4CE87C84-B8BF-7D49-A3FF-3B233E4F8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2126" y="4847049"/>
            <a:ext cx="572503" cy="572503"/>
          </a:xfrm>
          <a:prstGeom prst="rect">
            <a:avLst/>
          </a:prstGeom>
        </p:spPr>
      </p:pic>
      <p:pic>
        <p:nvPicPr>
          <p:cNvPr id="33" name="Graphic 32" descr="HeadWithGears">
            <a:extLst>
              <a:ext uri="{FF2B5EF4-FFF2-40B4-BE49-F238E27FC236}">
                <a16:creationId xmlns:a16="http://schemas.microsoft.com/office/drawing/2014/main" id="{291BE67C-F43A-EC48-BE15-FFCA2A0D99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83292" y="2032276"/>
            <a:ext cx="562495" cy="56249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992294-937A-D64E-B6B1-5691453C4A49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772767" y="2347395"/>
            <a:ext cx="1044102" cy="53939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40BB93-29B5-9D47-BB49-5FC12CB90461}"/>
              </a:ext>
            </a:extLst>
          </p:cNvPr>
          <p:cNvCxnSpPr>
            <a:cxnSpLocks/>
          </p:cNvCxnSpPr>
          <p:nvPr/>
        </p:nvCxnSpPr>
        <p:spPr>
          <a:xfrm flipV="1">
            <a:off x="1864426" y="3061358"/>
            <a:ext cx="1045029" cy="596243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469E3-D0DF-9745-BF4A-337CBC2DDA1F}"/>
              </a:ext>
            </a:extLst>
          </p:cNvPr>
          <p:cNvCxnSpPr>
            <a:cxnSpLocks/>
          </p:cNvCxnSpPr>
          <p:nvPr/>
        </p:nvCxnSpPr>
        <p:spPr>
          <a:xfrm flipV="1">
            <a:off x="1772767" y="3213759"/>
            <a:ext cx="1289088" cy="155301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B93612-BE29-7A4F-9262-3A047F28FB02}"/>
              </a:ext>
            </a:extLst>
          </p:cNvPr>
          <p:cNvCxnSpPr>
            <a:cxnSpLocks/>
          </p:cNvCxnSpPr>
          <p:nvPr/>
        </p:nvCxnSpPr>
        <p:spPr>
          <a:xfrm flipV="1">
            <a:off x="2909455" y="3302551"/>
            <a:ext cx="439387" cy="146422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23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0E3C-0030-2C4E-989B-635F7DFB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Harder problem – C24 </a:t>
            </a:r>
            <a:r>
              <a:rPr lang="da-DK" dirty="0" err="1"/>
              <a:t>Fullerenes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9C1A0-D188-E247-98B6-161F7B51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838" y="3446802"/>
            <a:ext cx="2014848" cy="1511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5FCFD-1867-5A40-B8C4-6D92EA26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838" y="4892236"/>
            <a:ext cx="2014848" cy="15111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44C435-483B-E543-80DA-08A38170A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838" y="1978851"/>
            <a:ext cx="2014848" cy="1511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8BBA24-D28E-AE4E-AAD6-D2739FC0C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0838" y="611603"/>
            <a:ext cx="2014848" cy="15111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EE180D-EF55-D042-9525-36D58DEBC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595" y="1601624"/>
            <a:ext cx="2014848" cy="15111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4F5480-B398-E943-B155-41A664CB7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95" y="3112760"/>
            <a:ext cx="2014848" cy="15111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0040E3-109A-934A-86E9-42286D32C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595" y="4623896"/>
            <a:ext cx="2014847" cy="1511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902233-0C66-1F4F-936F-398DD6D4B4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2767" y="4629772"/>
            <a:ext cx="2014846" cy="15111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71D322-4B72-5A45-B6FF-AE1EDF1056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805" y="2568747"/>
            <a:ext cx="3548228" cy="318703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BD51406-1A38-E940-AC6D-18E647E0ABD3}"/>
              </a:ext>
            </a:extLst>
          </p:cNvPr>
          <p:cNvSpPr/>
          <p:nvPr/>
        </p:nvSpPr>
        <p:spPr>
          <a:xfrm>
            <a:off x="6036919" y="2347395"/>
            <a:ext cx="1149927" cy="713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Train</a:t>
            </a:r>
          </a:p>
          <a:p>
            <a:pPr algn="ctr"/>
            <a:r>
              <a:rPr lang="da-DK" dirty="0"/>
              <a:t>model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17611F-F603-8240-A45D-FB9B18548FF4}"/>
              </a:ext>
            </a:extLst>
          </p:cNvPr>
          <p:cNvSpPr/>
          <p:nvPr/>
        </p:nvSpPr>
        <p:spPr>
          <a:xfrm>
            <a:off x="7006673" y="4369723"/>
            <a:ext cx="1634836" cy="8376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Search ML potential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F28D3B-D49E-3546-8CD8-90E4283539A0}"/>
              </a:ext>
            </a:extLst>
          </p:cNvPr>
          <p:cNvSpPr/>
          <p:nvPr/>
        </p:nvSpPr>
        <p:spPr>
          <a:xfrm>
            <a:off x="4161727" y="4378886"/>
            <a:ext cx="1326870" cy="81931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Consult DFT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0C78CD-3BF2-6849-AA00-B4AC3659C6C5}"/>
              </a:ext>
            </a:extLst>
          </p:cNvPr>
          <p:cNvSpPr/>
          <p:nvPr/>
        </p:nvSpPr>
        <p:spPr>
          <a:xfrm>
            <a:off x="2816869" y="2471019"/>
            <a:ext cx="1591590" cy="8315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Initial </a:t>
            </a:r>
            <a:r>
              <a:rPr lang="da-DK" dirty="0" err="1"/>
              <a:t>structures</a:t>
            </a:r>
            <a:endParaRPr lang="da-DK" dirty="0"/>
          </a:p>
        </p:txBody>
      </p:sp>
      <p:pic>
        <p:nvPicPr>
          <p:cNvPr id="31" name="Graphic 30" descr="Binoculars">
            <a:extLst>
              <a:ext uri="{FF2B5EF4-FFF2-40B4-BE49-F238E27FC236}">
                <a16:creationId xmlns:a16="http://schemas.microsoft.com/office/drawing/2014/main" id="{33C6FB41-DAB0-C547-BDBA-7653E59DC9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24009" y="4766773"/>
            <a:ext cx="566357" cy="566357"/>
          </a:xfrm>
          <a:prstGeom prst="rect">
            <a:avLst/>
          </a:prstGeom>
        </p:spPr>
      </p:pic>
      <p:pic>
        <p:nvPicPr>
          <p:cNvPr id="32" name="Graphic 31" descr="Atom">
            <a:extLst>
              <a:ext uri="{FF2B5EF4-FFF2-40B4-BE49-F238E27FC236}">
                <a16:creationId xmlns:a16="http://schemas.microsoft.com/office/drawing/2014/main" id="{4CE87C84-B8BF-7D49-A3FF-3B233E4F81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52126" y="4847049"/>
            <a:ext cx="572503" cy="572503"/>
          </a:xfrm>
          <a:prstGeom prst="rect">
            <a:avLst/>
          </a:prstGeom>
        </p:spPr>
      </p:pic>
      <p:pic>
        <p:nvPicPr>
          <p:cNvPr id="33" name="Graphic 32" descr="HeadWithGears">
            <a:extLst>
              <a:ext uri="{FF2B5EF4-FFF2-40B4-BE49-F238E27FC236}">
                <a16:creationId xmlns:a16="http://schemas.microsoft.com/office/drawing/2014/main" id="{291BE67C-F43A-EC48-BE15-FFCA2A0D99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83292" y="2032276"/>
            <a:ext cx="562495" cy="56249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992294-937A-D64E-B6B1-5691453C4A49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772767" y="2347395"/>
            <a:ext cx="1044102" cy="53939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40BB93-29B5-9D47-BB49-5FC12CB90461}"/>
              </a:ext>
            </a:extLst>
          </p:cNvPr>
          <p:cNvCxnSpPr>
            <a:cxnSpLocks/>
          </p:cNvCxnSpPr>
          <p:nvPr/>
        </p:nvCxnSpPr>
        <p:spPr>
          <a:xfrm flipV="1">
            <a:off x="1864426" y="3061358"/>
            <a:ext cx="1045029" cy="596243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3469E3-D0DF-9745-BF4A-337CBC2DDA1F}"/>
              </a:ext>
            </a:extLst>
          </p:cNvPr>
          <p:cNvCxnSpPr>
            <a:cxnSpLocks/>
          </p:cNvCxnSpPr>
          <p:nvPr/>
        </p:nvCxnSpPr>
        <p:spPr>
          <a:xfrm flipV="1">
            <a:off x="1772767" y="3213759"/>
            <a:ext cx="1289088" cy="155301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B93612-BE29-7A4F-9262-3A047F28FB02}"/>
              </a:ext>
            </a:extLst>
          </p:cNvPr>
          <p:cNvCxnSpPr>
            <a:cxnSpLocks/>
          </p:cNvCxnSpPr>
          <p:nvPr/>
        </p:nvCxnSpPr>
        <p:spPr>
          <a:xfrm flipV="1">
            <a:off x="2909455" y="3302551"/>
            <a:ext cx="439387" cy="1464222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Down Arrow 47">
            <a:extLst>
              <a:ext uri="{FF2B5EF4-FFF2-40B4-BE49-F238E27FC236}">
                <a16:creationId xmlns:a16="http://schemas.microsoft.com/office/drawing/2014/main" id="{1D60EA67-F7A9-444D-BEC6-BF8EF4532728}"/>
              </a:ext>
            </a:extLst>
          </p:cNvPr>
          <p:cNvSpPr/>
          <p:nvPr/>
        </p:nvSpPr>
        <p:spPr>
          <a:xfrm rot="16200000">
            <a:off x="8728750" y="3227779"/>
            <a:ext cx="721856" cy="116498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88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0E3C-0030-2C4E-989B-635F7DFB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Harder problem – C24 </a:t>
            </a:r>
            <a:r>
              <a:rPr lang="da-DK" dirty="0" err="1"/>
              <a:t>Fullerenes</a:t>
            </a:r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2F2EFE-95C5-8E4C-904C-E9901A32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081650"/>
            <a:ext cx="64008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5FCFD-1867-5A40-B8C4-6D92EA26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290" y="1909163"/>
            <a:ext cx="2014848" cy="1511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D9C1A0-D188-E247-98B6-161F7B518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909" y="1909163"/>
            <a:ext cx="2014848" cy="15111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44C435-483B-E543-80DA-08A38170A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805" y="1909163"/>
            <a:ext cx="2014848" cy="1511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8BBA24-D28E-AE4E-AAD6-D2739FC0C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310" y="1915431"/>
            <a:ext cx="2014848" cy="1511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64B8D0-BDE9-4B4B-885D-34EF89171939}"/>
              </a:ext>
            </a:extLst>
          </p:cNvPr>
          <p:cNvSpPr txBox="1"/>
          <p:nvPr/>
        </p:nvSpPr>
        <p:spPr>
          <a:xfrm>
            <a:off x="2233265" y="1583813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E 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B5D3C-6A62-8A4F-A06F-25A40E71366D}"/>
              </a:ext>
            </a:extLst>
          </p:cNvPr>
          <p:cNvSpPr txBox="1"/>
          <p:nvPr/>
        </p:nvSpPr>
        <p:spPr>
          <a:xfrm>
            <a:off x="3138495" y="158381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-190.11eV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F7AEA9-313E-2B4B-8638-1673D8264E0B}"/>
              </a:ext>
            </a:extLst>
          </p:cNvPr>
          <p:cNvSpPr txBox="1"/>
          <p:nvPr/>
        </p:nvSpPr>
        <p:spPr>
          <a:xfrm>
            <a:off x="4739421" y="158381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-189.94eV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951BF6-6C54-C841-9FA4-DB66D473E6E8}"/>
              </a:ext>
            </a:extLst>
          </p:cNvPr>
          <p:cNvSpPr txBox="1"/>
          <p:nvPr/>
        </p:nvSpPr>
        <p:spPr>
          <a:xfrm>
            <a:off x="6340347" y="158381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-189.91eV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BF4AC9-EE53-6646-B644-435B92795944}"/>
              </a:ext>
            </a:extLst>
          </p:cNvPr>
          <p:cNvSpPr txBox="1"/>
          <p:nvPr/>
        </p:nvSpPr>
        <p:spPr>
          <a:xfrm>
            <a:off x="7906197" y="1583813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-190.09eV</a:t>
            </a:r>
          </a:p>
        </p:txBody>
      </p:sp>
    </p:spTree>
    <p:extLst>
      <p:ext uri="{BB962C8B-B14F-4D97-AF65-F5344CB8AC3E}">
        <p14:creationId xmlns:p14="http://schemas.microsoft.com/office/powerpoint/2010/main" val="3832889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7B23-DA86-BF4C-B7E2-8968C05A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Future problem – </a:t>
            </a:r>
            <a:r>
              <a:rPr lang="da-DK" dirty="0" err="1"/>
              <a:t>Oxidized</a:t>
            </a:r>
            <a:r>
              <a:rPr lang="da-DK" dirty="0"/>
              <a:t> Pt</a:t>
            </a:r>
            <a:r>
              <a:rPr lang="da-DK" baseline="-25000" dirty="0"/>
              <a:t>3</a:t>
            </a:r>
            <a:r>
              <a:rPr lang="da-DK" dirty="0"/>
              <a:t>Sn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8AC9D-E05B-084C-867A-D8CDC08A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02" y="2185059"/>
            <a:ext cx="3273465" cy="3273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66B9C1-E292-6243-A91D-EE2C80108CD4}"/>
              </a:ext>
            </a:extLst>
          </p:cNvPr>
          <p:cNvSpPr txBox="1"/>
          <p:nvPr/>
        </p:nvSpPr>
        <p:spPr>
          <a:xfrm>
            <a:off x="1092531" y="1753207"/>
            <a:ext cx="64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STM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9A9B7-9FDD-9847-90D1-4B50FD1ADD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43" t="12301" r="14174" b="13258"/>
          <a:stretch/>
        </p:blipFill>
        <p:spPr>
          <a:xfrm>
            <a:off x="6163293" y="1779898"/>
            <a:ext cx="4270787" cy="2726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7054B-25FF-994E-B29F-9F7F17689D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49" t="19116" r="22998" b="55804"/>
          <a:stretch/>
        </p:blipFill>
        <p:spPr>
          <a:xfrm>
            <a:off x="6163293" y="4735885"/>
            <a:ext cx="4270787" cy="12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0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05" y="1518699"/>
            <a:ext cx="3962870" cy="396287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94763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0691" y="3543371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x2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83" y="1518700"/>
            <a:ext cx="4906708" cy="3682692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6C1FD0-3FA5-C743-964E-C61F79490E02}"/>
              </a:ext>
            </a:extLst>
          </p:cNvPr>
          <p:cNvCxnSpPr>
            <a:cxnSpLocks/>
          </p:cNvCxnSpPr>
          <p:nvPr/>
        </p:nvCxnSpPr>
        <p:spPr>
          <a:xfrm flipH="1">
            <a:off x="3883228" y="2697968"/>
            <a:ext cx="786454" cy="1363398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E55632-4A6E-7D46-A1CE-05300C3367FF}"/>
              </a:ext>
            </a:extLst>
          </p:cNvPr>
          <p:cNvCxnSpPr>
            <a:cxnSpLocks/>
          </p:cNvCxnSpPr>
          <p:nvPr/>
        </p:nvCxnSpPr>
        <p:spPr>
          <a:xfrm>
            <a:off x="2707571" y="2709843"/>
            <a:ext cx="783771" cy="1351523"/>
          </a:xfrm>
          <a:prstGeom prst="straightConnector1">
            <a:avLst/>
          </a:prstGeom>
          <a:ln w="635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ultiply 24">
            <a:extLst>
              <a:ext uri="{FF2B5EF4-FFF2-40B4-BE49-F238E27FC236}">
                <a16:creationId xmlns:a16="http://schemas.microsoft.com/office/drawing/2014/main" id="{3FE7EF9F-CB85-A443-8CA2-04C865A21D81}"/>
              </a:ext>
            </a:extLst>
          </p:cNvPr>
          <p:cNvSpPr/>
          <p:nvPr/>
        </p:nvSpPr>
        <p:spPr>
          <a:xfrm>
            <a:off x="7151623" y="4080646"/>
            <a:ext cx="222953" cy="1944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22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32" y="775803"/>
            <a:ext cx="3966489" cy="2977018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72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410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223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184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059872" y="535824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10842" y="569763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E8975-5B30-6C4A-A890-0ED989E9E2B0}"/>
              </a:ext>
            </a:extLst>
          </p:cNvPr>
          <p:cNvSpPr txBox="1"/>
          <p:nvPr/>
        </p:nvSpPr>
        <p:spPr>
          <a:xfrm>
            <a:off x="6405968" y="109066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/>
              <a:t>Invariances</a:t>
            </a:r>
            <a:endParaRPr lang="da-DK" sz="2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BE42B5-9B18-9A42-8BAA-C98BE5E11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73" y="4620777"/>
            <a:ext cx="1828800" cy="1828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75951-979B-EA4A-94B5-CF7A356F1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00" y="2245719"/>
            <a:ext cx="1828800" cy="1828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33E090-D81A-6C44-B561-E7C9D60A5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51" y="2233835"/>
            <a:ext cx="2463800" cy="18288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2212F3-DA77-B749-B1CD-00BAFFD172F3}"/>
              </a:ext>
            </a:extLst>
          </p:cNvPr>
          <p:cNvCxnSpPr/>
          <p:nvPr/>
        </p:nvCxnSpPr>
        <p:spPr>
          <a:xfrm>
            <a:off x="5602031" y="2884170"/>
            <a:ext cx="3368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4AEDA042-7AB1-8A4E-A349-1F6B7D117FB4}"/>
              </a:ext>
            </a:extLst>
          </p:cNvPr>
          <p:cNvSpPr/>
          <p:nvPr/>
        </p:nvSpPr>
        <p:spPr>
          <a:xfrm>
            <a:off x="9023369" y="2589824"/>
            <a:ext cx="192505" cy="45238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8FF7FA-2F13-734C-BF66-DAB428CCE84A}"/>
              </a:ext>
            </a:extLst>
          </p:cNvPr>
          <p:cNvCxnSpPr/>
          <p:nvPr/>
        </p:nvCxnSpPr>
        <p:spPr>
          <a:xfrm>
            <a:off x="9217503" y="2753459"/>
            <a:ext cx="0" cy="111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D45E71F-D1D0-2D43-9AC6-4D1886E6D3E7}"/>
              </a:ext>
            </a:extLst>
          </p:cNvPr>
          <p:cNvSpPr/>
          <p:nvPr/>
        </p:nvSpPr>
        <p:spPr>
          <a:xfrm rot="7800000">
            <a:off x="8451205" y="3138466"/>
            <a:ext cx="192506" cy="25025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6AEFD9-FCDF-A543-9E78-F07A05DC953F}"/>
              </a:ext>
            </a:extLst>
          </p:cNvPr>
          <p:cNvCxnSpPr/>
          <p:nvPr/>
        </p:nvCxnSpPr>
        <p:spPr>
          <a:xfrm flipH="1" flipV="1">
            <a:off x="8441067" y="3333373"/>
            <a:ext cx="112294" cy="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81A5BC8-1406-AD45-8FDD-20FEE004C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81" y="4620777"/>
            <a:ext cx="1828800" cy="18288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426D15-5C1E-5C43-BC81-DE2112B687DA}"/>
              </a:ext>
            </a:extLst>
          </p:cNvPr>
          <p:cNvCxnSpPr/>
          <p:nvPr/>
        </p:nvCxnSpPr>
        <p:spPr>
          <a:xfrm>
            <a:off x="8503493" y="5407644"/>
            <a:ext cx="72000" cy="231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ADA839-01E5-234C-8056-01F252AF193E}"/>
              </a:ext>
            </a:extLst>
          </p:cNvPr>
          <p:cNvSpPr txBox="1"/>
          <p:nvPr/>
        </p:nvSpPr>
        <p:spPr>
          <a:xfrm>
            <a:off x="5343519" y="1876580"/>
            <a:ext cx="13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Translation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B3AD8D-AF2B-904A-8EAA-425A9AB29D29}"/>
              </a:ext>
            </a:extLst>
          </p:cNvPr>
          <p:cNvSpPr txBox="1"/>
          <p:nvPr/>
        </p:nvSpPr>
        <p:spPr>
          <a:xfrm>
            <a:off x="8389733" y="1860959"/>
            <a:ext cx="1073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Rotation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359D1-2E3B-E046-A18D-3C88A7914A28}"/>
              </a:ext>
            </a:extLst>
          </p:cNvPr>
          <p:cNvSpPr txBox="1"/>
          <p:nvPr/>
        </p:nvSpPr>
        <p:spPr>
          <a:xfrm>
            <a:off x="8181278" y="4251366"/>
            <a:ext cx="1490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Permutation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AC090-718A-834D-8180-0D516B65502E}"/>
              </a:ext>
            </a:extLst>
          </p:cNvPr>
          <p:cNvSpPr txBox="1"/>
          <p:nvPr/>
        </p:nvSpPr>
        <p:spPr>
          <a:xfrm>
            <a:off x="5392025" y="4251366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err="1"/>
              <a:t>Reflection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81641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05" y="4342218"/>
            <a:ext cx="1782278" cy="1782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7284" y="1700301"/>
            <a:ext cx="1599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data: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0" y="2182428"/>
            <a:ext cx="1195137" cy="11951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386" y="21824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7386" y="2182427"/>
            <a:ext cx="963008" cy="1100492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24216" y="4859486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9813502" y="4855471"/>
            <a:ext cx="396000" cy="684000"/>
          </a:xfrm>
          <a:prstGeom prst="straightConnector1">
            <a:avLst/>
          </a:prstGeom>
          <a:ln w="38100">
            <a:headEnd type="none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75186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232" y="5198872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x2</a:t>
            </a:r>
            <a:endParaRPr lang="en-US" sz="24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392" y="770030"/>
            <a:ext cx="3974181" cy="298279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032" y="775803"/>
            <a:ext cx="3966489" cy="297701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72" y="4199348"/>
            <a:ext cx="3678788" cy="2526304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417094" y="365125"/>
            <a:ext cx="10515600" cy="1325563"/>
          </a:xfrm>
        </p:spPr>
        <p:txBody>
          <a:bodyPr/>
          <a:lstStyle/>
          <a:p>
            <a:r>
              <a:rPr lang="en-US" dirty="0"/>
              <a:t>Simple case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17" y="4037178"/>
            <a:ext cx="3638478" cy="27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B75201-4883-464B-8606-95AB16148DF8}"/>
              </a:ext>
            </a:extLst>
          </p:cNvPr>
          <p:cNvSpPr/>
          <p:nvPr/>
        </p:nvSpPr>
        <p:spPr>
          <a:xfrm>
            <a:off x="8680863" y="4342218"/>
            <a:ext cx="2228081" cy="165482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948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475</Words>
  <Application>Microsoft Macintosh PowerPoint</Application>
  <PresentationFormat>Widescreen</PresentationFormat>
  <Paragraphs>266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Improving structure search with Machine Learning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Simple case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General method</vt:lpstr>
      <vt:lpstr>Harder problem – C24 Fullerenes</vt:lpstr>
      <vt:lpstr>Harder problem – C24 Fullerenes</vt:lpstr>
      <vt:lpstr>Harder problem – C24 Fullerenes</vt:lpstr>
      <vt:lpstr>Harder problem – C24 Fullerenes</vt:lpstr>
      <vt:lpstr>Future problem – Oxidized Pt3Sn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malthe bisbo</cp:lastModifiedBy>
  <cp:revision>50</cp:revision>
  <dcterms:created xsi:type="dcterms:W3CDTF">2018-06-21T12:53:04Z</dcterms:created>
  <dcterms:modified xsi:type="dcterms:W3CDTF">2018-06-25T09:28:00Z</dcterms:modified>
</cp:coreProperties>
</file>