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62" r:id="rId6"/>
    <p:sldId id="263" r:id="rId7"/>
    <p:sldId id="261" r:id="rId8"/>
    <p:sldId id="264" r:id="rId9"/>
    <p:sldId id="265" r:id="rId10"/>
    <p:sldId id="270" r:id="rId11"/>
    <p:sldId id="269" r:id="rId12"/>
    <p:sldId id="272" r:id="rId13"/>
    <p:sldId id="268" r:id="rId14"/>
    <p:sldId id="275" r:id="rId15"/>
    <p:sldId id="276" r:id="rId16"/>
    <p:sldId id="277" r:id="rId17"/>
    <p:sldId id="274" r:id="rId18"/>
    <p:sldId id="273" r:id="rId19"/>
    <p:sldId id="279" r:id="rId20"/>
    <p:sldId id="271" r:id="rId21"/>
    <p:sldId id="278" r:id="rId22"/>
    <p:sldId id="280" r:id="rId23"/>
    <p:sldId id="281" r:id="rId24"/>
    <p:sldId id="282" r:id="rId25"/>
    <p:sldId id="283" r:id="rId26"/>
    <p:sldId id="259" r:id="rId27"/>
    <p:sldId id="266" r:id="rId28"/>
    <p:sldId id="26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15"/>
  </p:normalViewPr>
  <p:slideViewPr>
    <p:cSldViewPr snapToGrid="0" snapToObjects="1">
      <p:cViewPr>
        <p:scale>
          <a:sx n="130" d="100"/>
          <a:sy n="130" d="100"/>
        </p:scale>
        <p:origin x="31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8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2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8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3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3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1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4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7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3" Type="http://schemas.openxmlformats.org/officeDocument/2006/relationships/image" Target="../media/image3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Relationship Id="rId3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4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4" Type="http://schemas.openxmlformats.org/officeDocument/2006/relationships/image" Target="../media/image57.emf"/><Relationship Id="rId5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4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emf"/><Relationship Id="rId3" Type="http://schemas.openxmlformats.org/officeDocument/2006/relationships/image" Target="../media/image6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9389" y="394636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Sn3O3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86" y="740972"/>
            <a:ext cx="9952521" cy="559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5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" y="1333931"/>
            <a:ext cx="3402097" cy="2553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500" y="1333930"/>
            <a:ext cx="3402099" cy="2553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47" y="1333929"/>
            <a:ext cx="3402100" cy="25534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" y="4106641"/>
            <a:ext cx="3402096" cy="25534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500" y="4106641"/>
            <a:ext cx="3402099" cy="25534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47" y="4106642"/>
            <a:ext cx="3402097" cy="25534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62750" y="1690688"/>
            <a:ext cx="25129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orange curve is the</a:t>
            </a:r>
            <a:br>
              <a:rPr lang="en-US" dirty="0" smtClean="0"/>
            </a:br>
            <a:r>
              <a:rPr lang="en-US" dirty="0" smtClean="0"/>
              <a:t>predicted energy of the</a:t>
            </a:r>
            <a:br>
              <a:rPr lang="en-US" dirty="0" smtClean="0"/>
            </a:br>
            <a:r>
              <a:rPr lang="en-US" dirty="0" smtClean="0"/>
              <a:t>global minimum, while</a:t>
            </a:r>
            <a:br>
              <a:rPr lang="en-US" dirty="0" smtClean="0"/>
            </a:br>
            <a:r>
              <a:rPr lang="en-US" dirty="0" smtClean="0"/>
              <a:t>grey curve is the best </a:t>
            </a:r>
            <a:br>
              <a:rPr lang="en-US" dirty="0" smtClean="0"/>
            </a:br>
            <a:r>
              <a:rPr lang="en-US" dirty="0" smtClean="0"/>
              <a:t>fitness at that iteration.</a:t>
            </a:r>
          </a:p>
          <a:p>
            <a:endParaRPr lang="en-US" dirty="0"/>
          </a:p>
          <a:p>
            <a:r>
              <a:rPr lang="en-US" dirty="0" smtClean="0"/>
              <a:t>The plots of these six</a:t>
            </a:r>
            <a:br>
              <a:rPr lang="en-US" dirty="0" smtClean="0"/>
            </a:br>
            <a:r>
              <a:rPr lang="en-US" dirty="0" smtClean="0"/>
              <a:t>failed searches therefore</a:t>
            </a:r>
            <a:br>
              <a:rPr lang="en-US" dirty="0" smtClean="0"/>
            </a:br>
            <a:r>
              <a:rPr lang="en-US" dirty="0" smtClean="0"/>
              <a:t>show that the problem</a:t>
            </a:r>
            <a:br>
              <a:rPr lang="en-US" dirty="0" smtClean="0"/>
            </a:br>
            <a:r>
              <a:rPr lang="en-US" dirty="0" smtClean="0"/>
              <a:t>is that the proper new</a:t>
            </a:r>
            <a:br>
              <a:rPr lang="en-US" dirty="0" smtClean="0"/>
            </a:br>
            <a:r>
              <a:rPr lang="en-US" dirty="0" smtClean="0"/>
              <a:t>candidates are not </a:t>
            </a:r>
            <a:br>
              <a:rPr lang="en-US" dirty="0" smtClean="0"/>
            </a:br>
            <a:r>
              <a:rPr lang="en-US" dirty="0" smtClean="0"/>
              <a:t>generated by the</a:t>
            </a:r>
          </a:p>
          <a:p>
            <a:r>
              <a:rPr lang="en-US" dirty="0"/>
              <a:t>m</a:t>
            </a:r>
            <a:r>
              <a:rPr lang="en-US" dirty="0" smtClean="0"/>
              <a:t>utations. Since if they</a:t>
            </a:r>
          </a:p>
          <a:p>
            <a:r>
              <a:rPr lang="en-US" dirty="0"/>
              <a:t>w</a:t>
            </a:r>
            <a:r>
              <a:rPr lang="en-US" dirty="0" smtClean="0"/>
              <a:t>ere generated, they</a:t>
            </a:r>
            <a:br>
              <a:rPr lang="en-US" dirty="0" smtClean="0"/>
            </a:br>
            <a:r>
              <a:rPr lang="en-US" dirty="0" smtClean="0"/>
              <a:t>would be picked based</a:t>
            </a:r>
            <a:br>
              <a:rPr lang="en-US" dirty="0" smtClean="0"/>
            </a:br>
            <a:r>
              <a:rPr lang="en-US" dirty="0" smtClean="0"/>
              <a:t>on the energy alone.</a:t>
            </a:r>
          </a:p>
        </p:txBody>
      </p:sp>
    </p:spTree>
    <p:extLst>
      <p:ext uri="{BB962C8B-B14F-4D97-AF65-F5344CB8AC3E}">
        <p14:creationId xmlns:p14="http://schemas.microsoft.com/office/powerpoint/2010/main" val="13828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38292"/>
            <a:ext cx="5854700" cy="439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5135" y="3539959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2156059"/>
            <a:ext cx="60277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variation in the population (controlled by </a:t>
            </a:r>
            <a:r>
              <a:rPr lang="en-US" dirty="0" err="1" smtClean="0"/>
              <a:t>d_pop</a:t>
            </a:r>
            <a:r>
              <a:rPr lang="en-US" dirty="0" smtClean="0"/>
              <a:t>) and</a:t>
            </a:r>
            <a:br>
              <a:rPr lang="en-US" dirty="0" smtClean="0"/>
            </a:br>
            <a:r>
              <a:rPr lang="en-US" dirty="0" smtClean="0"/>
              <a:t>the population size will influence, what new structures</a:t>
            </a:r>
          </a:p>
          <a:p>
            <a:r>
              <a:rPr lang="en-US" dirty="0"/>
              <a:t>a</a:t>
            </a:r>
            <a:r>
              <a:rPr lang="en-US" dirty="0" smtClean="0"/>
              <a:t>re generated.</a:t>
            </a:r>
          </a:p>
          <a:p>
            <a:endParaRPr lang="en-US" dirty="0"/>
          </a:p>
          <a:p>
            <a:r>
              <a:rPr lang="en-US" dirty="0" smtClean="0"/>
              <a:t>A very narrow population will result in the tendency</a:t>
            </a:r>
          </a:p>
          <a:p>
            <a:r>
              <a:rPr lang="en-US" dirty="0"/>
              <a:t>t</a:t>
            </a:r>
            <a:r>
              <a:rPr lang="en-US" dirty="0" smtClean="0"/>
              <a:t>o get stuck in a local </a:t>
            </a:r>
            <a:r>
              <a:rPr lang="en-US" dirty="0" err="1" smtClean="0"/>
              <a:t>munimum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Based on the the success curves there might be a benefit of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d_pop</a:t>
            </a:r>
            <a:r>
              <a:rPr lang="en-US" dirty="0" smtClean="0"/>
              <a:t>=0.5, </a:t>
            </a:r>
            <a:r>
              <a:rPr lang="en-US" dirty="0" err="1" smtClean="0"/>
              <a:t>pop_size</a:t>
            </a:r>
            <a:r>
              <a:rPr lang="en-US" dirty="0" smtClean="0"/>
              <a:t>=10 settings compared to the settings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d_pop</a:t>
            </a:r>
            <a:r>
              <a:rPr lang="en-US" dirty="0" smtClean="0"/>
              <a:t>=0.2, </a:t>
            </a:r>
            <a:r>
              <a:rPr lang="en-US" dirty="0" err="1" smtClean="0"/>
              <a:t>pop_size</a:t>
            </a:r>
            <a:r>
              <a:rPr lang="en-US" dirty="0" smtClean="0"/>
              <a:t>=5 used in previous runs.</a:t>
            </a:r>
          </a:p>
          <a:p>
            <a:r>
              <a:rPr lang="en-US" dirty="0" smtClean="0"/>
              <a:t>- But note that the searches are with 800 </a:t>
            </a:r>
            <a:r>
              <a:rPr lang="en-US" dirty="0" err="1" smtClean="0"/>
              <a:t>sp</a:t>
            </a:r>
            <a:r>
              <a:rPr lang="en-US" dirty="0" smtClean="0"/>
              <a:t>-calculations.</a:t>
            </a:r>
          </a:p>
        </p:txBody>
      </p:sp>
    </p:spTree>
    <p:extLst>
      <p:ext uri="{BB962C8B-B14F-4D97-AF65-F5344CB8AC3E}">
        <p14:creationId xmlns:p14="http://schemas.microsoft.com/office/powerpoint/2010/main" val="101862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2162754"/>
            <a:ext cx="5854700" cy="439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5135" y="3539959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5135" y="1622760"/>
            <a:ext cx="3228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 and splice does not seam </a:t>
            </a:r>
            <a:r>
              <a:rPr lang="en-US" smtClean="0"/>
              <a:t>to </a:t>
            </a:r>
          </a:p>
          <a:p>
            <a:r>
              <a:rPr lang="en-US" dirty="0" smtClean="0"/>
              <a:t>contribute significantly.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62754"/>
            <a:ext cx="5854700" cy="4394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09835" y="1516423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new rattle does not seam to </a:t>
            </a:r>
          </a:p>
          <a:p>
            <a:r>
              <a:rPr lang="en-US" dirty="0" smtClean="0"/>
              <a:t>contribute significantly.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step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mathias</a:t>
            </a:r>
            <a:r>
              <a:rPr lang="en-US" dirty="0" smtClean="0"/>
              <a:t>’ best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6309"/>
            <a:ext cx="3313842" cy="2487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42" y="1546309"/>
            <a:ext cx="3313842" cy="2487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884" y="1546309"/>
            <a:ext cx="3313842" cy="2487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3488"/>
            <a:ext cx="3313842" cy="24871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42" y="4033488"/>
            <a:ext cx="3313842" cy="248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step </a:t>
            </a:r>
            <a:r>
              <a:rPr lang="mr-IN" dirty="0" smtClean="0"/>
              <a:t>–</a:t>
            </a:r>
            <a:r>
              <a:rPr lang="en-US" dirty="0" smtClean="0"/>
              <a:t> new best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6309"/>
            <a:ext cx="3313842" cy="248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step </a:t>
            </a:r>
            <a:r>
              <a:rPr lang="mr-IN" dirty="0" smtClean="0"/>
              <a:t>–</a:t>
            </a:r>
            <a:r>
              <a:rPr lang="en-US" dirty="0" smtClean="0"/>
              <a:t> kernel width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5" y="1474838"/>
            <a:ext cx="3313841" cy="48473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416" y="1474838"/>
            <a:ext cx="3313841" cy="4847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57" y="1474838"/>
            <a:ext cx="3313841" cy="4847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3108" y="159282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Sigma=30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86948" y="159282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Sigma=10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00789" y="159282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Sigma=3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step </a:t>
            </a:r>
            <a:r>
              <a:rPr lang="mr-IN" dirty="0" smtClean="0"/>
              <a:t>–</a:t>
            </a:r>
            <a:r>
              <a:rPr lang="en-US" dirty="0" smtClean="0"/>
              <a:t> kernel width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5" y="2654901"/>
            <a:ext cx="3313841" cy="2487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416" y="1474838"/>
            <a:ext cx="3313841" cy="4847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57" y="1474838"/>
            <a:ext cx="3313841" cy="4847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3108" y="159282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Sigma=30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86948" y="159282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Sigma=10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00789" y="159282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Sigma=3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2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step </a:t>
            </a:r>
            <a:r>
              <a:rPr lang="mr-IN" dirty="0" smtClean="0"/>
              <a:t>–</a:t>
            </a:r>
            <a:r>
              <a:rPr lang="en-US" dirty="0" smtClean="0"/>
              <a:t> 2 best as </a:t>
            </a:r>
            <a:r>
              <a:rPr lang="en-US" dirty="0" err="1" smtClean="0"/>
              <a:t>refference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9" y="1733346"/>
            <a:ext cx="5854700" cy="439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49" y="1733346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01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step </a:t>
            </a:r>
            <a:r>
              <a:rPr lang="mr-IN" dirty="0" smtClean="0"/>
              <a:t>–</a:t>
            </a:r>
            <a:r>
              <a:rPr lang="en-US" dirty="0" smtClean="0"/>
              <a:t> bias influence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9" y="1733346"/>
            <a:ext cx="5854700" cy="439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49" y="1733346"/>
            <a:ext cx="5854700" cy="4394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9407" y="1733346"/>
            <a:ext cx="200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 = mean(</a:t>
            </a:r>
            <a:r>
              <a:rPr lang="en-US" dirty="0" err="1" smtClean="0"/>
              <a:t>Etrain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96370" y="1733346"/>
            <a:ext cx="319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 = mean(</a:t>
            </a:r>
            <a:r>
              <a:rPr lang="en-US" dirty="0" err="1" smtClean="0"/>
              <a:t>Etrain</a:t>
            </a:r>
            <a:r>
              <a:rPr lang="en-US" dirty="0" smtClean="0"/>
              <a:t>) + </a:t>
            </a:r>
            <a:r>
              <a:rPr lang="en-US" dirty="0" err="1" smtClean="0"/>
              <a:t>std</a:t>
            </a:r>
            <a:r>
              <a:rPr lang="en-US" dirty="0" smtClean="0"/>
              <a:t>(</a:t>
            </a:r>
            <a:r>
              <a:rPr lang="en-US" dirty="0" err="1" smtClean="0"/>
              <a:t>Etrain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73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step </a:t>
            </a:r>
            <a:r>
              <a:rPr lang="mr-IN" dirty="0" smtClean="0"/>
              <a:t>–</a:t>
            </a:r>
            <a:r>
              <a:rPr lang="en-US" dirty="0" smtClean="0"/>
              <a:t> Changing kernel width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7" y="2182761"/>
            <a:ext cx="4164160" cy="3125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03" y="2182762"/>
            <a:ext cx="4164159" cy="3125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773" y="2182761"/>
            <a:ext cx="4164160" cy="3125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44161" y="195661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Sigma=30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45394" y="195661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Sigma=10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32975" y="195661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Sigma=3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9389" y="394636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Sn3O3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1793713"/>
            <a:ext cx="4150562" cy="31151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360" y="1793713"/>
            <a:ext cx="4150562" cy="3115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75" y="1793713"/>
            <a:ext cx="4150562" cy="311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53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step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4" y="1690688"/>
            <a:ext cx="2932198" cy="1963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707" y="972930"/>
            <a:ext cx="2584423" cy="17074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61" y="3031209"/>
            <a:ext cx="2623312" cy="1829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33" y="966688"/>
            <a:ext cx="2722456" cy="18355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61" y="968685"/>
            <a:ext cx="2527300" cy="16886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690" y="3032888"/>
            <a:ext cx="2569497" cy="17187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84950" y="185829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Slab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719483" y="7767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92180" y="82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068232" y="82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57884" y="2871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19071" y="2861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5" y="3891011"/>
            <a:ext cx="3773109" cy="2627202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4326193" y="5850194"/>
            <a:ext cx="393290" cy="29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5607" y="551804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= -763.7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91101" y="6166971"/>
            <a:ext cx="137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Eref</a:t>
            </a:r>
            <a:r>
              <a:rPr lang="en-US" dirty="0" smtClean="0"/>
              <a:t> = -763.3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16875" y="4913482"/>
            <a:ext cx="6075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examples show the best structures from 5 runs.</a:t>
            </a:r>
            <a:br>
              <a:rPr lang="en-US" dirty="0" smtClean="0"/>
            </a:br>
            <a:r>
              <a:rPr lang="en-US" dirty="0" smtClean="0"/>
              <a:t>There might be a correlation between the energy and the</a:t>
            </a:r>
            <a:br>
              <a:rPr lang="en-US" dirty="0" smtClean="0"/>
            </a:br>
            <a:r>
              <a:rPr lang="en-US" dirty="0" smtClean="0"/>
              <a:t>change</a:t>
            </a:r>
            <a:r>
              <a:rPr lang="en-US" dirty="0"/>
              <a:t> </a:t>
            </a:r>
            <a:r>
              <a:rPr lang="en-US" dirty="0" smtClean="0"/>
              <a:t>in the position of the movable slab atoms. (these</a:t>
            </a:r>
          </a:p>
          <a:p>
            <a:r>
              <a:rPr lang="en-US" dirty="0"/>
              <a:t>d</a:t>
            </a:r>
            <a:r>
              <a:rPr lang="en-US" dirty="0" smtClean="0"/>
              <a:t>oes not take place in mutations, but only in model-relaxation)</a:t>
            </a:r>
          </a:p>
          <a:p>
            <a:endParaRPr lang="en-US" dirty="0"/>
          </a:p>
          <a:p>
            <a:r>
              <a:rPr lang="en-US" dirty="0" smtClean="0"/>
              <a:t>=&gt; Maybe they should therefor also take part in mutations.</a:t>
            </a:r>
          </a:p>
        </p:txBody>
      </p:sp>
    </p:spTree>
    <p:extLst>
      <p:ext uri="{BB962C8B-B14F-4D97-AF65-F5344CB8AC3E}">
        <p14:creationId xmlns:p14="http://schemas.microsoft.com/office/powerpoint/2010/main" val="199192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GPR 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21860"/>
            <a:ext cx="4323374" cy="3244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44" y="2221860"/>
            <a:ext cx="4323374" cy="3244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97" y="2221860"/>
            <a:ext cx="4323375" cy="32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33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GPR test </a:t>
            </a:r>
            <a:r>
              <a:rPr lang="mr-IN" dirty="0" smtClean="0"/>
              <a:t>–</a:t>
            </a:r>
            <a:r>
              <a:rPr lang="en-US" dirty="0" smtClean="0"/>
              <a:t> predict overall best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0747"/>
            <a:ext cx="4181695" cy="3138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377" y="2300747"/>
            <a:ext cx="4181695" cy="3138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109" y="2300747"/>
            <a:ext cx="4181695" cy="313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66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8816"/>
            <a:ext cx="5375787" cy="1325563"/>
          </a:xfrm>
        </p:spPr>
        <p:txBody>
          <a:bodyPr/>
          <a:lstStyle/>
          <a:p>
            <a:r>
              <a:rPr lang="en-US" dirty="0" smtClean="0"/>
              <a:t>Iterative GPR </a:t>
            </a:r>
            <a:r>
              <a:rPr lang="en-US" smtClean="0"/>
              <a:t>test </a:t>
            </a:r>
            <a:br>
              <a:rPr lang="en-US" smtClean="0"/>
            </a:br>
            <a:r>
              <a:rPr lang="mr-IN" dirty="0" smtClean="0"/>
              <a:t>–</a:t>
            </a:r>
            <a:r>
              <a:rPr lang="en-US" dirty="0" smtClean="0"/>
              <a:t> predict best in run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2941"/>
            <a:ext cx="4181695" cy="31385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377" y="3532941"/>
            <a:ext cx="4181695" cy="3138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673913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reg1 = 1e-5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3665" y="340512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igma2 =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6232" y="339529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igma2 = 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872" y="3532941"/>
            <a:ext cx="4181693" cy="31385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73064" y="339529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sigma2 = 0.01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78" y="99195"/>
            <a:ext cx="4391620" cy="32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09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GPR test </a:t>
            </a:r>
            <a:r>
              <a:rPr lang="mr-IN" dirty="0" smtClean="0"/>
              <a:t>–</a:t>
            </a:r>
            <a:r>
              <a:rPr lang="en-US" dirty="0" smtClean="0"/>
              <a:t> predict best in run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0747"/>
            <a:ext cx="4181695" cy="31385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378" y="2300747"/>
            <a:ext cx="4181693" cy="3138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5195" y="2180384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eg1 = 1e-5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4417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igma2 =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6232" y="2163097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reg1 = 1e-4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264" y="2300747"/>
            <a:ext cx="4181694" cy="31385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79469" y="2163097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reg1 = 3e-4</a:t>
            </a:r>
          </a:p>
        </p:txBody>
      </p:sp>
    </p:spTree>
    <p:extLst>
      <p:ext uri="{BB962C8B-B14F-4D97-AF65-F5344CB8AC3E}">
        <p14:creationId xmlns:p14="http://schemas.microsoft.com/office/powerpoint/2010/main" val="1145060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GPR test </a:t>
            </a:r>
            <a:r>
              <a:rPr lang="mr-IN" dirty="0" smtClean="0"/>
              <a:t>–</a:t>
            </a:r>
            <a:r>
              <a:rPr lang="en-US" dirty="0" smtClean="0"/>
              <a:t> predict best in run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7059" y="1560658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igma2 </a:t>
            </a:r>
            <a:r>
              <a:rPr lang="en-US" smtClean="0"/>
              <a:t>= 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52" y="1929990"/>
            <a:ext cx="5854700" cy="4394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2" y="1929990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5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(DFTB): Running with new rattle</a:t>
            </a:r>
            <a:endParaRPr lang="en-US" dirty="0" smtClean="0"/>
          </a:p>
          <a:p>
            <a:r>
              <a:rPr lang="en-US" dirty="0" smtClean="0"/>
              <a:t>Step: running with new calculator.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3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(DFTB): Run with setting that improve the diversity of the</a:t>
            </a:r>
            <a:br>
              <a:rPr lang="en-US" dirty="0" smtClean="0"/>
            </a:br>
            <a:r>
              <a:rPr lang="en-US" dirty="0" smtClean="0"/>
              <a:t>population.</a:t>
            </a:r>
          </a:p>
          <a:p>
            <a:r>
              <a:rPr lang="en-US" dirty="0" smtClean="0"/>
              <a:t>Plot step features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4850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(DFTB): search fails when </a:t>
            </a:r>
            <a:r>
              <a:rPr lang="en-US" dirty="0" err="1" smtClean="0"/>
              <a:t>reg</a:t>
            </a:r>
            <a:r>
              <a:rPr lang="en-US" dirty="0" smtClean="0"/>
              <a:t> is lowered from 10^-5 to 10^-7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3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38292"/>
            <a:ext cx="5854700" cy="439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8292"/>
            <a:ext cx="5854700" cy="43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900" y="1586091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max</a:t>
            </a:r>
            <a:r>
              <a:rPr lang="en-US" dirty="0" smtClean="0"/>
              <a:t>=0.2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8349" y="2550695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93049" y="2550695"/>
            <a:ext cx="86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6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38292"/>
            <a:ext cx="5854700" cy="439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8292"/>
            <a:ext cx="5854700" cy="43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900" y="1586091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0534" y="6304547"/>
            <a:ext cx="293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successes for </a:t>
            </a:r>
            <a:r>
              <a:rPr lang="en-US" dirty="0" err="1" smtClean="0"/>
              <a:t>dmax</a:t>
            </a:r>
            <a:r>
              <a:rPr lang="en-US" dirty="0" smtClean="0"/>
              <a:t> = 0.05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8349" y="2550695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93049" y="2550695"/>
            <a:ext cx="86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4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2900" y="1528341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=0.2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38292"/>
            <a:ext cx="3166043" cy="23762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343" y="1955423"/>
            <a:ext cx="3009981" cy="2259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80" y="1955423"/>
            <a:ext cx="3009981" cy="22591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41012" y="1526741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46757" y="1563641"/>
            <a:ext cx="122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=0.05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66009" y="287267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successes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4801" y="4273891"/>
            <a:ext cx="90705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dirty="0" err="1" smtClean="0"/>
              <a:t>dmax</a:t>
            </a:r>
            <a:r>
              <a:rPr lang="en-US" dirty="0" smtClean="0"/>
              <a:t> is the required maximum distance to the global minimum in the </a:t>
            </a:r>
            <a:r>
              <a:rPr lang="en-US" dirty="0" err="1" smtClean="0"/>
              <a:t>featurespace</a:t>
            </a:r>
            <a:r>
              <a:rPr lang="en-US" dirty="0" smtClean="0"/>
              <a:t>, </a:t>
            </a:r>
          </a:p>
          <a:p>
            <a:r>
              <a:rPr lang="en-US" dirty="0"/>
              <a:t>f</a:t>
            </a:r>
            <a:r>
              <a:rPr lang="en-US" dirty="0" smtClean="0"/>
              <a:t>or a structure to count as a success.</a:t>
            </a:r>
          </a:p>
          <a:p>
            <a:endParaRPr lang="en-US" dirty="0" smtClean="0"/>
          </a:p>
          <a:p>
            <a:r>
              <a:rPr lang="en-US" dirty="0" smtClean="0"/>
              <a:t>The reason for no successes at </a:t>
            </a:r>
            <a:r>
              <a:rPr lang="en-US" dirty="0" err="1" smtClean="0"/>
              <a:t>dmax</a:t>
            </a:r>
            <a:r>
              <a:rPr lang="en-US" dirty="0" smtClean="0"/>
              <a:t>=0.05</a:t>
            </a:r>
            <a:r>
              <a:rPr lang="en-US" dirty="0" smtClean="0"/>
              <a:t> is the limited precision because finite regularization.</a:t>
            </a:r>
          </a:p>
          <a:p>
            <a:r>
              <a:rPr lang="en-US" dirty="0" smtClean="0"/>
              <a:t>The structures can therefore not be converged below a certain point.</a:t>
            </a:r>
          </a:p>
          <a:p>
            <a:endParaRPr lang="en-US" dirty="0" smtClean="0"/>
          </a:p>
          <a:p>
            <a:r>
              <a:rPr lang="en-US" dirty="0" smtClean="0"/>
              <a:t>In this case </a:t>
            </a:r>
            <a:r>
              <a:rPr lang="en-US" dirty="0" err="1" smtClean="0"/>
              <a:t>reg</a:t>
            </a:r>
            <a:r>
              <a:rPr lang="en-US" dirty="0" smtClean="0"/>
              <a:t>=10^-5. Lowering the regularization will probably allow for a finer convergence.</a:t>
            </a:r>
          </a:p>
          <a:p>
            <a:r>
              <a:rPr lang="en-US" dirty="0" smtClean="0"/>
              <a:t>- Sadly the search fails for </a:t>
            </a:r>
            <a:r>
              <a:rPr lang="en-US" dirty="0" err="1" smtClean="0"/>
              <a:t>reg</a:t>
            </a:r>
            <a:r>
              <a:rPr lang="en-US" dirty="0" smtClean="0"/>
              <a:t>=10^-7. (probably numerical issues)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0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3" y="882486"/>
            <a:ext cx="3902665" cy="2929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76" y="882486"/>
            <a:ext cx="3902665" cy="2929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1" y="3773364"/>
            <a:ext cx="3902667" cy="2929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76" y="3773364"/>
            <a:ext cx="3902665" cy="29291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7141" y="44276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Sn3O3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94846" y="1491916"/>
            <a:ext cx="37308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prediction of straight path</a:t>
            </a:r>
          </a:p>
          <a:p>
            <a:r>
              <a:rPr lang="en-US" dirty="0" smtClean="0"/>
              <a:t>between the point in a search closest </a:t>
            </a:r>
          </a:p>
          <a:p>
            <a:r>
              <a:rPr lang="en-US" dirty="0" smtClean="0"/>
              <a:t>to the global minimum and the </a:t>
            </a:r>
          </a:p>
          <a:p>
            <a:r>
              <a:rPr lang="en-US" dirty="0" smtClean="0"/>
              <a:t>global minimum.</a:t>
            </a:r>
          </a:p>
          <a:p>
            <a:r>
              <a:rPr lang="en-US" dirty="0"/>
              <a:t>T</a:t>
            </a:r>
            <a:r>
              <a:rPr lang="en-US" dirty="0" smtClean="0"/>
              <a:t>his suggests (not surprisingly) that</a:t>
            </a:r>
          </a:p>
          <a:p>
            <a:r>
              <a:rPr lang="en-US" dirty="0" smtClean="0"/>
              <a:t>lowering the regularization and the</a:t>
            </a:r>
          </a:p>
          <a:p>
            <a:r>
              <a:rPr lang="en-US" dirty="0"/>
              <a:t>k</a:t>
            </a:r>
            <a:r>
              <a:rPr lang="en-US" dirty="0" smtClean="0"/>
              <a:t>ernel width improves convergence.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3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38292"/>
            <a:ext cx="5854700" cy="43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900" y="1586091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5135" y="3539959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2156059"/>
            <a:ext cx="572002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searches seam to get stuck in some low</a:t>
            </a:r>
          </a:p>
          <a:p>
            <a:r>
              <a:rPr lang="en-US" dirty="0"/>
              <a:t>e</a:t>
            </a:r>
            <a:r>
              <a:rPr lang="en-US" dirty="0" smtClean="0"/>
              <a:t>nergy configuration.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This is partly because the population is not very diverse,</a:t>
            </a:r>
            <a:br>
              <a:rPr lang="en-US" dirty="0" smtClean="0"/>
            </a:br>
            <a:r>
              <a:rPr lang="en-US" dirty="0" smtClean="0"/>
              <a:t>which results in less diverse new candidates.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As seen in the figure, increasing kappa helps.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Fixes for population: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Increase </a:t>
            </a:r>
            <a:r>
              <a:rPr lang="en-US" dirty="0" err="1" smtClean="0"/>
              <a:t>dmin</a:t>
            </a:r>
            <a:r>
              <a:rPr lang="en-US" dirty="0" smtClean="0"/>
              <a:t> criteria for entering population.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ML-relax </a:t>
            </a:r>
            <a:r>
              <a:rPr lang="en-US" dirty="0" err="1" smtClean="0"/>
              <a:t>populaton</a:t>
            </a:r>
            <a:r>
              <a:rPr lang="en-US" dirty="0" smtClean="0"/>
              <a:t> further, if structures from the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same ML-minimum is present in the population.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Increase population size. (+ maybe pick parents with</a:t>
            </a:r>
            <a:br>
              <a:rPr lang="en-US" dirty="0" smtClean="0"/>
            </a:br>
            <a:r>
              <a:rPr lang="en-US" dirty="0" smtClean="0"/>
              <a:t>some </a:t>
            </a:r>
            <a:r>
              <a:rPr lang="en-US" dirty="0" err="1" smtClean="0"/>
              <a:t>energydependent</a:t>
            </a:r>
            <a:r>
              <a:rPr lang="en-US" dirty="0" smtClean="0"/>
              <a:t> weight)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Metropolis condition for entering population.</a:t>
            </a:r>
          </a:p>
        </p:txBody>
      </p:sp>
    </p:spTree>
    <p:extLst>
      <p:ext uri="{BB962C8B-B14F-4D97-AF65-F5344CB8AC3E}">
        <p14:creationId xmlns:p14="http://schemas.microsoft.com/office/powerpoint/2010/main" val="142411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38292"/>
            <a:ext cx="5854700" cy="43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900" y="1586091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5135" y="3539959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2156059"/>
            <a:ext cx="57294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Increasing kappa more does not further improve</a:t>
            </a:r>
          </a:p>
          <a:p>
            <a:r>
              <a:rPr lang="en-US" dirty="0" smtClean="0"/>
              <a:t>The success curves.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The problem is probably that the relevant structures are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not generated (due to non diverse population)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Improving the mutations might also help.</a:t>
            </a:r>
          </a:p>
        </p:txBody>
      </p:sp>
    </p:spTree>
    <p:extLst>
      <p:ext uri="{BB962C8B-B14F-4D97-AF65-F5344CB8AC3E}">
        <p14:creationId xmlns:p14="http://schemas.microsoft.com/office/powerpoint/2010/main" val="76976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38292"/>
            <a:ext cx="5854700" cy="43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900" y="1586091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5135" y="3539959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2156059"/>
            <a:ext cx="4417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Reducing the box height probably helps a bit,</a:t>
            </a:r>
          </a:p>
          <a:p>
            <a:r>
              <a:rPr lang="en-US" dirty="0" smtClean="0"/>
              <a:t>But does not make a huge difference.</a:t>
            </a:r>
          </a:p>
        </p:txBody>
      </p:sp>
    </p:spTree>
    <p:extLst>
      <p:ext uri="{BB962C8B-B14F-4D97-AF65-F5344CB8AC3E}">
        <p14:creationId xmlns:p14="http://schemas.microsoft.com/office/powerpoint/2010/main" val="49623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26260</TotalTime>
  <Words>472</Words>
  <Application>Microsoft Macintosh PowerPoint</Application>
  <PresentationFormat>Widescreen</PresentationFormat>
  <Paragraphs>134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TiO -2 layer</vt:lpstr>
      <vt:lpstr>TiO -2 layer</vt:lpstr>
      <vt:lpstr>TiO -2 layer</vt:lpstr>
      <vt:lpstr>PowerPoint Presentation</vt:lpstr>
      <vt:lpstr>TiO -2 layer</vt:lpstr>
      <vt:lpstr>TiO -2 layer</vt:lpstr>
      <vt:lpstr>TiO -2 layer</vt:lpstr>
      <vt:lpstr>TiO -2 layer</vt:lpstr>
      <vt:lpstr>TiO -2 layer</vt:lpstr>
      <vt:lpstr>TiO -2 layer</vt:lpstr>
      <vt:lpstr>Double step – mathias’ best</vt:lpstr>
      <vt:lpstr>Double step – new best</vt:lpstr>
      <vt:lpstr>Double step – kernel width</vt:lpstr>
      <vt:lpstr>Double step – kernel width</vt:lpstr>
      <vt:lpstr>Double step – 2 best as refference</vt:lpstr>
      <vt:lpstr>Double step – bias influence </vt:lpstr>
      <vt:lpstr>Double step – Changing kernel width</vt:lpstr>
      <vt:lpstr>Double step</vt:lpstr>
      <vt:lpstr>Iterative GPR test</vt:lpstr>
      <vt:lpstr>Iterative GPR test – predict overall best</vt:lpstr>
      <vt:lpstr>Iterative GPR test  – predict best in run</vt:lpstr>
      <vt:lpstr>Iterative GPR test – predict best in run</vt:lpstr>
      <vt:lpstr>Iterative GPR test – predict best in run</vt:lpstr>
      <vt:lpstr>Currently</vt:lpstr>
      <vt:lpstr>To-do</vt:lpstr>
      <vt:lpstr>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50</cp:revision>
  <dcterms:created xsi:type="dcterms:W3CDTF">2018-10-01T11:16:57Z</dcterms:created>
  <dcterms:modified xsi:type="dcterms:W3CDTF">2018-10-19T16:57:41Z</dcterms:modified>
</cp:coreProperties>
</file>