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Lst>
  <p:sldSz cx="30275213" cy="42803763"/>
  <p:notesSz cx="6858000" cy="9144000"/>
  <p:defaultTextStyle>
    <a:defPPr>
      <a:defRPr lang="en-US"/>
    </a:defPPr>
    <a:lvl1pPr marL="0" algn="l" defTabSz="3507611" rtl="0" eaLnBrk="1" latinLnBrk="0" hangingPunct="1">
      <a:defRPr sz="6905" kern="1200">
        <a:solidFill>
          <a:schemeClr val="tx1"/>
        </a:solidFill>
        <a:latin typeface="+mn-lt"/>
        <a:ea typeface="+mn-ea"/>
        <a:cs typeface="+mn-cs"/>
      </a:defRPr>
    </a:lvl1pPr>
    <a:lvl2pPr marL="1753806" algn="l" defTabSz="3507611" rtl="0" eaLnBrk="1" latinLnBrk="0" hangingPunct="1">
      <a:defRPr sz="6905" kern="1200">
        <a:solidFill>
          <a:schemeClr val="tx1"/>
        </a:solidFill>
        <a:latin typeface="+mn-lt"/>
        <a:ea typeface="+mn-ea"/>
        <a:cs typeface="+mn-cs"/>
      </a:defRPr>
    </a:lvl2pPr>
    <a:lvl3pPr marL="3507611" algn="l" defTabSz="3507611" rtl="0" eaLnBrk="1" latinLnBrk="0" hangingPunct="1">
      <a:defRPr sz="6905" kern="1200">
        <a:solidFill>
          <a:schemeClr val="tx1"/>
        </a:solidFill>
        <a:latin typeface="+mn-lt"/>
        <a:ea typeface="+mn-ea"/>
        <a:cs typeface="+mn-cs"/>
      </a:defRPr>
    </a:lvl3pPr>
    <a:lvl4pPr marL="5261418" algn="l" defTabSz="3507611" rtl="0" eaLnBrk="1" latinLnBrk="0" hangingPunct="1">
      <a:defRPr sz="6905" kern="1200">
        <a:solidFill>
          <a:schemeClr val="tx1"/>
        </a:solidFill>
        <a:latin typeface="+mn-lt"/>
        <a:ea typeface="+mn-ea"/>
        <a:cs typeface="+mn-cs"/>
      </a:defRPr>
    </a:lvl4pPr>
    <a:lvl5pPr marL="7015223" algn="l" defTabSz="3507611" rtl="0" eaLnBrk="1" latinLnBrk="0" hangingPunct="1">
      <a:defRPr sz="6905" kern="1200">
        <a:solidFill>
          <a:schemeClr val="tx1"/>
        </a:solidFill>
        <a:latin typeface="+mn-lt"/>
        <a:ea typeface="+mn-ea"/>
        <a:cs typeface="+mn-cs"/>
      </a:defRPr>
    </a:lvl5pPr>
    <a:lvl6pPr marL="8769029" algn="l" defTabSz="3507611" rtl="0" eaLnBrk="1" latinLnBrk="0" hangingPunct="1">
      <a:defRPr sz="6905" kern="1200">
        <a:solidFill>
          <a:schemeClr val="tx1"/>
        </a:solidFill>
        <a:latin typeface="+mn-lt"/>
        <a:ea typeface="+mn-ea"/>
        <a:cs typeface="+mn-cs"/>
      </a:defRPr>
    </a:lvl6pPr>
    <a:lvl7pPr marL="10522835" algn="l" defTabSz="3507611" rtl="0" eaLnBrk="1" latinLnBrk="0" hangingPunct="1">
      <a:defRPr sz="6905" kern="1200">
        <a:solidFill>
          <a:schemeClr val="tx1"/>
        </a:solidFill>
        <a:latin typeface="+mn-lt"/>
        <a:ea typeface="+mn-ea"/>
        <a:cs typeface="+mn-cs"/>
      </a:defRPr>
    </a:lvl7pPr>
    <a:lvl8pPr marL="12276641" algn="l" defTabSz="3507611" rtl="0" eaLnBrk="1" latinLnBrk="0" hangingPunct="1">
      <a:defRPr sz="6905" kern="1200">
        <a:solidFill>
          <a:schemeClr val="tx1"/>
        </a:solidFill>
        <a:latin typeface="+mn-lt"/>
        <a:ea typeface="+mn-ea"/>
        <a:cs typeface="+mn-cs"/>
      </a:defRPr>
    </a:lvl8pPr>
    <a:lvl9pPr marL="14030447" algn="l" defTabSz="3507611"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42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69"/>
    <p:restoredTop sz="94505"/>
  </p:normalViewPr>
  <p:slideViewPr>
    <p:cSldViewPr snapToGrid="0" snapToObjects="1">
      <p:cViewPr>
        <p:scale>
          <a:sx n="50" d="100"/>
          <a:sy n="50" d="100"/>
        </p:scale>
        <p:origin x="-26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EAD0CE-46D8-8C41-8069-A7415983EEF9}" type="datetimeFigureOut">
              <a:rPr lang="en-US" smtClean="0"/>
              <a:t>8/8/18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AD0CE-46D8-8C41-8069-A7415983EEF9}" type="datetimeFigureOut">
              <a:rPr lang="en-US" smtClean="0"/>
              <a:t>8/8/18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AD0CE-46D8-8C41-8069-A7415983EEF9}" type="datetimeFigureOut">
              <a:rPr lang="en-US" smtClean="0"/>
              <a:t>8/8/18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AD0CE-46D8-8C41-8069-A7415983EEF9}" type="datetimeFigureOut">
              <a:rPr lang="en-US" smtClean="0"/>
              <a:t>8/8/18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AD0CE-46D8-8C41-8069-A7415983EEF9}" type="datetimeFigureOut">
              <a:rPr lang="en-US" smtClean="0"/>
              <a:t>8/8/18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EAD0CE-46D8-8C41-8069-A7415983EEF9}" type="datetimeFigureOut">
              <a:rPr lang="en-US" smtClean="0"/>
              <a:t>8/8/18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EAD0CE-46D8-8C41-8069-A7415983EEF9}" type="datetimeFigureOut">
              <a:rPr lang="en-US" smtClean="0"/>
              <a:t>8/8/18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EAD0CE-46D8-8C41-8069-A7415983EEF9}" type="datetimeFigureOut">
              <a:rPr lang="en-US" smtClean="0"/>
              <a:t>8/8/18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EAD0CE-46D8-8C41-8069-A7415983EEF9}" type="datetimeFigureOut">
              <a:rPr lang="en-US" smtClean="0"/>
              <a:t>8/8/18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10EAD0CE-46D8-8C41-8069-A7415983EEF9}" type="datetimeFigureOut">
              <a:rPr lang="en-US" smtClean="0"/>
              <a:t>8/8/18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10EAD0CE-46D8-8C41-8069-A7415983EEF9}" type="datetimeFigureOut">
              <a:rPr lang="en-US" smtClean="0"/>
              <a:t>8/8/18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10EAD0CE-46D8-8C41-8069-A7415983EEF9}" type="datetimeFigureOut">
              <a:rPr lang="en-US" smtClean="0"/>
              <a:t>8/8/18</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1FE1FBF2-BDF6-8348-AE3E-CBF3354F3C4F}" type="slidenum">
              <a:rPr lang="en-US" smtClean="0"/>
              <a:t>‹#›</a:t>
            </a:fld>
            <a:endParaRPr lang="en-US"/>
          </a:p>
        </p:txBody>
      </p:sp>
    </p:spTree>
    <p:extLst>
      <p:ext uri="{BB962C8B-B14F-4D97-AF65-F5344CB8AC3E}">
        <p14:creationId xmlns:p14="http://schemas.microsoft.com/office/powerpoint/2010/main" val="8129146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svg"/><Relationship Id="rId18" Type="http://schemas.openxmlformats.org/officeDocument/2006/relationships/image" Target="../media/image17.emf"/><Relationship Id="rId26" Type="http://schemas.openxmlformats.org/officeDocument/2006/relationships/image" Target="../media/image21.png"/><Relationship Id="rId3" Type="http://schemas.openxmlformats.org/officeDocument/2006/relationships/image" Target="../media/image2.png"/><Relationship Id="rId21" Type="http://schemas.openxmlformats.org/officeDocument/2006/relationships/image" Target="../media/image16.png"/><Relationship Id="rId7" Type="http://schemas.openxmlformats.org/officeDocument/2006/relationships/image" Target="../media/image6.emf"/><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0.png"/><Relationship Id="rId33" Type="http://schemas.openxmlformats.org/officeDocument/2006/relationships/image" Target="../media/image28.emf"/><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50.png"/><Relationship Id="rId29"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emf"/><Relationship Id="rId24" Type="http://schemas.openxmlformats.org/officeDocument/2006/relationships/image" Target="../media/image19.emf"/><Relationship Id="rId32" Type="http://schemas.openxmlformats.org/officeDocument/2006/relationships/image" Target="../media/image27.emf"/><Relationship Id="rId5" Type="http://schemas.openxmlformats.org/officeDocument/2006/relationships/image" Target="../media/image4.emf"/><Relationship Id="rId15" Type="http://schemas.openxmlformats.org/officeDocument/2006/relationships/image" Target="../media/image14.svg"/><Relationship Id="rId23" Type="http://schemas.openxmlformats.org/officeDocument/2006/relationships/image" Target="../media/image18.png"/><Relationship Id="rId28" Type="http://schemas.openxmlformats.org/officeDocument/2006/relationships/image" Target="../media/image23.png"/><Relationship Id="rId10" Type="http://schemas.openxmlformats.org/officeDocument/2006/relationships/image" Target="../media/image9.emf"/><Relationship Id="rId19" Type="http://schemas.openxmlformats.org/officeDocument/2006/relationships/image" Target="../media/image18.emf"/><Relationship Id="rId31"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image" Target="../media/image8.emf"/><Relationship Id="rId14" Type="http://schemas.openxmlformats.org/officeDocument/2006/relationships/image" Target="../media/image13.png"/><Relationship Id="rId22" Type="http://schemas.openxmlformats.org/officeDocument/2006/relationships/image" Target="../media/image17.png"/><Relationship Id="rId27" Type="http://schemas.openxmlformats.org/officeDocument/2006/relationships/image" Target="../media/image22.png"/><Relationship Id="rId30" Type="http://schemas.openxmlformats.org/officeDocument/2006/relationships/image" Target="../media/image25.png"/><Relationship Id="rId8" Type="http://schemas.openxmlformats.org/officeDocument/2006/relationships/image" Target="../media/image7.emf"/></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TextBox 9"/>
          <p:cNvSpPr txBox="1"/>
          <p:nvPr/>
        </p:nvSpPr>
        <p:spPr>
          <a:xfrm>
            <a:off x="615272" y="765978"/>
            <a:ext cx="29115316" cy="1384995"/>
          </a:xfrm>
          <a:prstGeom prst="rect">
            <a:avLst/>
          </a:prstGeom>
          <a:noFill/>
        </p:spPr>
        <p:txBody>
          <a:bodyPr wrap="square" rtlCol="0">
            <a:spAutoFit/>
          </a:bodyPr>
          <a:lstStyle/>
          <a:p>
            <a:pPr algn="ctr"/>
            <a:r>
              <a:rPr lang="en-US" sz="8200" b="1" dirty="0">
                <a:solidFill>
                  <a:srgbClr val="03428E"/>
                </a:solidFill>
              </a:rPr>
              <a:t>Machine Learning based structure search</a:t>
            </a:r>
          </a:p>
        </p:txBody>
      </p:sp>
      <p:sp>
        <p:nvSpPr>
          <p:cNvPr id="14" name="TextBox 13"/>
          <p:cNvSpPr txBox="1"/>
          <p:nvPr/>
        </p:nvSpPr>
        <p:spPr>
          <a:xfrm>
            <a:off x="6096685" y="1936470"/>
            <a:ext cx="18081841" cy="1310680"/>
          </a:xfrm>
          <a:prstGeom prst="rect">
            <a:avLst/>
          </a:prstGeom>
          <a:noFill/>
        </p:spPr>
        <p:txBody>
          <a:bodyPr wrap="square" rtlCol="0">
            <a:spAutoFit/>
          </a:bodyPr>
          <a:lstStyle/>
          <a:p>
            <a:pPr algn="ctr"/>
            <a:r>
              <a:rPr lang="en-US" sz="4524" u="sng" dirty="0" err="1"/>
              <a:t>Malthe</a:t>
            </a:r>
            <a:r>
              <a:rPr lang="en-US" sz="4524" u="sng" dirty="0"/>
              <a:t> K. </a:t>
            </a:r>
            <a:r>
              <a:rPr lang="en-US" sz="4524" u="sng" dirty="0" err="1"/>
              <a:t>Bisbo</a:t>
            </a:r>
            <a:r>
              <a:rPr lang="en-US" sz="4524" u="sng" baseline="30000" dirty="0" err="1"/>
              <a:t>a</a:t>
            </a:r>
            <a:r>
              <a:rPr lang="en-US" sz="4524" dirty="0"/>
              <a:t>, </a:t>
            </a:r>
            <a:r>
              <a:rPr lang="en-US" sz="4524" dirty="0" err="1"/>
              <a:t>Bjørk</a:t>
            </a:r>
            <a:r>
              <a:rPr lang="en-US" sz="4524" dirty="0"/>
              <a:t> </a:t>
            </a:r>
            <a:r>
              <a:rPr lang="en-US" sz="4524" dirty="0" err="1"/>
              <a:t>Hammer</a:t>
            </a:r>
            <a:r>
              <a:rPr lang="en-US" sz="4524" baseline="30000" dirty="0" err="1"/>
              <a:t>a</a:t>
            </a:r>
            <a:endParaRPr lang="en-US" sz="4524" dirty="0"/>
          </a:p>
          <a:p>
            <a:pPr algn="ctr"/>
            <a:r>
              <a:rPr lang="en-US" sz="3393" dirty="0"/>
              <a:t>a Department of Physics and Astronomy, Aarhus University, Denmark</a:t>
            </a:r>
          </a:p>
        </p:txBody>
      </p:sp>
      <p:grpSp>
        <p:nvGrpSpPr>
          <p:cNvPr id="16" name="Group 15"/>
          <p:cNvGrpSpPr/>
          <p:nvPr/>
        </p:nvGrpSpPr>
        <p:grpSpPr>
          <a:xfrm>
            <a:off x="615272" y="3438043"/>
            <a:ext cx="14299320" cy="11379394"/>
            <a:chOff x="454817" y="4260392"/>
            <a:chExt cx="9923751" cy="3378704"/>
          </a:xfrm>
        </p:grpSpPr>
        <mc:AlternateContent xmlns:mc="http://schemas.openxmlformats.org/markup-compatibility/2006">
          <mc:Choice xmlns:a14="http://schemas.microsoft.com/office/drawing/2010/main" Requires="a14">
            <p:sp>
              <p:nvSpPr>
                <p:cNvPr id="9" name="Rounded Rectangle 8"/>
                <p:cNvSpPr/>
                <p:nvPr/>
              </p:nvSpPr>
              <p:spPr>
                <a:xfrm>
                  <a:off x="454817" y="4407689"/>
                  <a:ext cx="9923751" cy="3231407"/>
                </a:xfrm>
                <a:prstGeom prst="roundRect">
                  <a:avLst>
                    <a:gd name="adj" fmla="val 6128"/>
                  </a:avLst>
                </a:prstGeom>
                <a:ln w="76200">
                  <a:solidFill>
                    <a:srgbClr val="03428E"/>
                  </a:solidFill>
                </a:ln>
                <a:effectLst>
                  <a:softEdge rad="0"/>
                </a:effectLst>
              </p:spPr>
              <p:style>
                <a:lnRef idx="2">
                  <a:schemeClr val="accent6"/>
                </a:lnRef>
                <a:fillRef idx="1">
                  <a:schemeClr val="lt1"/>
                </a:fillRef>
                <a:effectRef idx="0">
                  <a:schemeClr val="accent6"/>
                </a:effectRef>
                <a:fontRef idx="minor">
                  <a:schemeClr val="dk1"/>
                </a:fontRef>
              </p:style>
              <p:txBody>
                <a:bodyPr lIns="720000" tIns="540000" rIns="720000" bIns="360000" rtlCol="0" anchor="t"/>
                <a:lstStyle/>
                <a:p>
                  <a:pPr algn="just"/>
                  <a:r>
                    <a:rPr lang="en-US" sz="3600" dirty="0"/>
                    <a:t>The speed of a structure search is generally dominated by the number of expensive energy/force evaluations (ex. DFT) </a:t>
                  </a:r>
                  <a:r>
                    <a:rPr lang="en-US" sz="3600"/>
                    <a:t>needed.</a:t>
                  </a:r>
                </a:p>
                <a:p>
                  <a:pPr algn="just"/>
                  <a:endParaRPr lang="en-US" sz="3600" dirty="0"/>
                </a:p>
                <a:p>
                  <a:pPr algn="just"/>
                  <a:r>
                    <a:rPr lang="en-US" sz="3600" dirty="0"/>
                    <a:t>Typical search methods relies on locally relaxing a new structure in each of </a:t>
                  </a:r>
                  <a14:m>
                    <m:oMath xmlns:m="http://schemas.openxmlformats.org/officeDocument/2006/math">
                      <m:r>
                        <a:rPr lang="en-US" sz="3600" b="0" i="1" smtClean="0">
                          <a:latin typeface="Cambria Math" panose="02040503050406030204" pitchFamily="18" charset="0"/>
                        </a:rPr>
                        <m:t>𝑚</m:t>
                      </m:r>
                    </m:oMath>
                  </a14:m>
                  <a:r>
                    <a:rPr lang="en-US" sz="3600" dirty="0"/>
                    <a:t> search iterations. Each relaxation requires on average </a:t>
                  </a:r>
                  <a14:m>
                    <m:oMath xmlns:m="http://schemas.openxmlformats.org/officeDocument/2006/math">
                      <m:r>
                        <a:rPr lang="en-US" sz="3600" b="0" i="1" smtClean="0">
                          <a:latin typeface="Cambria Math" panose="02040503050406030204" pitchFamily="18" charset="0"/>
                        </a:rPr>
                        <m:t>𝑛</m:t>
                      </m:r>
                    </m:oMath>
                  </a14:m>
                  <a:r>
                    <a:rPr lang="en-US" sz="3600" dirty="0"/>
                    <a:t> DFT calculations.</a:t>
                  </a:r>
                </a:p>
                <a:p>
                  <a:pPr algn="just"/>
                  <a:r>
                    <a:rPr lang="en-US" sz="3600" dirty="0"/>
                    <a:t>The present method circumvents local relaxation with DFT, by training a cheap model energy landscape on the fly during the search. Local relaxation is then performed using this cheap model.</a:t>
                  </a:r>
                </a:p>
              </p:txBody>
            </p:sp>
          </mc:Choice>
          <mc:Fallback>
            <p:sp>
              <p:nvSpPr>
                <p:cNvPr id="9" name="Rounded Rectangle 8"/>
                <p:cNvSpPr>
                  <a:spLocks noRot="1" noChangeAspect="1" noMove="1" noResize="1" noEditPoints="1" noAdjustHandles="1" noChangeArrowheads="1" noChangeShapeType="1" noTextEdit="1"/>
                </p:cNvSpPr>
                <p:nvPr/>
              </p:nvSpPr>
              <p:spPr>
                <a:xfrm>
                  <a:off x="454817" y="4407689"/>
                  <a:ext cx="9923751" cy="3231407"/>
                </a:xfrm>
                <a:prstGeom prst="roundRect">
                  <a:avLst>
                    <a:gd name="adj" fmla="val 6128"/>
                  </a:avLst>
                </a:prstGeom>
                <a:blipFill>
                  <a:blip r:embed="rId2"/>
                  <a:stretch>
                    <a:fillRect/>
                  </a:stretch>
                </a:blipFill>
                <a:ln w="76200">
                  <a:solidFill>
                    <a:srgbClr val="03428E"/>
                  </a:solidFill>
                </a:ln>
                <a:effectLst>
                  <a:softEdge rad="0"/>
                </a:effectLst>
              </p:spPr>
              <p:txBody>
                <a:bodyPr/>
                <a:lstStyle/>
                <a:p>
                  <a:r>
                    <a:rPr lang="da-DK">
                      <a:noFill/>
                    </a:rPr>
                    <a:t> </a:t>
                  </a:r>
                </a:p>
              </p:txBody>
            </p:sp>
          </mc:Fallback>
        </mc:AlternateContent>
        <p:sp>
          <p:nvSpPr>
            <p:cNvPr id="15" name="Rounded Rectangle 14"/>
            <p:cNvSpPr/>
            <p:nvPr/>
          </p:nvSpPr>
          <p:spPr>
            <a:xfrm>
              <a:off x="1164046" y="4260392"/>
              <a:ext cx="8502227" cy="313893"/>
            </a:xfrm>
            <a:prstGeom prst="roundRect">
              <a:avLst>
                <a:gd name="adj" fmla="val 25371"/>
              </a:avLst>
            </a:prstGeom>
            <a:solidFill>
              <a:srgbClr val="034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90" dirty="0"/>
                <a:t>Motivation</a:t>
              </a:r>
            </a:p>
          </p:txBody>
        </p:sp>
      </p:grpSp>
      <p:grpSp>
        <p:nvGrpSpPr>
          <p:cNvPr id="20" name="Group 19"/>
          <p:cNvGrpSpPr/>
          <p:nvPr/>
        </p:nvGrpSpPr>
        <p:grpSpPr>
          <a:xfrm>
            <a:off x="613056" y="15198983"/>
            <a:ext cx="14299327" cy="25450463"/>
            <a:chOff x="454817" y="4503835"/>
            <a:chExt cx="9923751" cy="12630995"/>
          </a:xfrm>
        </p:grpSpPr>
        <p:sp>
          <p:nvSpPr>
            <p:cNvPr id="21" name="Rounded Rectangle 20"/>
            <p:cNvSpPr/>
            <p:nvPr/>
          </p:nvSpPr>
          <p:spPr>
            <a:xfrm>
              <a:off x="454817" y="4784085"/>
              <a:ext cx="9923751" cy="12350745"/>
            </a:xfrm>
            <a:prstGeom prst="roundRect">
              <a:avLst>
                <a:gd name="adj" fmla="val 4503"/>
              </a:avLst>
            </a:prstGeom>
            <a:ln w="76200">
              <a:solidFill>
                <a:srgbClr val="03428E"/>
              </a:solidFill>
            </a:ln>
            <a:effectLst>
              <a:softEdge rad="0"/>
            </a:effectLst>
          </p:spPr>
          <p:style>
            <a:lnRef idx="2">
              <a:schemeClr val="accent6"/>
            </a:lnRef>
            <a:fillRef idx="1">
              <a:schemeClr val="lt1"/>
            </a:fillRef>
            <a:effectRef idx="0">
              <a:schemeClr val="accent6"/>
            </a:effectRef>
            <a:fontRef idx="minor">
              <a:schemeClr val="dk1"/>
            </a:fontRef>
          </p:style>
          <p:txBody>
            <a:bodyPr lIns="720000" tIns="540000" rIns="720000" bIns="360000" rtlCol="0" anchor="t"/>
            <a:lstStyle/>
            <a:p>
              <a:pPr algn="just">
                <a:spcAft>
                  <a:spcPts val="1200"/>
                </a:spcAft>
              </a:pPr>
              <a:r>
                <a:rPr lang="en-US" sz="3600" dirty="0"/>
                <a:t>The workflow of the method is most easily illustrated using a simple example. Consider therefore the following structure, which is constrained only to change according to the two coordinates x1 and x2.</a:t>
              </a:r>
            </a:p>
            <a:p>
              <a:pPr algn="just">
                <a:spcAft>
                  <a:spcPts val="1200"/>
                </a:spcAft>
              </a:pPr>
              <a:endParaRPr lang="en-US" sz="3600" dirty="0"/>
            </a:p>
            <a:p>
              <a:pPr algn="just">
                <a:spcAft>
                  <a:spcPts val="1200"/>
                </a:spcAft>
              </a:pPr>
              <a:endParaRPr lang="en-US" sz="3600" dirty="0"/>
            </a:p>
            <a:p>
              <a:pPr algn="just">
                <a:spcAft>
                  <a:spcPts val="1200"/>
                </a:spcAft>
              </a:pPr>
              <a:endParaRPr lang="en-US" sz="3600" dirty="0"/>
            </a:p>
            <a:p>
              <a:pPr algn="just">
                <a:spcAft>
                  <a:spcPts val="1200"/>
                </a:spcAft>
              </a:pPr>
              <a:r>
                <a:rPr lang="en-US" sz="3600" dirty="0"/>
                <a:t>This simple problem allows for a two-dimensional plot of the energy landscape.</a:t>
              </a:r>
            </a:p>
            <a:p>
              <a:pPr algn="just">
                <a:spcAft>
                  <a:spcPts val="1200"/>
                </a:spcAft>
              </a:pPr>
              <a:r>
                <a:rPr lang="en-US" sz="3600" dirty="0"/>
                <a:t>As illustrated below, each search iteration consists of:</a:t>
              </a:r>
            </a:p>
            <a:p>
              <a:pPr marL="742950" indent="-742950" algn="just">
                <a:spcAft>
                  <a:spcPts val="1200"/>
                </a:spcAft>
                <a:buAutoNum type="arabicParenR"/>
              </a:pPr>
              <a:r>
                <a:rPr lang="en-US" sz="3600" dirty="0"/>
                <a:t>Train ML-model of the energy, based on all current data.</a:t>
              </a:r>
            </a:p>
            <a:p>
              <a:pPr marL="742950" indent="-742950" algn="just">
                <a:spcAft>
                  <a:spcPts val="1200"/>
                </a:spcAft>
                <a:buAutoNum type="arabicParenR"/>
              </a:pPr>
              <a:r>
                <a:rPr lang="en-US" sz="3600" dirty="0"/>
                <a:t>Do an extended search in ML-energy landscape, to find multiple local minima structures. Continue with most promising of these.</a:t>
              </a:r>
            </a:p>
            <a:p>
              <a:pPr marL="742950" indent="-742950" algn="just">
                <a:spcAft>
                  <a:spcPts val="1200"/>
                </a:spcAft>
                <a:buAutoNum type="arabicParenR"/>
              </a:pPr>
              <a:r>
                <a:rPr lang="en-US" sz="3600" dirty="0"/>
                <a:t>Do a single DFT calculation on structure from 2) and add to training data.</a:t>
              </a:r>
            </a:p>
          </p:txBody>
        </p:sp>
        <p:sp>
          <p:nvSpPr>
            <p:cNvPr id="22" name="Rounded Rectangle 21"/>
            <p:cNvSpPr/>
            <p:nvPr/>
          </p:nvSpPr>
          <p:spPr>
            <a:xfrm>
              <a:off x="1165580" y="4503835"/>
              <a:ext cx="8502227" cy="553315"/>
            </a:xfrm>
            <a:prstGeom prst="roundRect">
              <a:avLst>
                <a:gd name="adj" fmla="val 25371"/>
              </a:avLst>
            </a:prstGeom>
            <a:solidFill>
              <a:srgbClr val="034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90" dirty="0"/>
                <a:t>ML-based structure search</a:t>
              </a:r>
            </a:p>
          </p:txBody>
        </p:sp>
      </p:grpSp>
      <p:grpSp>
        <p:nvGrpSpPr>
          <p:cNvPr id="32" name="Group 31"/>
          <p:cNvGrpSpPr/>
          <p:nvPr/>
        </p:nvGrpSpPr>
        <p:grpSpPr>
          <a:xfrm>
            <a:off x="15431268" y="3475795"/>
            <a:ext cx="14299320" cy="12985640"/>
            <a:chOff x="454817" y="4426743"/>
            <a:chExt cx="9923751" cy="9677243"/>
          </a:xfrm>
        </p:grpSpPr>
        <mc:AlternateContent xmlns:mc="http://schemas.openxmlformats.org/markup-compatibility/2006">
          <mc:Choice xmlns:a14="http://schemas.microsoft.com/office/drawing/2010/main" Requires="a14">
            <p:sp>
              <p:nvSpPr>
                <p:cNvPr id="33" name="Rounded Rectangle 32"/>
                <p:cNvSpPr/>
                <p:nvPr/>
              </p:nvSpPr>
              <p:spPr>
                <a:xfrm>
                  <a:off x="454817" y="4784087"/>
                  <a:ext cx="9923751" cy="9319899"/>
                </a:xfrm>
                <a:prstGeom prst="roundRect">
                  <a:avLst>
                    <a:gd name="adj" fmla="val 4884"/>
                  </a:avLst>
                </a:prstGeom>
                <a:ln w="76200">
                  <a:solidFill>
                    <a:srgbClr val="03428E"/>
                  </a:solidFill>
                </a:ln>
                <a:effectLst>
                  <a:softEdge rad="0"/>
                </a:effectLst>
              </p:spPr>
              <p:style>
                <a:lnRef idx="2">
                  <a:schemeClr val="accent6"/>
                </a:lnRef>
                <a:fillRef idx="1">
                  <a:schemeClr val="lt1"/>
                </a:fillRef>
                <a:effectRef idx="0">
                  <a:schemeClr val="accent6"/>
                </a:effectRef>
                <a:fontRef idx="minor">
                  <a:schemeClr val="dk1"/>
                </a:fontRef>
              </p:style>
              <p:txBody>
                <a:bodyPr lIns="720000" tIns="540000" rIns="720000" bIns="360000" rtlCol="0" anchor="t"/>
                <a:lstStyle/>
                <a:p>
                  <a:pPr algn="just"/>
                  <a:r>
                    <a:rPr lang="en-US" sz="3600" dirty="0"/>
                    <a:t>As the machine learning model used for energy and force predictions, Gaussian Process regression is used. This method has the advantage of being fast to train for moderate sized training sets and additionally allows for an analytic estimate of the energy prediction error </a:t>
                  </a:r>
                  <a14:m>
                    <m:oMath xmlns:m="http://schemas.openxmlformats.org/officeDocument/2006/math">
                      <m:r>
                        <a:rPr lang="en-US" sz="3600" b="0" i="1" smtClean="0">
                          <a:latin typeface="Cambria Math" charset="0"/>
                        </a:rPr>
                        <m:t>𝜎</m:t>
                      </m:r>
                      <m:d>
                        <m:dPr>
                          <m:ctrlPr>
                            <a:rPr lang="en-US" sz="3600" b="1" i="1" smtClean="0">
                              <a:latin typeface="Cambria Math" panose="02040503050406030204" pitchFamily="18" charset="0"/>
                            </a:rPr>
                          </m:ctrlPr>
                        </m:dPr>
                        <m:e>
                          <m:r>
                            <a:rPr lang="en-US" sz="3600" b="1" i="1" smtClean="0">
                              <a:latin typeface="Cambria Math" charset="0"/>
                            </a:rPr>
                            <m:t>𝒙</m:t>
                          </m:r>
                        </m:e>
                      </m:d>
                    </m:oMath>
                  </a14:m>
                  <a:r>
                    <a:rPr lang="en-US" sz="3600" b="1" dirty="0"/>
                    <a:t>.</a:t>
                  </a:r>
                  <a:r>
                    <a:rPr lang="en-US" sz="3600" dirty="0"/>
                    <a:t> Estimates are based on the energy of similar structures:</a:t>
                  </a:r>
                </a:p>
                <a:p>
                  <a:pPr algn="just"/>
                  <a14:m>
                    <m:oMathPara xmlns:m="http://schemas.openxmlformats.org/officeDocument/2006/math">
                      <m:oMathParaPr>
                        <m:jc m:val="centerGroup"/>
                      </m:oMathParaPr>
                      <m:oMath xmlns:m="http://schemas.openxmlformats.org/officeDocument/2006/math">
                        <m:sSup>
                          <m:sSupPr>
                            <m:ctrlPr>
                              <a:rPr lang="en-GB" sz="3200" i="1">
                                <a:latin typeface="Cambria Math" panose="02040503050406030204" pitchFamily="18" charset="0"/>
                              </a:rPr>
                            </m:ctrlPr>
                          </m:sSupPr>
                          <m:e>
                            <m:r>
                              <a:rPr lang="da-DK" sz="3200" i="1">
                                <a:latin typeface="Cambria Math" charset="0"/>
                              </a:rPr>
                              <m:t>𝐸</m:t>
                            </m:r>
                          </m:e>
                          <m:sup>
                            <m:r>
                              <a:rPr lang="da-DK" sz="3200" i="1">
                                <a:latin typeface="Cambria Math" charset="0"/>
                              </a:rPr>
                              <m:t>𝑒𝑠𝑡</m:t>
                            </m:r>
                          </m:sup>
                        </m:sSup>
                        <m:d>
                          <m:dPr>
                            <m:ctrlPr>
                              <a:rPr lang="en-GB" sz="3200" i="1">
                                <a:latin typeface="Cambria Math" panose="02040503050406030204" pitchFamily="18" charset="0"/>
                              </a:rPr>
                            </m:ctrlPr>
                          </m:dPr>
                          <m:e>
                            <m:r>
                              <a:rPr lang="da-DK" sz="3200" b="1" i="1">
                                <a:latin typeface="Cambria Math" charset="0"/>
                              </a:rPr>
                              <m:t>𝒙</m:t>
                            </m:r>
                          </m:e>
                        </m:d>
                        <m:r>
                          <a:rPr lang="en-GB" sz="3200" i="1">
                            <a:latin typeface="Cambria Math" charset="0"/>
                          </a:rPr>
                          <m:t>=</m:t>
                        </m:r>
                        <m:nary>
                          <m:naryPr>
                            <m:chr m:val="∑"/>
                            <m:supHide m:val="on"/>
                            <m:ctrlPr>
                              <a:rPr lang="en-GB" sz="3200" i="1">
                                <a:latin typeface="Cambria Math" panose="02040503050406030204" pitchFamily="18" charset="0"/>
                              </a:rPr>
                            </m:ctrlPr>
                          </m:naryPr>
                          <m:sub>
                            <m:r>
                              <a:rPr lang="da-DK" sz="3200" i="1">
                                <a:latin typeface="Cambria Math" charset="0"/>
                              </a:rPr>
                              <m:t>𝑖</m:t>
                            </m:r>
                          </m:sub>
                          <m:sup/>
                          <m:e>
                            <m:sSub>
                              <m:sSubPr>
                                <m:ctrlPr>
                                  <a:rPr lang="en-GB" sz="3200" i="1">
                                    <a:latin typeface="Cambria Math" panose="02040503050406030204" pitchFamily="18" charset="0"/>
                                  </a:rPr>
                                </m:ctrlPr>
                              </m:sSubPr>
                              <m:e>
                                <m:r>
                                  <a:rPr lang="da-DK" sz="3200" i="1">
                                    <a:latin typeface="Cambria Math" charset="0"/>
                                  </a:rPr>
                                  <m:t>𝛼</m:t>
                                </m:r>
                              </m:e>
                              <m:sub>
                                <m:r>
                                  <a:rPr lang="da-DK" sz="3200" i="1">
                                    <a:latin typeface="Cambria Math" charset="0"/>
                                  </a:rPr>
                                  <m:t>𝑖</m:t>
                                </m:r>
                              </m:sub>
                            </m:sSub>
                            <m:r>
                              <a:rPr lang="da-DK" sz="3200" i="1">
                                <a:latin typeface="Cambria Math" charset="0"/>
                              </a:rPr>
                              <m:t>𝐾</m:t>
                            </m:r>
                            <m:d>
                              <m:dPr>
                                <m:ctrlPr>
                                  <a:rPr lang="en-GB" sz="3200" i="1">
                                    <a:latin typeface="Cambria Math" panose="02040503050406030204" pitchFamily="18" charset="0"/>
                                  </a:rPr>
                                </m:ctrlPr>
                              </m:dPr>
                              <m:e>
                                <m:r>
                                  <a:rPr lang="da-DK" sz="3200" b="1" i="1">
                                    <a:latin typeface="Cambria Math" charset="0"/>
                                  </a:rPr>
                                  <m:t>𝒙</m:t>
                                </m:r>
                                <m:r>
                                  <a:rPr lang="en-GB" sz="3200" i="1">
                                    <a:latin typeface="Cambria Math" charset="0"/>
                                  </a:rPr>
                                  <m:t>,</m:t>
                                </m:r>
                                <m:sSub>
                                  <m:sSubPr>
                                    <m:ctrlPr>
                                      <a:rPr lang="en-GB" sz="3200" i="1">
                                        <a:latin typeface="Cambria Math" panose="02040503050406030204" pitchFamily="18" charset="0"/>
                                      </a:rPr>
                                    </m:ctrlPr>
                                  </m:sSubPr>
                                  <m:e>
                                    <m:r>
                                      <a:rPr lang="da-DK" sz="3200" b="1" i="1">
                                        <a:latin typeface="Cambria Math" charset="0"/>
                                      </a:rPr>
                                      <m:t>𝒙</m:t>
                                    </m:r>
                                  </m:e>
                                  <m:sub>
                                    <m:r>
                                      <a:rPr lang="da-DK" sz="3200" i="1">
                                        <a:latin typeface="Cambria Math" charset="0"/>
                                      </a:rPr>
                                      <m:t>𝑖</m:t>
                                    </m:r>
                                  </m:sub>
                                </m:sSub>
                              </m:e>
                            </m:d>
                          </m:e>
                        </m:nary>
                        <m:r>
                          <a:rPr lang="en-GB" sz="3200" i="1">
                            <a:latin typeface="Cambria Math" charset="0"/>
                          </a:rPr>
                          <m:t>+</m:t>
                        </m:r>
                        <m:r>
                          <a:rPr lang="da-DK" sz="3200" i="1">
                            <a:latin typeface="Cambria Math" charset="0"/>
                          </a:rPr>
                          <m:t>𝛽</m:t>
                        </m:r>
                        <m:r>
                          <a:rPr lang="en-GB" sz="3200" i="1">
                            <a:latin typeface="Cambria Math" charset="0"/>
                          </a:rPr>
                          <m:t>, </m:t>
                        </m:r>
                        <m:r>
                          <a:rPr lang="en-US" sz="3200" b="0" i="1" smtClean="0">
                            <a:latin typeface="Cambria Math" charset="0"/>
                          </a:rPr>
                          <m:t> </m:t>
                        </m:r>
                        <m:r>
                          <a:rPr lang="da-DK" sz="3200" i="1">
                            <a:latin typeface="Cambria Math" charset="0"/>
                          </a:rPr>
                          <m:t>𝐾</m:t>
                        </m:r>
                        <m:d>
                          <m:dPr>
                            <m:ctrlPr>
                              <a:rPr lang="en-GB" sz="3200" i="1">
                                <a:latin typeface="Cambria Math" panose="02040503050406030204" pitchFamily="18" charset="0"/>
                              </a:rPr>
                            </m:ctrlPr>
                          </m:dPr>
                          <m:e>
                            <m:r>
                              <a:rPr lang="da-DK" sz="3200" b="1" i="1">
                                <a:latin typeface="Cambria Math" charset="0"/>
                              </a:rPr>
                              <m:t>𝒙</m:t>
                            </m:r>
                            <m:r>
                              <a:rPr lang="en-GB" sz="3200" i="1">
                                <a:latin typeface="Cambria Math" charset="0"/>
                              </a:rPr>
                              <m:t>,</m:t>
                            </m:r>
                            <m:sSub>
                              <m:sSubPr>
                                <m:ctrlPr>
                                  <a:rPr lang="en-GB" sz="3200" i="1">
                                    <a:latin typeface="Cambria Math" panose="02040503050406030204" pitchFamily="18" charset="0"/>
                                  </a:rPr>
                                </m:ctrlPr>
                              </m:sSubPr>
                              <m:e>
                                <m:r>
                                  <a:rPr lang="da-DK" sz="3200" b="1" i="1">
                                    <a:latin typeface="Cambria Math" charset="0"/>
                                  </a:rPr>
                                  <m:t>𝒙</m:t>
                                </m:r>
                              </m:e>
                              <m:sub>
                                <m:r>
                                  <a:rPr lang="da-DK" sz="3200" i="1">
                                    <a:latin typeface="Cambria Math" charset="0"/>
                                  </a:rPr>
                                  <m:t>𝑖</m:t>
                                </m:r>
                              </m:sub>
                            </m:sSub>
                          </m:e>
                        </m:d>
                        <m:r>
                          <a:rPr lang="en-GB" sz="3200" i="1">
                            <a:latin typeface="Cambria Math" charset="0"/>
                          </a:rPr>
                          <m:t>=</m:t>
                        </m:r>
                        <m:r>
                          <m:rPr>
                            <m:sty m:val="p"/>
                          </m:rPr>
                          <a:rPr lang="en-GB" sz="3200">
                            <a:latin typeface="Cambria Math" charset="0"/>
                          </a:rPr>
                          <m:t>exp</m:t>
                        </m:r>
                        <m:d>
                          <m:dPr>
                            <m:begChr m:val="["/>
                            <m:endChr m:val="]"/>
                            <m:ctrlPr>
                              <a:rPr lang="en-GB" sz="3200" i="1">
                                <a:latin typeface="Cambria Math" panose="02040503050406030204" pitchFamily="18" charset="0"/>
                              </a:rPr>
                            </m:ctrlPr>
                          </m:dPr>
                          <m:e>
                            <m:r>
                              <a:rPr lang="en-GB" sz="3200" i="1">
                                <a:latin typeface="Cambria Math" charset="0"/>
                              </a:rPr>
                              <m:t>−</m:t>
                            </m:r>
                            <m:f>
                              <m:fPr>
                                <m:ctrlPr>
                                  <a:rPr lang="en-GB" sz="3200" i="1">
                                    <a:latin typeface="Cambria Math" panose="02040503050406030204" pitchFamily="18" charset="0"/>
                                  </a:rPr>
                                </m:ctrlPr>
                              </m:fPr>
                              <m:num>
                                <m:r>
                                  <a:rPr lang="en-GB" sz="3200" i="1">
                                    <a:latin typeface="Cambria Math" charset="0"/>
                                  </a:rPr>
                                  <m:t>1</m:t>
                                </m:r>
                              </m:num>
                              <m:den>
                                <m:r>
                                  <a:rPr lang="da-DK" sz="3200" i="1">
                                    <a:latin typeface="Cambria Math" charset="0"/>
                                  </a:rPr>
                                  <m:t>2</m:t>
                                </m:r>
                                <m:sSup>
                                  <m:sSupPr>
                                    <m:ctrlPr>
                                      <a:rPr lang="en-GB" sz="3200" i="1">
                                        <a:latin typeface="Cambria Math" panose="02040503050406030204" pitchFamily="18" charset="0"/>
                                      </a:rPr>
                                    </m:ctrlPr>
                                  </m:sSupPr>
                                  <m:e>
                                    <m:r>
                                      <a:rPr lang="da-DK" sz="3200" i="1">
                                        <a:latin typeface="Cambria Math" charset="0"/>
                                      </a:rPr>
                                      <m:t>𝜎</m:t>
                                    </m:r>
                                  </m:e>
                                  <m:sup>
                                    <m:r>
                                      <a:rPr lang="en-GB" sz="3200" i="1">
                                        <a:latin typeface="Cambria Math" charset="0"/>
                                      </a:rPr>
                                      <m:t>2</m:t>
                                    </m:r>
                                  </m:sup>
                                </m:sSup>
                              </m:den>
                            </m:f>
                            <m:r>
                              <a:rPr lang="da-DK" sz="3200" i="1">
                                <a:latin typeface="Cambria Math" charset="0"/>
                              </a:rPr>
                              <m:t>𝑑</m:t>
                            </m:r>
                            <m:d>
                              <m:dPr>
                                <m:ctrlPr>
                                  <a:rPr lang="en-GB" sz="3200" i="1">
                                    <a:latin typeface="Cambria Math" panose="02040503050406030204" pitchFamily="18" charset="0"/>
                                  </a:rPr>
                                </m:ctrlPr>
                              </m:dPr>
                              <m:e>
                                <m:r>
                                  <a:rPr lang="da-DK" sz="3200" b="1" i="1">
                                    <a:latin typeface="Cambria Math" charset="0"/>
                                  </a:rPr>
                                  <m:t>𝒙</m:t>
                                </m:r>
                                <m:r>
                                  <a:rPr lang="en-GB" sz="3200" i="1">
                                    <a:latin typeface="Cambria Math" charset="0"/>
                                  </a:rPr>
                                  <m:t>,</m:t>
                                </m:r>
                                <m:sSub>
                                  <m:sSubPr>
                                    <m:ctrlPr>
                                      <a:rPr lang="en-GB" sz="3200" i="1">
                                        <a:latin typeface="Cambria Math" panose="02040503050406030204" pitchFamily="18" charset="0"/>
                                      </a:rPr>
                                    </m:ctrlPr>
                                  </m:sSubPr>
                                  <m:e>
                                    <m:r>
                                      <a:rPr lang="da-DK" sz="3200" b="1" i="1">
                                        <a:latin typeface="Cambria Math" charset="0"/>
                                      </a:rPr>
                                      <m:t>𝒙</m:t>
                                    </m:r>
                                  </m:e>
                                  <m:sub>
                                    <m:r>
                                      <a:rPr lang="da-DK" sz="3200" i="1">
                                        <a:latin typeface="Cambria Math" charset="0"/>
                                      </a:rPr>
                                      <m:t>𝑖</m:t>
                                    </m:r>
                                  </m:sub>
                                </m:sSub>
                              </m:e>
                            </m:d>
                          </m:e>
                        </m:d>
                      </m:oMath>
                    </m:oMathPara>
                  </a14:m>
                  <a:endParaRPr lang="en-US" sz="3200" dirty="0"/>
                </a:p>
                <a:p>
                  <a:pPr algn="just">
                    <a:lnSpc>
                      <a:spcPct val="150000"/>
                    </a:lnSpc>
                  </a:pPr>
                  <a14:m>
                    <m:oMathPara xmlns:m="http://schemas.openxmlformats.org/officeDocument/2006/math">
                      <m:oMathParaPr>
                        <m:jc m:val="centerGroup"/>
                      </m:oMathParaPr>
                      <m:oMath xmlns:m="http://schemas.openxmlformats.org/officeDocument/2006/math">
                        <m:sSup>
                          <m:sSupPr>
                            <m:ctrlPr>
                              <a:rPr lang="en-GB" sz="3200" i="1">
                                <a:latin typeface="Cambria Math" panose="02040503050406030204" pitchFamily="18" charset="0"/>
                              </a:rPr>
                            </m:ctrlPr>
                          </m:sSupPr>
                          <m:e>
                            <m:r>
                              <a:rPr lang="en-US" sz="3200" b="0" i="1" smtClean="0">
                                <a:latin typeface="Cambria Math" charset="0"/>
                              </a:rPr>
                              <m:t>𝐹</m:t>
                            </m:r>
                          </m:e>
                          <m:sup>
                            <m:r>
                              <a:rPr lang="da-DK" sz="3200" i="1">
                                <a:latin typeface="Cambria Math" charset="0"/>
                              </a:rPr>
                              <m:t>𝑒𝑠𝑡</m:t>
                            </m:r>
                          </m:sup>
                        </m:sSup>
                        <m:d>
                          <m:dPr>
                            <m:ctrlPr>
                              <a:rPr lang="en-GB" sz="3200" i="1">
                                <a:latin typeface="Cambria Math" panose="02040503050406030204" pitchFamily="18" charset="0"/>
                              </a:rPr>
                            </m:ctrlPr>
                          </m:dPr>
                          <m:e>
                            <m:r>
                              <a:rPr lang="da-DK" sz="3200" b="1" i="1">
                                <a:latin typeface="Cambria Math" charset="0"/>
                              </a:rPr>
                              <m:t>𝒙</m:t>
                            </m:r>
                          </m:e>
                        </m:d>
                        <m:r>
                          <a:rPr lang="en-GB" sz="3200" i="1">
                            <a:latin typeface="Cambria Math" charset="0"/>
                          </a:rPr>
                          <m:t>=</m:t>
                        </m:r>
                        <m:r>
                          <a:rPr lang="en-US" sz="3200" b="0" i="0" smtClean="0">
                            <a:latin typeface="Cambria Math" charset="0"/>
                          </a:rPr>
                          <m:t>𝛻</m:t>
                        </m:r>
                        <m:sSup>
                          <m:sSupPr>
                            <m:ctrlPr>
                              <a:rPr lang="en-US" sz="3200" b="0" i="1" smtClean="0">
                                <a:latin typeface="Cambria Math" panose="02040503050406030204" pitchFamily="18" charset="0"/>
                              </a:rPr>
                            </m:ctrlPr>
                          </m:sSupPr>
                          <m:e>
                            <m:r>
                              <a:rPr lang="da-DK" sz="3200" b="0" i="1" smtClean="0">
                                <a:latin typeface="Cambria Math" charset="0"/>
                              </a:rPr>
                              <m:t>𝐸</m:t>
                            </m:r>
                          </m:e>
                          <m:sup>
                            <m:r>
                              <a:rPr lang="da-DK" sz="3200" b="0" i="1" smtClean="0">
                                <a:latin typeface="Cambria Math" charset="0"/>
                              </a:rPr>
                              <m:t>𝑒𝑠𝑡</m:t>
                            </m:r>
                          </m:sup>
                        </m:sSup>
                        <m:d>
                          <m:dPr>
                            <m:ctrlPr>
                              <a:rPr lang="da-DK" sz="3200" b="1" i="1" smtClean="0">
                                <a:latin typeface="Cambria Math" panose="02040503050406030204" pitchFamily="18" charset="0"/>
                              </a:rPr>
                            </m:ctrlPr>
                          </m:dPr>
                          <m:e>
                            <m:r>
                              <a:rPr lang="da-DK" sz="3200" b="1" i="1" smtClean="0">
                                <a:latin typeface="Cambria Math" charset="0"/>
                              </a:rPr>
                              <m:t>𝒙</m:t>
                            </m:r>
                          </m:e>
                        </m:d>
                        <m:r>
                          <a:rPr lang="da-DK" sz="3200" b="1" i="1" smtClean="0">
                            <a:latin typeface="Cambria Math" charset="0"/>
                          </a:rPr>
                          <m:t>                                                                                         </m:t>
                        </m:r>
                      </m:oMath>
                    </m:oMathPara>
                  </a14:m>
                  <a:endParaRPr lang="en-US" sz="3200" b="1" dirty="0"/>
                </a:p>
                <a:p>
                  <a:pPr algn="just"/>
                  <a:endParaRPr lang="en-US" sz="3200" dirty="0"/>
                </a:p>
              </p:txBody>
            </p:sp>
          </mc:Choice>
          <mc:Fallback>
            <p:sp>
              <p:nvSpPr>
                <p:cNvPr id="33" name="Rounded Rectangle 32"/>
                <p:cNvSpPr>
                  <a:spLocks noRot="1" noChangeAspect="1" noMove="1" noResize="1" noEditPoints="1" noAdjustHandles="1" noChangeArrowheads="1" noChangeShapeType="1" noTextEdit="1"/>
                </p:cNvSpPr>
                <p:nvPr/>
              </p:nvSpPr>
              <p:spPr>
                <a:xfrm>
                  <a:off x="454817" y="4784087"/>
                  <a:ext cx="9923751" cy="9319899"/>
                </a:xfrm>
                <a:prstGeom prst="roundRect">
                  <a:avLst>
                    <a:gd name="adj" fmla="val 4884"/>
                  </a:avLst>
                </a:prstGeom>
                <a:blipFill>
                  <a:blip r:embed="rId3"/>
                  <a:stretch>
                    <a:fillRect/>
                  </a:stretch>
                </a:blipFill>
                <a:ln w="76200">
                  <a:solidFill>
                    <a:srgbClr val="03428E"/>
                  </a:solidFill>
                </a:ln>
                <a:effectLst>
                  <a:softEdge rad="0"/>
                </a:effectLst>
              </p:spPr>
              <p:txBody>
                <a:bodyPr/>
                <a:lstStyle/>
                <a:p>
                  <a:r>
                    <a:rPr lang="da-DK">
                      <a:noFill/>
                    </a:rPr>
                    <a:t> </a:t>
                  </a:r>
                </a:p>
              </p:txBody>
            </p:sp>
          </mc:Fallback>
        </mc:AlternateContent>
        <p:sp>
          <p:nvSpPr>
            <p:cNvPr id="34" name="Rounded Rectangle 33"/>
            <p:cNvSpPr/>
            <p:nvPr/>
          </p:nvSpPr>
          <p:spPr>
            <a:xfrm>
              <a:off x="1165575" y="4426743"/>
              <a:ext cx="8502227" cy="790636"/>
            </a:xfrm>
            <a:prstGeom prst="roundRect">
              <a:avLst>
                <a:gd name="adj" fmla="val 25371"/>
              </a:avLst>
            </a:prstGeom>
            <a:solidFill>
              <a:srgbClr val="034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90" dirty="0"/>
                <a:t>Local Energy Predictions</a:t>
              </a:r>
            </a:p>
          </p:txBody>
        </p:sp>
      </p:grpSp>
      <p:grpSp>
        <p:nvGrpSpPr>
          <p:cNvPr id="39" name="Group 38"/>
          <p:cNvGrpSpPr/>
          <p:nvPr/>
        </p:nvGrpSpPr>
        <p:grpSpPr>
          <a:xfrm>
            <a:off x="15431268" y="30666254"/>
            <a:ext cx="14299320" cy="9983192"/>
            <a:chOff x="454817" y="4641235"/>
            <a:chExt cx="9923751" cy="2498537"/>
          </a:xfrm>
        </p:grpSpPr>
        <mc:AlternateContent xmlns:mc="http://schemas.openxmlformats.org/markup-compatibility/2006">
          <mc:Choice xmlns:a14="http://schemas.microsoft.com/office/drawing/2010/main" Requires="a14">
            <p:sp>
              <p:nvSpPr>
                <p:cNvPr id="40" name="Rounded Rectangle 39"/>
                <p:cNvSpPr/>
                <p:nvPr/>
              </p:nvSpPr>
              <p:spPr>
                <a:xfrm>
                  <a:off x="454817" y="4784088"/>
                  <a:ext cx="9923751" cy="2355684"/>
                </a:xfrm>
                <a:prstGeom prst="roundRect">
                  <a:avLst>
                    <a:gd name="adj" fmla="val 6100"/>
                  </a:avLst>
                </a:prstGeom>
                <a:ln w="76200">
                  <a:solidFill>
                    <a:srgbClr val="03428E"/>
                  </a:solidFill>
                </a:ln>
                <a:effectLst>
                  <a:softEdge rad="0"/>
                </a:effectLst>
              </p:spPr>
              <p:style>
                <a:lnRef idx="2">
                  <a:schemeClr val="accent6"/>
                </a:lnRef>
                <a:fillRef idx="1">
                  <a:schemeClr val="lt1"/>
                </a:fillRef>
                <a:effectRef idx="0">
                  <a:schemeClr val="accent6"/>
                </a:effectRef>
                <a:fontRef idx="minor">
                  <a:schemeClr val="dk1"/>
                </a:fontRef>
              </p:style>
              <p:txBody>
                <a:bodyPr lIns="720000" tIns="540000" rIns="720000" bIns="360000" rtlCol="0" anchor="t"/>
                <a:lstStyle/>
                <a:p>
                  <a:pPr algn="just"/>
                  <a:r>
                    <a:rPr lang="en-US" sz="3600" dirty="0"/>
                    <a:t>The method has been applied to C24 fullerenes. The success rates for 3x30 runs are shown below for the four geometries with lowest energy. The searches required </a:t>
                  </a:r>
                  <a14:m>
                    <m:oMath xmlns:m="http://schemas.openxmlformats.org/officeDocument/2006/math">
                      <m:r>
                        <a:rPr lang="en-US" sz="3600" b="0" i="1" smtClean="0">
                          <a:latin typeface="Cambria Math" charset="0"/>
                        </a:rPr>
                        <m:t>~1000</m:t>
                      </m:r>
                      <m:r>
                        <a:rPr lang="en-US" sz="3600" b="0" i="0" smtClean="0">
                          <a:latin typeface="Cambria Math" panose="02040503050406030204" pitchFamily="18" charset="0"/>
                        </a:rPr>
                        <m:t> </m:t>
                      </m:r>
                    </m:oMath>
                  </a14:m>
                  <a:r>
                    <a:rPr lang="en-US" sz="3600" dirty="0"/>
                    <a:t>search iteration/DFT calculations.</a:t>
                  </a:r>
                </a:p>
              </p:txBody>
            </p:sp>
          </mc:Choice>
          <mc:Fallback>
            <p:sp>
              <p:nvSpPr>
                <p:cNvPr id="40" name="Rounded Rectangle 39"/>
                <p:cNvSpPr>
                  <a:spLocks noRot="1" noChangeAspect="1" noMove="1" noResize="1" noEditPoints="1" noAdjustHandles="1" noChangeArrowheads="1" noChangeShapeType="1" noTextEdit="1"/>
                </p:cNvSpPr>
                <p:nvPr/>
              </p:nvSpPr>
              <p:spPr>
                <a:xfrm>
                  <a:off x="454817" y="4784088"/>
                  <a:ext cx="9923751" cy="2355684"/>
                </a:xfrm>
                <a:prstGeom prst="roundRect">
                  <a:avLst>
                    <a:gd name="adj" fmla="val 6100"/>
                  </a:avLst>
                </a:prstGeom>
                <a:blipFill>
                  <a:blip r:embed="rId4"/>
                  <a:stretch>
                    <a:fillRect/>
                  </a:stretch>
                </a:blipFill>
                <a:ln w="76200">
                  <a:solidFill>
                    <a:srgbClr val="03428E"/>
                  </a:solidFill>
                </a:ln>
                <a:effectLst>
                  <a:softEdge rad="0"/>
                </a:effectLst>
              </p:spPr>
              <p:txBody>
                <a:bodyPr/>
                <a:lstStyle/>
                <a:p>
                  <a:r>
                    <a:rPr lang="da-DK">
                      <a:noFill/>
                    </a:rPr>
                    <a:t> </a:t>
                  </a:r>
                </a:p>
              </p:txBody>
            </p:sp>
          </mc:Fallback>
        </mc:AlternateContent>
        <p:sp>
          <p:nvSpPr>
            <p:cNvPr id="41" name="Rounded Rectangle 40"/>
            <p:cNvSpPr/>
            <p:nvPr/>
          </p:nvSpPr>
          <p:spPr>
            <a:xfrm>
              <a:off x="1165575" y="4641235"/>
              <a:ext cx="8502227" cy="274213"/>
            </a:xfrm>
            <a:prstGeom prst="roundRect">
              <a:avLst>
                <a:gd name="adj" fmla="val 25371"/>
              </a:avLst>
            </a:prstGeom>
            <a:solidFill>
              <a:srgbClr val="034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90" dirty="0"/>
                <a:t>Results</a:t>
              </a:r>
            </a:p>
          </p:txBody>
        </p:sp>
      </p:grpSp>
      <p:pic>
        <p:nvPicPr>
          <p:cNvPr id="37" name="Picture 36" descr="alt-logo-t-003d85-en.pdf"/>
          <p:cNvPicPr>
            <a:picLocks noChangeAspect="1"/>
          </p:cNvPicPr>
          <p:nvPr/>
        </p:nvPicPr>
        <p:blipFill rotWithShape="1">
          <a:blip r:embed="rId5">
            <a:extLst>
              <a:ext uri="{28A0092B-C50C-407E-A947-70E740481C1C}">
                <a14:useLocalDpi xmlns:a14="http://schemas.microsoft.com/office/drawing/2010/main" val="0"/>
              </a:ext>
            </a:extLst>
          </a:blip>
          <a:srcRect r="62275" b="40021"/>
          <a:stretch/>
        </p:blipFill>
        <p:spPr>
          <a:xfrm>
            <a:off x="1073664" y="40958349"/>
            <a:ext cx="6312223" cy="1519655"/>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88874" y="30587004"/>
            <a:ext cx="5906230" cy="5304997"/>
          </a:xfrm>
          <a:prstGeom prst="rect">
            <a:avLst/>
          </a:prstGeom>
        </p:spPr>
      </p:pic>
      <p:sp>
        <p:nvSpPr>
          <p:cNvPr id="120" name="Oval 119">
            <a:extLst>
              <a:ext uri="{FF2B5EF4-FFF2-40B4-BE49-F238E27FC236}">
                <a16:creationId xmlns:a16="http://schemas.microsoft.com/office/drawing/2014/main" id="{08F67ED2-E0EA-744D-A5C3-DFAF9C05EBB0}"/>
              </a:ext>
            </a:extLst>
          </p:cNvPr>
          <p:cNvSpPr/>
          <p:nvPr/>
        </p:nvSpPr>
        <p:spPr>
          <a:xfrm>
            <a:off x="4227566" y="33641902"/>
            <a:ext cx="2518497" cy="149863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a-DK" sz="3600" dirty="0"/>
              <a:t>Consult DFT</a:t>
            </a:r>
          </a:p>
        </p:txBody>
      </p:sp>
      <p:sp>
        <p:nvSpPr>
          <p:cNvPr id="121" name="Oval 120">
            <a:extLst>
              <a:ext uri="{FF2B5EF4-FFF2-40B4-BE49-F238E27FC236}">
                <a16:creationId xmlns:a16="http://schemas.microsoft.com/office/drawing/2014/main" id="{08F67ED2-E0EA-744D-A5C3-DFAF9C05EBB0}"/>
              </a:ext>
            </a:extLst>
          </p:cNvPr>
          <p:cNvSpPr/>
          <p:nvPr/>
        </p:nvSpPr>
        <p:spPr>
          <a:xfrm>
            <a:off x="7050014" y="30118414"/>
            <a:ext cx="2518497" cy="149863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a-DK" sz="3600" dirty="0"/>
              <a:t>Train model</a:t>
            </a:r>
          </a:p>
        </p:txBody>
      </p:sp>
      <p:sp>
        <p:nvSpPr>
          <p:cNvPr id="122" name="Oval 121">
            <a:extLst>
              <a:ext uri="{FF2B5EF4-FFF2-40B4-BE49-F238E27FC236}">
                <a16:creationId xmlns:a16="http://schemas.microsoft.com/office/drawing/2014/main" id="{08F67ED2-E0EA-744D-A5C3-DFAF9C05EBB0}"/>
              </a:ext>
            </a:extLst>
          </p:cNvPr>
          <p:cNvSpPr/>
          <p:nvPr/>
        </p:nvSpPr>
        <p:spPr>
          <a:xfrm>
            <a:off x="8995063" y="33641901"/>
            <a:ext cx="3000081" cy="149863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a-DK" sz="3600"/>
              <a:t>Search ML potential</a:t>
            </a:r>
            <a:endParaRPr lang="da-DK" sz="3600" dirty="0"/>
          </a:p>
        </p:txBody>
      </p:sp>
      <p:sp>
        <p:nvSpPr>
          <p:cNvPr id="123" name="Oval 122">
            <a:extLst>
              <a:ext uri="{FF2B5EF4-FFF2-40B4-BE49-F238E27FC236}">
                <a16:creationId xmlns:a16="http://schemas.microsoft.com/office/drawing/2014/main" id="{08F67ED2-E0EA-744D-A5C3-DFAF9C05EBB0}"/>
              </a:ext>
            </a:extLst>
          </p:cNvPr>
          <p:cNvSpPr/>
          <p:nvPr/>
        </p:nvSpPr>
        <p:spPr>
          <a:xfrm>
            <a:off x="2142734" y="30276910"/>
            <a:ext cx="2957409" cy="1543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a-DK" sz="3600" dirty="0"/>
              <a:t>Initial</a:t>
            </a:r>
          </a:p>
          <a:p>
            <a:pPr algn="ctr"/>
            <a:r>
              <a:rPr lang="da-DK" sz="3600" dirty="0" err="1"/>
              <a:t>structures</a:t>
            </a:r>
            <a:endParaRPr lang="da-DK" sz="3600" dirty="0"/>
          </a:p>
        </p:txBody>
      </p:sp>
      <p:pic>
        <p:nvPicPr>
          <p:cNvPr id="124" name="Picture 123">
            <a:extLst>
              <a:ext uri="{FF2B5EF4-FFF2-40B4-BE49-F238E27FC236}">
                <a16:creationId xmlns:a16="http://schemas.microsoft.com/office/drawing/2014/main" id="{EAAF42C1-FAEB-4947-8DE4-2C0AD5593B99}"/>
              </a:ext>
            </a:extLst>
          </p:cNvPr>
          <p:cNvPicPr>
            <a:picLocks noChangeAspect="1"/>
          </p:cNvPicPr>
          <p:nvPr/>
        </p:nvPicPr>
        <p:blipFill>
          <a:blip r:embed="rId7"/>
          <a:stretch>
            <a:fillRect/>
          </a:stretch>
        </p:blipFill>
        <p:spPr>
          <a:xfrm>
            <a:off x="8475774" y="26128795"/>
            <a:ext cx="6464905" cy="4852183"/>
          </a:xfrm>
          <a:prstGeom prst="rect">
            <a:avLst/>
          </a:prstGeom>
        </p:spPr>
      </p:pic>
      <p:pic>
        <p:nvPicPr>
          <p:cNvPr id="125" name="Picture 124">
            <a:extLst>
              <a:ext uri="{FF2B5EF4-FFF2-40B4-BE49-F238E27FC236}">
                <a16:creationId xmlns:a16="http://schemas.microsoft.com/office/drawing/2014/main" id="{EAAF42C1-FAEB-4947-8DE4-2C0AD5593B99}"/>
              </a:ext>
            </a:extLst>
          </p:cNvPr>
          <p:cNvPicPr>
            <a:picLocks noChangeAspect="1"/>
          </p:cNvPicPr>
          <p:nvPr/>
        </p:nvPicPr>
        <p:blipFill>
          <a:blip r:embed="rId7"/>
          <a:stretch>
            <a:fillRect/>
          </a:stretch>
        </p:blipFill>
        <p:spPr>
          <a:xfrm>
            <a:off x="8475774" y="35436787"/>
            <a:ext cx="6464905" cy="4852183"/>
          </a:xfrm>
          <a:prstGeom prst="rect">
            <a:avLst/>
          </a:prstGeom>
        </p:spPr>
      </p:pic>
      <p:pic>
        <p:nvPicPr>
          <p:cNvPr id="126" name="Picture 125">
            <a:extLst>
              <a:ext uri="{FF2B5EF4-FFF2-40B4-BE49-F238E27FC236}">
                <a16:creationId xmlns:a16="http://schemas.microsoft.com/office/drawing/2014/main" id="{089A8EB1-7BF3-3B48-B79F-BFE89310F787}"/>
              </a:ext>
            </a:extLst>
          </p:cNvPr>
          <p:cNvPicPr>
            <a:picLocks noChangeAspect="1"/>
          </p:cNvPicPr>
          <p:nvPr/>
        </p:nvPicPr>
        <p:blipFill>
          <a:blip r:embed="rId8"/>
          <a:stretch>
            <a:fillRect/>
          </a:stretch>
        </p:blipFill>
        <p:spPr>
          <a:xfrm>
            <a:off x="979763" y="35436787"/>
            <a:ext cx="6472952" cy="4858223"/>
          </a:xfrm>
          <a:prstGeom prst="rect">
            <a:avLst/>
          </a:prstGeom>
        </p:spPr>
      </p:pic>
      <p:pic>
        <p:nvPicPr>
          <p:cNvPr id="145" name="Picture 144">
            <a:extLst>
              <a:ext uri="{FF2B5EF4-FFF2-40B4-BE49-F238E27FC236}">
                <a16:creationId xmlns:a16="http://schemas.microsoft.com/office/drawing/2014/main" id="{4E04806B-A48C-E042-86E9-CBD67367ED6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95845" y="27080771"/>
            <a:ext cx="2606400" cy="2606400"/>
          </a:xfrm>
          <a:prstGeom prst="rect">
            <a:avLst/>
          </a:prstGeom>
        </p:spPr>
      </p:pic>
      <p:pic>
        <p:nvPicPr>
          <p:cNvPr id="146" name="Picture 145">
            <a:extLst>
              <a:ext uri="{FF2B5EF4-FFF2-40B4-BE49-F238E27FC236}">
                <a16:creationId xmlns:a16="http://schemas.microsoft.com/office/drawing/2014/main" id="{4847759E-E771-9645-B94F-520F45A1948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99272" y="27075079"/>
            <a:ext cx="2612092" cy="2612092"/>
          </a:xfrm>
          <a:prstGeom prst="rect">
            <a:avLst/>
          </a:prstGeom>
        </p:spPr>
      </p:pic>
      <p:sp>
        <p:nvSpPr>
          <p:cNvPr id="13" name="Rectangle 12"/>
          <p:cNvSpPr/>
          <p:nvPr/>
        </p:nvSpPr>
        <p:spPr>
          <a:xfrm>
            <a:off x="1446728" y="27062840"/>
            <a:ext cx="1728000" cy="2356283"/>
          </a:xfrm>
          <a:prstGeom prst="rect">
            <a:avLst/>
          </a:prstGeom>
          <a:noFill/>
          <a:ln w="508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47" name="Picture 146">
            <a:extLst>
              <a:ext uri="{FF2B5EF4-FFF2-40B4-BE49-F238E27FC236}">
                <a16:creationId xmlns:a16="http://schemas.microsoft.com/office/drawing/2014/main" id="{2A455A8A-721A-724A-99BC-08B770FA26C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0356" y="27069969"/>
            <a:ext cx="2607879" cy="2607879"/>
          </a:xfrm>
          <a:prstGeom prst="rect">
            <a:avLst/>
          </a:prstGeom>
        </p:spPr>
      </p:pic>
      <p:sp>
        <p:nvSpPr>
          <p:cNvPr id="148" name="Rectangle 147"/>
          <p:cNvSpPr/>
          <p:nvPr/>
        </p:nvSpPr>
        <p:spPr>
          <a:xfrm>
            <a:off x="3317466" y="27066385"/>
            <a:ext cx="1726681" cy="2356283"/>
          </a:xfrm>
          <a:prstGeom prst="rect">
            <a:avLst/>
          </a:prstGeom>
          <a:noFill/>
          <a:ln w="508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9" name="Rectangle 148"/>
          <p:cNvSpPr/>
          <p:nvPr/>
        </p:nvSpPr>
        <p:spPr>
          <a:xfrm>
            <a:off x="5213601" y="27069930"/>
            <a:ext cx="1728000" cy="2356283"/>
          </a:xfrm>
          <a:prstGeom prst="rect">
            <a:avLst/>
          </a:prstGeom>
          <a:noFill/>
          <a:ln w="508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9" name="Straight Arrow Connector 18"/>
          <p:cNvCxnSpPr>
            <a:cxnSpLocks/>
            <a:stCxn id="13" idx="2"/>
          </p:cNvCxnSpPr>
          <p:nvPr/>
        </p:nvCxnSpPr>
        <p:spPr>
          <a:xfrm>
            <a:off x="2310728" y="29419123"/>
            <a:ext cx="558600" cy="986816"/>
          </a:xfrm>
          <a:prstGeom prst="straightConnector1">
            <a:avLst/>
          </a:prstGeom>
          <a:ln w="57150">
            <a:tailEnd type="stealth" w="lg" len="lg"/>
          </a:ln>
        </p:spPr>
        <p:style>
          <a:lnRef idx="3">
            <a:schemeClr val="dk1"/>
          </a:lnRef>
          <a:fillRef idx="0">
            <a:schemeClr val="dk1"/>
          </a:fillRef>
          <a:effectRef idx="2">
            <a:schemeClr val="dk1"/>
          </a:effectRef>
          <a:fontRef idx="minor">
            <a:schemeClr val="tx1"/>
          </a:fontRef>
        </p:style>
      </p:cxnSp>
      <p:cxnSp>
        <p:nvCxnSpPr>
          <p:cNvPr id="150" name="Straight Arrow Connector 149"/>
          <p:cNvCxnSpPr/>
          <p:nvPr/>
        </p:nvCxnSpPr>
        <p:spPr>
          <a:xfrm flipH="1">
            <a:off x="3773336" y="29419123"/>
            <a:ext cx="454230" cy="857787"/>
          </a:xfrm>
          <a:prstGeom prst="straightConnector1">
            <a:avLst/>
          </a:prstGeom>
          <a:ln w="57150">
            <a:tailEnd type="stealth" w="lg" len="lg"/>
          </a:ln>
        </p:spPr>
        <p:style>
          <a:lnRef idx="3">
            <a:schemeClr val="dk1"/>
          </a:lnRef>
          <a:fillRef idx="0">
            <a:schemeClr val="dk1"/>
          </a:fillRef>
          <a:effectRef idx="2">
            <a:schemeClr val="dk1"/>
          </a:effectRef>
          <a:fontRef idx="minor">
            <a:schemeClr val="tx1"/>
          </a:fontRef>
        </p:style>
      </p:cxnSp>
      <p:cxnSp>
        <p:nvCxnSpPr>
          <p:cNvPr id="152" name="Straight Arrow Connector 151"/>
          <p:cNvCxnSpPr>
            <a:cxnSpLocks/>
            <a:stCxn id="149" idx="2"/>
            <a:endCxn id="123" idx="7"/>
          </p:cNvCxnSpPr>
          <p:nvPr/>
        </p:nvCxnSpPr>
        <p:spPr>
          <a:xfrm flipH="1">
            <a:off x="4667040" y="29426213"/>
            <a:ext cx="1410561" cy="1076673"/>
          </a:xfrm>
          <a:prstGeom prst="straightConnector1">
            <a:avLst/>
          </a:prstGeom>
          <a:ln w="57150">
            <a:tailEnd type="stealth" w="lg" len="lg"/>
          </a:ln>
        </p:spPr>
        <p:style>
          <a:lnRef idx="3">
            <a:schemeClr val="dk1"/>
          </a:lnRef>
          <a:fillRef idx="0">
            <a:schemeClr val="dk1"/>
          </a:fillRef>
          <a:effectRef idx="2">
            <a:schemeClr val="dk1"/>
          </a:effectRef>
          <a:fontRef idx="minor">
            <a:schemeClr val="tx1"/>
          </a:fontRef>
        </p:style>
      </p:cxnSp>
      <p:sp>
        <p:nvSpPr>
          <p:cNvPr id="155" name="TextBox 154"/>
          <p:cNvSpPr txBox="1"/>
          <p:nvPr/>
        </p:nvSpPr>
        <p:spPr>
          <a:xfrm>
            <a:off x="10173561" y="35996188"/>
            <a:ext cx="362600" cy="584775"/>
          </a:xfrm>
          <a:prstGeom prst="rect">
            <a:avLst/>
          </a:prstGeom>
          <a:noFill/>
        </p:spPr>
        <p:txBody>
          <a:bodyPr wrap="none" rtlCol="0">
            <a:spAutoFit/>
          </a:bodyPr>
          <a:lstStyle/>
          <a:p>
            <a:r>
              <a:rPr lang="en-US" sz="3200" dirty="0"/>
              <a:t>x</a:t>
            </a:r>
          </a:p>
        </p:txBody>
      </p:sp>
      <p:sp>
        <p:nvSpPr>
          <p:cNvPr id="156" name="TextBox 155"/>
          <p:cNvSpPr txBox="1"/>
          <p:nvPr/>
        </p:nvSpPr>
        <p:spPr>
          <a:xfrm>
            <a:off x="11240361" y="36224788"/>
            <a:ext cx="362600" cy="584775"/>
          </a:xfrm>
          <a:prstGeom prst="rect">
            <a:avLst/>
          </a:prstGeom>
          <a:noFill/>
        </p:spPr>
        <p:txBody>
          <a:bodyPr wrap="none" rtlCol="0">
            <a:spAutoFit/>
          </a:bodyPr>
          <a:lstStyle/>
          <a:p>
            <a:r>
              <a:rPr lang="en-US" sz="3200" dirty="0"/>
              <a:t>x</a:t>
            </a:r>
          </a:p>
        </p:txBody>
      </p:sp>
      <p:sp>
        <p:nvSpPr>
          <p:cNvPr id="157" name="TextBox 156"/>
          <p:cNvSpPr txBox="1"/>
          <p:nvPr/>
        </p:nvSpPr>
        <p:spPr>
          <a:xfrm>
            <a:off x="12535761" y="36237488"/>
            <a:ext cx="362600" cy="584775"/>
          </a:xfrm>
          <a:prstGeom prst="rect">
            <a:avLst/>
          </a:prstGeom>
          <a:noFill/>
        </p:spPr>
        <p:txBody>
          <a:bodyPr wrap="none" rtlCol="0">
            <a:spAutoFit/>
          </a:bodyPr>
          <a:lstStyle/>
          <a:p>
            <a:r>
              <a:rPr lang="en-US" sz="3200" dirty="0"/>
              <a:t>x</a:t>
            </a:r>
          </a:p>
        </p:txBody>
      </p:sp>
      <p:sp>
        <p:nvSpPr>
          <p:cNvPr id="158" name="TextBox 157"/>
          <p:cNvSpPr txBox="1"/>
          <p:nvPr/>
        </p:nvSpPr>
        <p:spPr>
          <a:xfrm>
            <a:off x="12535761" y="37380488"/>
            <a:ext cx="362600" cy="584775"/>
          </a:xfrm>
          <a:prstGeom prst="rect">
            <a:avLst/>
          </a:prstGeom>
          <a:noFill/>
        </p:spPr>
        <p:txBody>
          <a:bodyPr wrap="none" rtlCol="0">
            <a:spAutoFit/>
          </a:bodyPr>
          <a:lstStyle/>
          <a:p>
            <a:r>
              <a:rPr lang="en-US" sz="3200" dirty="0"/>
              <a:t>x</a:t>
            </a:r>
          </a:p>
        </p:txBody>
      </p:sp>
      <p:sp>
        <p:nvSpPr>
          <p:cNvPr id="159" name="TextBox 158"/>
          <p:cNvSpPr txBox="1"/>
          <p:nvPr/>
        </p:nvSpPr>
        <p:spPr>
          <a:xfrm>
            <a:off x="12815161" y="38345688"/>
            <a:ext cx="362600" cy="584775"/>
          </a:xfrm>
          <a:prstGeom prst="rect">
            <a:avLst/>
          </a:prstGeom>
          <a:noFill/>
        </p:spPr>
        <p:txBody>
          <a:bodyPr wrap="none" rtlCol="0">
            <a:spAutoFit/>
          </a:bodyPr>
          <a:lstStyle/>
          <a:p>
            <a:r>
              <a:rPr lang="en-US" sz="3200" dirty="0"/>
              <a:t>x</a:t>
            </a:r>
          </a:p>
        </p:txBody>
      </p:sp>
      <p:sp>
        <p:nvSpPr>
          <p:cNvPr id="161" name="TextBox 160"/>
          <p:cNvSpPr txBox="1"/>
          <p:nvPr/>
        </p:nvSpPr>
        <p:spPr>
          <a:xfrm>
            <a:off x="10179149" y="38277108"/>
            <a:ext cx="362600" cy="584775"/>
          </a:xfrm>
          <a:prstGeom prst="rect">
            <a:avLst/>
          </a:prstGeom>
          <a:noFill/>
        </p:spPr>
        <p:txBody>
          <a:bodyPr wrap="none" rtlCol="0">
            <a:spAutoFit/>
          </a:bodyPr>
          <a:lstStyle/>
          <a:p>
            <a:r>
              <a:rPr lang="en-US" sz="3200" dirty="0"/>
              <a:t>x</a:t>
            </a:r>
          </a:p>
        </p:txBody>
      </p:sp>
      <p:sp>
        <p:nvSpPr>
          <p:cNvPr id="162" name="5-Point Star 161">
            <a:extLst>
              <a:ext uri="{FF2B5EF4-FFF2-40B4-BE49-F238E27FC236}">
                <a16:creationId xmlns:a16="http://schemas.microsoft.com/office/drawing/2014/main" id="{B583A645-FA5E-FD4B-BD40-AE889B17BDEB}"/>
              </a:ext>
            </a:extLst>
          </p:cNvPr>
          <p:cNvSpPr/>
          <p:nvPr/>
        </p:nvSpPr>
        <p:spPr>
          <a:xfrm>
            <a:off x="11113766" y="37661499"/>
            <a:ext cx="303405" cy="295079"/>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a-DK"/>
          </a:p>
        </p:txBody>
      </p:sp>
      <p:sp>
        <p:nvSpPr>
          <p:cNvPr id="163" name="5-Point Star 162">
            <a:extLst>
              <a:ext uri="{FF2B5EF4-FFF2-40B4-BE49-F238E27FC236}">
                <a16:creationId xmlns:a16="http://schemas.microsoft.com/office/drawing/2014/main" id="{B583A645-FA5E-FD4B-BD40-AE889B17BDEB}"/>
              </a:ext>
            </a:extLst>
          </p:cNvPr>
          <p:cNvSpPr/>
          <p:nvPr/>
        </p:nvSpPr>
        <p:spPr>
          <a:xfrm>
            <a:off x="3596008" y="37678525"/>
            <a:ext cx="303405" cy="295079"/>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a-DK"/>
          </a:p>
        </p:txBody>
      </p:sp>
      <p:sp>
        <p:nvSpPr>
          <p:cNvPr id="164" name="TextBox 163"/>
          <p:cNvSpPr txBox="1"/>
          <p:nvPr/>
        </p:nvSpPr>
        <p:spPr>
          <a:xfrm>
            <a:off x="1503461" y="27047099"/>
            <a:ext cx="393056" cy="584775"/>
          </a:xfrm>
          <a:prstGeom prst="rect">
            <a:avLst/>
          </a:prstGeom>
          <a:noFill/>
        </p:spPr>
        <p:txBody>
          <a:bodyPr wrap="none" rtlCol="0">
            <a:spAutoFit/>
          </a:bodyPr>
          <a:lstStyle/>
          <a:p>
            <a:r>
              <a:rPr lang="en-US" sz="3200" dirty="0"/>
              <a:t>1</a:t>
            </a:r>
          </a:p>
        </p:txBody>
      </p:sp>
      <p:sp>
        <p:nvSpPr>
          <p:cNvPr id="165" name="TextBox 164"/>
          <p:cNvSpPr txBox="1"/>
          <p:nvPr/>
        </p:nvSpPr>
        <p:spPr>
          <a:xfrm>
            <a:off x="3403311" y="27031673"/>
            <a:ext cx="393056" cy="584775"/>
          </a:xfrm>
          <a:prstGeom prst="rect">
            <a:avLst/>
          </a:prstGeom>
          <a:noFill/>
        </p:spPr>
        <p:txBody>
          <a:bodyPr wrap="none" rtlCol="0">
            <a:spAutoFit/>
          </a:bodyPr>
          <a:lstStyle/>
          <a:p>
            <a:r>
              <a:rPr lang="en-US" sz="3200" dirty="0"/>
              <a:t>2</a:t>
            </a:r>
          </a:p>
        </p:txBody>
      </p:sp>
      <p:sp>
        <p:nvSpPr>
          <p:cNvPr id="166" name="TextBox 165"/>
          <p:cNvSpPr txBox="1"/>
          <p:nvPr/>
        </p:nvSpPr>
        <p:spPr>
          <a:xfrm>
            <a:off x="5276885" y="27058275"/>
            <a:ext cx="393056" cy="584775"/>
          </a:xfrm>
          <a:prstGeom prst="rect">
            <a:avLst/>
          </a:prstGeom>
          <a:noFill/>
        </p:spPr>
        <p:txBody>
          <a:bodyPr wrap="none" rtlCol="0">
            <a:spAutoFit/>
          </a:bodyPr>
          <a:lstStyle/>
          <a:p>
            <a:r>
              <a:rPr lang="en-US" sz="3200" dirty="0"/>
              <a:t>3</a:t>
            </a:r>
          </a:p>
        </p:txBody>
      </p:sp>
      <p:sp>
        <p:nvSpPr>
          <p:cNvPr id="167" name="TextBox 166"/>
          <p:cNvSpPr txBox="1"/>
          <p:nvPr/>
        </p:nvSpPr>
        <p:spPr>
          <a:xfrm>
            <a:off x="12201941" y="28671175"/>
            <a:ext cx="373820" cy="523220"/>
          </a:xfrm>
          <a:prstGeom prst="rect">
            <a:avLst/>
          </a:prstGeom>
          <a:noFill/>
        </p:spPr>
        <p:txBody>
          <a:bodyPr wrap="none" rtlCol="0">
            <a:spAutoFit/>
          </a:bodyPr>
          <a:lstStyle/>
          <a:p>
            <a:r>
              <a:rPr lang="en-US" sz="2800"/>
              <a:t>1</a:t>
            </a:r>
            <a:endParaRPr lang="en-US" sz="2800" dirty="0"/>
          </a:p>
        </p:txBody>
      </p:sp>
      <p:sp>
        <p:nvSpPr>
          <p:cNvPr id="168" name="TextBox 167"/>
          <p:cNvSpPr txBox="1"/>
          <p:nvPr/>
        </p:nvSpPr>
        <p:spPr>
          <a:xfrm>
            <a:off x="12482357" y="28903839"/>
            <a:ext cx="367408" cy="523220"/>
          </a:xfrm>
          <a:prstGeom prst="rect">
            <a:avLst/>
          </a:prstGeom>
          <a:noFill/>
        </p:spPr>
        <p:txBody>
          <a:bodyPr wrap="none" rtlCol="0">
            <a:spAutoFit/>
          </a:bodyPr>
          <a:lstStyle/>
          <a:p>
            <a:r>
              <a:rPr lang="en-US" sz="2800" dirty="0"/>
              <a:t>2</a:t>
            </a:r>
          </a:p>
        </p:txBody>
      </p:sp>
      <p:sp>
        <p:nvSpPr>
          <p:cNvPr id="169" name="TextBox 168"/>
          <p:cNvSpPr txBox="1"/>
          <p:nvPr/>
        </p:nvSpPr>
        <p:spPr>
          <a:xfrm>
            <a:off x="12762773" y="29146155"/>
            <a:ext cx="367408" cy="523220"/>
          </a:xfrm>
          <a:prstGeom prst="rect">
            <a:avLst/>
          </a:prstGeom>
          <a:noFill/>
        </p:spPr>
        <p:txBody>
          <a:bodyPr wrap="none" rtlCol="0">
            <a:spAutoFit/>
          </a:bodyPr>
          <a:lstStyle/>
          <a:p>
            <a:r>
              <a:rPr lang="en-US" sz="2800" dirty="0"/>
              <a:t>3</a:t>
            </a:r>
          </a:p>
        </p:txBody>
      </p:sp>
      <p:pic>
        <p:nvPicPr>
          <p:cNvPr id="170" name="Graphic 13" descr="HeadWithGears">
            <a:extLst>
              <a:ext uri="{FF2B5EF4-FFF2-40B4-BE49-F238E27FC236}">
                <a16:creationId xmlns:a16="http://schemas.microsoft.com/office/drawing/2014/main" id="{F1734F00-B7B6-2042-904B-EB85E52832B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71428" y="29799851"/>
            <a:ext cx="883089" cy="883089"/>
          </a:xfrm>
          <a:prstGeom prst="rect">
            <a:avLst/>
          </a:prstGeom>
        </p:spPr>
      </p:pic>
      <p:pic>
        <p:nvPicPr>
          <p:cNvPr id="171" name="Graphic 10" descr="Atom">
            <a:extLst>
              <a:ext uri="{FF2B5EF4-FFF2-40B4-BE49-F238E27FC236}">
                <a16:creationId xmlns:a16="http://schemas.microsoft.com/office/drawing/2014/main" id="{803445ED-BA53-F447-93B7-06103930BE3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992331" y="34456823"/>
            <a:ext cx="873890" cy="873890"/>
          </a:xfrm>
          <a:prstGeom prst="rect">
            <a:avLst/>
          </a:prstGeom>
        </p:spPr>
      </p:pic>
      <p:pic>
        <p:nvPicPr>
          <p:cNvPr id="172" name="Graphic 8" descr="Binoculars">
            <a:extLst>
              <a:ext uri="{FF2B5EF4-FFF2-40B4-BE49-F238E27FC236}">
                <a16:creationId xmlns:a16="http://schemas.microsoft.com/office/drawing/2014/main" id="{0307FDB9-D726-D54A-8E96-5C778AD4B9A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387894" y="34476151"/>
            <a:ext cx="918442" cy="918442"/>
          </a:xfrm>
          <a:prstGeom prst="rect">
            <a:avLst/>
          </a:prstGeom>
        </p:spPr>
      </p:pic>
      <p:pic>
        <p:nvPicPr>
          <p:cNvPr id="173" name="Picture 17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618496" y="17768817"/>
            <a:ext cx="3962870" cy="3962870"/>
          </a:xfrm>
          <a:prstGeom prst="rect">
            <a:avLst/>
          </a:prstGeom>
        </p:spPr>
      </p:pic>
      <p:cxnSp>
        <p:nvCxnSpPr>
          <p:cNvPr id="175" name="Straight Arrow Connector 174"/>
          <p:cNvCxnSpPr/>
          <p:nvPr/>
        </p:nvCxnSpPr>
        <p:spPr>
          <a:xfrm>
            <a:off x="6644463" y="18951043"/>
            <a:ext cx="782852" cy="1407080"/>
          </a:xfrm>
          <a:prstGeom prst="straightConnector1">
            <a:avLst/>
          </a:prstGeom>
          <a:ln w="79375">
            <a:tailEnd type="arrow" w="med" len="med"/>
          </a:ln>
        </p:spPr>
        <p:style>
          <a:lnRef idx="3">
            <a:schemeClr val="dk1"/>
          </a:lnRef>
          <a:fillRef idx="0">
            <a:schemeClr val="dk1"/>
          </a:fillRef>
          <a:effectRef idx="2">
            <a:schemeClr val="dk1"/>
          </a:effectRef>
          <a:fontRef idx="minor">
            <a:schemeClr val="tx1"/>
          </a:fontRef>
        </p:style>
      </p:cxnSp>
      <p:cxnSp>
        <p:nvCxnSpPr>
          <p:cNvPr id="177" name="Straight Arrow Connector 176"/>
          <p:cNvCxnSpPr/>
          <p:nvPr/>
        </p:nvCxnSpPr>
        <p:spPr>
          <a:xfrm flipH="1">
            <a:off x="7838263" y="18951043"/>
            <a:ext cx="782852" cy="1407080"/>
          </a:xfrm>
          <a:prstGeom prst="straightConnector1">
            <a:avLst/>
          </a:prstGeom>
          <a:ln w="79375">
            <a:tailEnd type="arrow" w="med" len="med"/>
          </a:ln>
        </p:spPr>
        <p:style>
          <a:lnRef idx="3">
            <a:schemeClr val="dk1"/>
          </a:lnRef>
          <a:fillRef idx="0">
            <a:schemeClr val="dk1"/>
          </a:fillRef>
          <a:effectRef idx="2">
            <a:schemeClr val="dk1"/>
          </a:effectRef>
          <a:fontRef idx="minor">
            <a:schemeClr val="tx1"/>
          </a:fontRef>
        </p:style>
      </p:cxnSp>
      <p:sp>
        <p:nvSpPr>
          <p:cNvPr id="178" name="TextBox 177"/>
          <p:cNvSpPr txBox="1"/>
          <p:nvPr/>
        </p:nvSpPr>
        <p:spPr>
          <a:xfrm>
            <a:off x="6474791" y="19856918"/>
            <a:ext cx="667170" cy="707886"/>
          </a:xfrm>
          <a:prstGeom prst="rect">
            <a:avLst/>
          </a:prstGeom>
          <a:noFill/>
        </p:spPr>
        <p:txBody>
          <a:bodyPr wrap="none" rtlCol="0">
            <a:spAutoFit/>
          </a:bodyPr>
          <a:lstStyle/>
          <a:p>
            <a:r>
              <a:rPr lang="en-US" sz="4000" dirty="0"/>
              <a:t>x1</a:t>
            </a:r>
          </a:p>
        </p:txBody>
      </p:sp>
      <p:sp>
        <p:nvSpPr>
          <p:cNvPr id="179" name="TextBox 178"/>
          <p:cNvSpPr txBox="1"/>
          <p:nvPr/>
        </p:nvSpPr>
        <p:spPr>
          <a:xfrm>
            <a:off x="8252791" y="19831518"/>
            <a:ext cx="667170" cy="707886"/>
          </a:xfrm>
          <a:prstGeom prst="rect">
            <a:avLst/>
          </a:prstGeom>
          <a:noFill/>
        </p:spPr>
        <p:txBody>
          <a:bodyPr wrap="none" rtlCol="0">
            <a:spAutoFit/>
          </a:bodyPr>
          <a:lstStyle/>
          <a:p>
            <a:r>
              <a:rPr lang="en-US" sz="4000" dirty="0"/>
              <a:t>x2</a:t>
            </a:r>
          </a:p>
        </p:txBody>
      </p:sp>
      <p:sp>
        <p:nvSpPr>
          <p:cNvPr id="181" name="Oval 180"/>
          <p:cNvSpPr/>
          <p:nvPr/>
        </p:nvSpPr>
        <p:spPr>
          <a:xfrm>
            <a:off x="11223890" y="31834825"/>
            <a:ext cx="144000" cy="14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181"/>
          <p:cNvSpPr txBox="1"/>
          <p:nvPr/>
        </p:nvSpPr>
        <p:spPr>
          <a:xfrm>
            <a:off x="11464735" y="31585988"/>
            <a:ext cx="2618987" cy="1077218"/>
          </a:xfrm>
          <a:prstGeom prst="rect">
            <a:avLst/>
          </a:prstGeom>
          <a:noFill/>
        </p:spPr>
        <p:txBody>
          <a:bodyPr wrap="none" rtlCol="0">
            <a:spAutoFit/>
          </a:bodyPr>
          <a:lstStyle/>
          <a:p>
            <a:r>
              <a:rPr lang="da-DK" sz="3200" dirty="0"/>
              <a:t>= </a:t>
            </a:r>
            <a:r>
              <a:rPr lang="da-DK" sz="3200" dirty="0" err="1"/>
              <a:t>Current</a:t>
            </a:r>
            <a:endParaRPr lang="da-DK" sz="3200" dirty="0"/>
          </a:p>
          <a:p>
            <a:r>
              <a:rPr lang="da-DK" sz="3200" dirty="0"/>
              <a:t>   Training data</a:t>
            </a:r>
            <a:endParaRPr lang="en-US" sz="3200" dirty="0"/>
          </a:p>
        </p:txBody>
      </p:sp>
      <p:cxnSp>
        <p:nvCxnSpPr>
          <p:cNvPr id="183" name="Straight Arrow Connector 182"/>
          <p:cNvCxnSpPr/>
          <p:nvPr/>
        </p:nvCxnSpPr>
        <p:spPr>
          <a:xfrm flipH="1" flipV="1">
            <a:off x="12229042" y="30745398"/>
            <a:ext cx="0" cy="749319"/>
          </a:xfrm>
          <a:prstGeom prst="straightConnector1">
            <a:avLst/>
          </a:prstGeom>
          <a:ln w="57150">
            <a:tailEnd type="stealth" w="lg" len="lg"/>
          </a:ln>
        </p:spPr>
        <p:style>
          <a:lnRef idx="3">
            <a:schemeClr val="dk1"/>
          </a:lnRef>
          <a:fillRef idx="0">
            <a:schemeClr val="dk1"/>
          </a:fillRef>
          <a:effectRef idx="2">
            <a:schemeClr val="dk1"/>
          </a:effectRef>
          <a:fontRef idx="minor">
            <a:schemeClr val="tx1"/>
          </a:fontRef>
        </p:style>
      </p:cxnSp>
      <p:pic>
        <p:nvPicPr>
          <p:cNvPr id="190" name="Picture 18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5936539" y="10379989"/>
            <a:ext cx="6644795" cy="4987200"/>
          </a:xfrm>
          <a:prstGeom prst="rect">
            <a:avLst/>
          </a:prstGeom>
        </p:spPr>
      </p:pic>
      <p:cxnSp>
        <p:nvCxnSpPr>
          <p:cNvPr id="192" name="Straight Arrow Connector 191"/>
          <p:cNvCxnSpPr/>
          <p:nvPr/>
        </p:nvCxnSpPr>
        <p:spPr>
          <a:xfrm flipH="1">
            <a:off x="21975070" y="11402417"/>
            <a:ext cx="340242"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93" name="TextBox 192"/>
              <p:cNvSpPr txBox="1"/>
              <p:nvPr/>
            </p:nvSpPr>
            <p:spPr>
              <a:xfrm>
                <a:off x="22276560" y="11110029"/>
                <a:ext cx="53854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charset="0"/>
                        </a:rPr>
                        <m:t>𝛽</m:t>
                      </m:r>
                    </m:oMath>
                  </m:oMathPara>
                </a14:m>
                <a:endParaRPr lang="en-US" sz="3200" dirty="0"/>
              </a:p>
            </p:txBody>
          </p:sp>
        </mc:Choice>
        <mc:Fallback xmlns="">
          <p:sp>
            <p:nvSpPr>
              <p:cNvPr id="193" name="TextBox 192"/>
              <p:cNvSpPr txBox="1">
                <a:spLocks noRot="1" noChangeAspect="1" noMove="1" noResize="1" noEditPoints="1" noAdjustHandles="1" noChangeArrowheads="1" noChangeShapeType="1" noTextEdit="1"/>
              </p:cNvSpPr>
              <p:nvPr/>
            </p:nvSpPr>
            <p:spPr>
              <a:xfrm>
                <a:off x="22276560" y="11110029"/>
                <a:ext cx="538544" cy="584775"/>
              </a:xfrm>
              <a:prstGeom prst="rect">
                <a:avLst/>
              </a:prstGeom>
              <a:blipFill rotWithShape="0">
                <a:blip r:embed="rId20"/>
                <a:stretch>
                  <a:fillRect/>
                </a:stretch>
              </a:blipFill>
            </p:spPr>
            <p:txBody>
              <a:bodyPr/>
              <a:lstStyle/>
              <a:p>
                <a:r>
                  <a:rPr lang="en-US">
                    <a:noFill/>
                  </a:rPr>
                  <a:t> </a:t>
                </a:r>
              </a:p>
            </p:txBody>
          </p:sp>
        </mc:Fallback>
      </mc:AlternateContent>
      <p:cxnSp>
        <p:nvCxnSpPr>
          <p:cNvPr id="194" name="Straight Arrow Connector 193"/>
          <p:cNvCxnSpPr/>
          <p:nvPr/>
        </p:nvCxnSpPr>
        <p:spPr>
          <a:xfrm flipH="1" flipV="1">
            <a:off x="19834450" y="13015752"/>
            <a:ext cx="1057050" cy="0"/>
          </a:xfrm>
          <a:prstGeom prst="straightConnector1">
            <a:avLst/>
          </a:prstGeom>
          <a:ln w="38100">
            <a:headEnd type="triangle"/>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98" name="TextBox 197"/>
              <p:cNvSpPr txBox="1"/>
              <p:nvPr/>
            </p:nvSpPr>
            <p:spPr>
              <a:xfrm>
                <a:off x="20028768" y="12500499"/>
                <a:ext cx="75572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charset="0"/>
                        </a:rPr>
                        <m:t>2</m:t>
                      </m:r>
                      <m:r>
                        <a:rPr lang="en-US" sz="3200" b="0" i="1" smtClean="0">
                          <a:latin typeface="Cambria Math" charset="0"/>
                        </a:rPr>
                        <m:t>𝜎</m:t>
                      </m:r>
                    </m:oMath>
                  </m:oMathPara>
                </a14:m>
                <a:endParaRPr lang="en-US" sz="3200" dirty="0"/>
              </a:p>
            </p:txBody>
          </p:sp>
        </mc:Choice>
        <mc:Fallback xmlns="">
          <p:sp>
            <p:nvSpPr>
              <p:cNvPr id="198" name="TextBox 197"/>
              <p:cNvSpPr txBox="1">
                <a:spLocks noRot="1" noChangeAspect="1" noMove="1" noResize="1" noEditPoints="1" noAdjustHandles="1" noChangeArrowheads="1" noChangeShapeType="1" noTextEdit="1"/>
              </p:cNvSpPr>
              <p:nvPr/>
            </p:nvSpPr>
            <p:spPr>
              <a:xfrm>
                <a:off x="20028768" y="12500499"/>
                <a:ext cx="755720" cy="584775"/>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9" name="TextBox 198"/>
              <p:cNvSpPr txBox="1"/>
              <p:nvPr/>
            </p:nvSpPr>
            <p:spPr>
              <a:xfrm>
                <a:off x="20087138" y="10214431"/>
                <a:ext cx="1678601"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a-DK" sz="3200" i="1">
                          <a:latin typeface="Cambria Math" charset="0"/>
                        </a:rPr>
                        <m:t>𝐾</m:t>
                      </m:r>
                      <m:d>
                        <m:dPr>
                          <m:ctrlPr>
                            <a:rPr lang="en-GB" sz="3200" i="1">
                              <a:latin typeface="Cambria Math" panose="02040503050406030204" pitchFamily="18" charset="0"/>
                            </a:rPr>
                          </m:ctrlPr>
                        </m:dPr>
                        <m:e>
                          <m:r>
                            <a:rPr lang="da-DK" sz="3200" b="1" i="1">
                              <a:latin typeface="Cambria Math" charset="0"/>
                            </a:rPr>
                            <m:t>𝒙</m:t>
                          </m:r>
                          <m:r>
                            <a:rPr lang="en-GB" sz="3200" i="1">
                              <a:latin typeface="Cambria Math" charset="0"/>
                            </a:rPr>
                            <m:t>,</m:t>
                          </m:r>
                          <m:sSub>
                            <m:sSubPr>
                              <m:ctrlPr>
                                <a:rPr lang="en-GB" sz="3200" i="1">
                                  <a:latin typeface="Cambria Math" panose="02040503050406030204" pitchFamily="18" charset="0"/>
                                </a:rPr>
                              </m:ctrlPr>
                            </m:sSubPr>
                            <m:e>
                              <m:r>
                                <a:rPr lang="da-DK" sz="3200" b="1" i="1">
                                  <a:latin typeface="Cambria Math" charset="0"/>
                                </a:rPr>
                                <m:t>𝒙</m:t>
                              </m:r>
                            </m:e>
                            <m:sub>
                              <m:r>
                                <a:rPr lang="da-DK" sz="3200" i="1">
                                  <a:latin typeface="Cambria Math" charset="0"/>
                                </a:rPr>
                                <m:t>𝑖</m:t>
                              </m:r>
                            </m:sub>
                          </m:sSub>
                        </m:e>
                      </m:d>
                    </m:oMath>
                  </m:oMathPara>
                </a14:m>
                <a:endParaRPr lang="en-US" sz="3200" dirty="0"/>
              </a:p>
            </p:txBody>
          </p:sp>
        </mc:Choice>
        <mc:Fallback xmlns="">
          <p:sp>
            <p:nvSpPr>
              <p:cNvPr id="199" name="TextBox 198"/>
              <p:cNvSpPr txBox="1">
                <a:spLocks noRot="1" noChangeAspect="1" noMove="1" noResize="1" noEditPoints="1" noAdjustHandles="1" noChangeArrowheads="1" noChangeShapeType="1" noTextEdit="1"/>
              </p:cNvSpPr>
              <p:nvPr/>
            </p:nvSpPr>
            <p:spPr>
              <a:xfrm>
                <a:off x="20087138" y="10214431"/>
                <a:ext cx="1678601" cy="584775"/>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p:cNvSpPr txBox="1"/>
              <p:nvPr/>
            </p:nvSpPr>
            <p:spPr>
              <a:xfrm>
                <a:off x="20100919" y="14091692"/>
                <a:ext cx="64254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1" i="1" smtClean="0">
                              <a:latin typeface="Cambria Math" panose="02040503050406030204" pitchFamily="18" charset="0"/>
                            </a:rPr>
                          </m:ctrlPr>
                        </m:sSubPr>
                        <m:e>
                          <m:r>
                            <a:rPr lang="en-US" sz="3200" b="1" i="1" smtClean="0">
                              <a:latin typeface="Cambria Math" charset="0"/>
                            </a:rPr>
                            <m:t>𝒙</m:t>
                          </m:r>
                        </m:e>
                        <m:sub>
                          <m:r>
                            <a:rPr lang="en-US" sz="3200" b="0" i="1" smtClean="0">
                              <a:latin typeface="Cambria Math" charset="0"/>
                            </a:rPr>
                            <m:t>𝑖</m:t>
                          </m:r>
                        </m:sub>
                      </m:sSub>
                    </m:oMath>
                  </m:oMathPara>
                </a14:m>
                <a:endParaRPr lang="en-US" sz="3200" b="1" dirty="0"/>
              </a:p>
            </p:txBody>
          </p:sp>
        </mc:Choice>
        <mc:Fallback xmlns="">
          <p:sp>
            <p:nvSpPr>
              <p:cNvPr id="200" name="TextBox 199"/>
              <p:cNvSpPr txBox="1">
                <a:spLocks noRot="1" noChangeAspect="1" noMove="1" noResize="1" noEditPoints="1" noAdjustHandles="1" noChangeArrowheads="1" noChangeShapeType="1" noTextEdit="1"/>
              </p:cNvSpPr>
              <p:nvPr/>
            </p:nvSpPr>
            <p:spPr>
              <a:xfrm>
                <a:off x="20100919" y="14091692"/>
                <a:ext cx="642547" cy="584775"/>
              </a:xfrm>
              <a:prstGeom prst="rect">
                <a:avLst/>
              </a:prstGeom>
              <a:blipFill rotWithShape="0">
                <a:blip r:embed="rId23"/>
                <a:stretch>
                  <a:fillRect/>
                </a:stretch>
              </a:blipFill>
            </p:spPr>
            <p:txBody>
              <a:bodyPr/>
              <a:lstStyle/>
              <a:p>
                <a:r>
                  <a:rPr lang="en-US">
                    <a:noFill/>
                  </a:rPr>
                  <a:t> </a:t>
                </a:r>
              </a:p>
            </p:txBody>
          </p:sp>
        </mc:Fallback>
      </mc:AlternateContent>
      <p:cxnSp>
        <p:nvCxnSpPr>
          <p:cNvPr id="201" name="Straight Arrow Connector 200"/>
          <p:cNvCxnSpPr/>
          <p:nvPr/>
        </p:nvCxnSpPr>
        <p:spPr>
          <a:xfrm>
            <a:off x="20358692" y="10735067"/>
            <a:ext cx="0" cy="145511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pic>
        <p:nvPicPr>
          <p:cNvPr id="206" name="Picture 20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2885625" y="10380680"/>
            <a:ext cx="6643875" cy="4986509"/>
          </a:xfrm>
          <a:prstGeom prst="rect">
            <a:avLst/>
          </a:prstGeom>
        </p:spPr>
      </p:pic>
      <p:sp>
        <p:nvSpPr>
          <p:cNvPr id="209" name="TextBox 208"/>
          <p:cNvSpPr txBox="1"/>
          <p:nvPr/>
        </p:nvSpPr>
        <p:spPr>
          <a:xfrm>
            <a:off x="16586200" y="15428684"/>
            <a:ext cx="4439357" cy="584775"/>
          </a:xfrm>
          <a:prstGeom prst="rect">
            <a:avLst/>
          </a:prstGeom>
          <a:noFill/>
        </p:spPr>
        <p:txBody>
          <a:bodyPr wrap="none" rtlCol="0">
            <a:spAutoFit/>
          </a:bodyPr>
          <a:lstStyle/>
          <a:p>
            <a:r>
              <a:rPr lang="en-US" sz="3200" i="1" dirty="0"/>
              <a:t>Illustration of GPR model.</a:t>
            </a:r>
          </a:p>
        </p:txBody>
      </p:sp>
      <p:cxnSp>
        <p:nvCxnSpPr>
          <p:cNvPr id="210" name="Straight Arrow Connector 209"/>
          <p:cNvCxnSpPr/>
          <p:nvPr/>
        </p:nvCxnSpPr>
        <p:spPr>
          <a:xfrm flipH="1">
            <a:off x="21477768" y="12036081"/>
            <a:ext cx="340242"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11" name="TextBox 210"/>
          <p:cNvSpPr txBox="1"/>
          <p:nvPr/>
        </p:nvSpPr>
        <p:spPr>
          <a:xfrm>
            <a:off x="23379992" y="15369652"/>
            <a:ext cx="3643946" cy="584775"/>
          </a:xfrm>
          <a:prstGeom prst="rect">
            <a:avLst/>
          </a:prstGeom>
          <a:noFill/>
        </p:spPr>
        <p:txBody>
          <a:bodyPr wrap="none" rtlCol="0">
            <a:spAutoFit/>
          </a:bodyPr>
          <a:lstStyle/>
          <a:p>
            <a:r>
              <a:rPr lang="en-US" sz="3200" i="1" dirty="0"/>
              <a:t>GPR prediction error.</a:t>
            </a:r>
          </a:p>
        </p:txBody>
      </p:sp>
      <p:grpSp>
        <p:nvGrpSpPr>
          <p:cNvPr id="216" name="Group 215"/>
          <p:cNvGrpSpPr/>
          <p:nvPr/>
        </p:nvGrpSpPr>
        <p:grpSpPr>
          <a:xfrm>
            <a:off x="15431268" y="16854797"/>
            <a:ext cx="14299320" cy="5971896"/>
            <a:chOff x="454817" y="4426743"/>
            <a:chExt cx="9923751" cy="4015423"/>
          </a:xfrm>
        </p:grpSpPr>
        <mc:AlternateContent xmlns:mc="http://schemas.openxmlformats.org/markup-compatibility/2006">
          <mc:Choice xmlns:a14="http://schemas.microsoft.com/office/drawing/2010/main" Requires="a14">
            <p:sp>
              <p:nvSpPr>
                <p:cNvPr id="217" name="Rounded Rectangle 216"/>
                <p:cNvSpPr/>
                <p:nvPr/>
              </p:nvSpPr>
              <p:spPr>
                <a:xfrm>
                  <a:off x="454817" y="4784088"/>
                  <a:ext cx="9923751" cy="3658078"/>
                </a:xfrm>
                <a:prstGeom prst="roundRect">
                  <a:avLst>
                    <a:gd name="adj" fmla="val 12256"/>
                  </a:avLst>
                </a:prstGeom>
                <a:ln w="76200">
                  <a:solidFill>
                    <a:srgbClr val="03428E"/>
                  </a:solidFill>
                </a:ln>
                <a:effectLst>
                  <a:softEdge rad="0"/>
                </a:effectLst>
              </p:spPr>
              <p:style>
                <a:lnRef idx="2">
                  <a:schemeClr val="accent6"/>
                </a:lnRef>
                <a:fillRef idx="1">
                  <a:schemeClr val="lt1"/>
                </a:fillRef>
                <a:effectRef idx="0">
                  <a:schemeClr val="accent6"/>
                </a:effectRef>
                <a:fontRef idx="minor">
                  <a:schemeClr val="dk1"/>
                </a:fontRef>
              </p:style>
              <p:txBody>
                <a:bodyPr lIns="720000" tIns="540000" rIns="720000" bIns="360000" rtlCol="0" anchor="t"/>
                <a:lstStyle/>
                <a:p>
                  <a:pPr algn="just"/>
                  <a:r>
                    <a:rPr lang="en-US" sz="3600" dirty="0"/>
                    <a:t>To circumvent that the model has to waste predictive power learning that structures with very closely separated atoms have large energies, the delta-Machine Learning strategy is adopted.</a:t>
                  </a:r>
                </a:p>
                <a:p>
                  <a:pPr algn="just"/>
                  <a:r>
                    <a:rPr lang="en-US" sz="3600" dirty="0"/>
                    <a:t>In delta-ML some functional form is assumed about the energy landscape prior to training the model. This changes the GPR as</a:t>
                  </a:r>
                </a:p>
                <a:p>
                  <a:pPr algn="just">
                    <a:lnSpc>
                      <a:spcPct val="150000"/>
                    </a:lnSpc>
                  </a:pPr>
                  <a14:m>
                    <m:oMathPara xmlns:m="http://schemas.openxmlformats.org/officeDocument/2006/math">
                      <m:oMathParaPr>
                        <m:jc m:val="centerGroup"/>
                      </m:oMathParaPr>
                      <m:oMath xmlns:m="http://schemas.openxmlformats.org/officeDocument/2006/math">
                        <m:r>
                          <a:rPr lang="en-US" sz="3600" b="0" i="1" smtClean="0">
                            <a:latin typeface="Cambria Math" charset="0"/>
                          </a:rPr>
                          <m:t>𝛽</m:t>
                        </m:r>
                        <m:r>
                          <a:rPr lang="is-I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𝛽</m:t>
                        </m:r>
                        <m:d>
                          <m:dPr>
                            <m:ctrlPr>
                              <a:rPr lang="en-US" sz="3600" b="1" i="1" smtClean="0">
                                <a:latin typeface="Cambria Math" panose="02040503050406030204" pitchFamily="18" charset="0"/>
                                <a:ea typeface="Cambria Math" charset="0"/>
                                <a:cs typeface="Cambria Math" charset="0"/>
                              </a:rPr>
                            </m:ctrlPr>
                          </m:dPr>
                          <m:e>
                            <m:r>
                              <a:rPr lang="en-US" sz="3600" b="1" i="1" smtClean="0">
                                <a:latin typeface="Cambria Math" charset="0"/>
                                <a:ea typeface="Cambria Math" charset="0"/>
                                <a:cs typeface="Cambria Math" charset="0"/>
                              </a:rPr>
                              <m:t>𝒙</m:t>
                            </m:r>
                          </m:e>
                        </m:d>
                        <m:r>
                          <a:rPr lang="en-US" sz="3600" b="1" i="1" smtClean="0">
                            <a:latin typeface="Cambria Math" charset="0"/>
                            <a:ea typeface="Cambria Math" charset="0"/>
                            <a:cs typeface="Cambria Math" charset="0"/>
                          </a:rPr>
                          <m:t>.</m:t>
                        </m:r>
                      </m:oMath>
                    </m:oMathPara>
                  </a14:m>
                  <a:endParaRPr lang="en-US" sz="3600" b="1" dirty="0"/>
                </a:p>
                <a:p>
                  <a:pPr algn="just">
                    <a:lnSpc>
                      <a:spcPct val="150000"/>
                    </a:lnSpc>
                  </a:pPr>
                  <a:r>
                    <a:rPr lang="en-US" sz="3600" dirty="0"/>
                    <a:t>In this work a repulsive interatomic potential is used.</a:t>
                  </a:r>
                </a:p>
              </p:txBody>
            </p:sp>
          </mc:Choice>
          <mc:Fallback>
            <p:sp>
              <p:nvSpPr>
                <p:cNvPr id="217" name="Rounded Rectangle 216"/>
                <p:cNvSpPr>
                  <a:spLocks noRot="1" noChangeAspect="1" noMove="1" noResize="1" noEditPoints="1" noAdjustHandles="1" noChangeArrowheads="1" noChangeShapeType="1" noTextEdit="1"/>
                </p:cNvSpPr>
                <p:nvPr/>
              </p:nvSpPr>
              <p:spPr>
                <a:xfrm>
                  <a:off x="454817" y="4784088"/>
                  <a:ext cx="9923751" cy="3658078"/>
                </a:xfrm>
                <a:prstGeom prst="roundRect">
                  <a:avLst>
                    <a:gd name="adj" fmla="val 12256"/>
                  </a:avLst>
                </a:prstGeom>
                <a:blipFill>
                  <a:blip r:embed="rId25"/>
                  <a:stretch>
                    <a:fillRect/>
                  </a:stretch>
                </a:blipFill>
                <a:ln w="76200">
                  <a:solidFill>
                    <a:srgbClr val="03428E"/>
                  </a:solidFill>
                </a:ln>
                <a:effectLst>
                  <a:softEdge rad="0"/>
                </a:effectLst>
              </p:spPr>
              <p:txBody>
                <a:bodyPr/>
                <a:lstStyle/>
                <a:p>
                  <a:r>
                    <a:rPr lang="da-DK">
                      <a:noFill/>
                    </a:rPr>
                    <a:t> </a:t>
                  </a:r>
                </a:p>
              </p:txBody>
            </p:sp>
          </mc:Fallback>
        </mc:AlternateContent>
        <p:sp>
          <p:nvSpPr>
            <p:cNvPr id="218" name="Rounded Rectangle 217"/>
            <p:cNvSpPr/>
            <p:nvPr/>
          </p:nvSpPr>
          <p:spPr>
            <a:xfrm>
              <a:off x="1165575" y="4426743"/>
              <a:ext cx="8502227" cy="714687"/>
            </a:xfrm>
            <a:prstGeom prst="roundRect">
              <a:avLst>
                <a:gd name="adj" fmla="val 25371"/>
              </a:avLst>
            </a:prstGeom>
            <a:solidFill>
              <a:srgbClr val="034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90" dirty="0"/>
                <a:t>Delta-Machine Learning</a:t>
              </a:r>
            </a:p>
          </p:txBody>
        </p:sp>
      </p:grpSp>
      <p:grpSp>
        <p:nvGrpSpPr>
          <p:cNvPr id="220" name="Group 219"/>
          <p:cNvGrpSpPr/>
          <p:nvPr/>
        </p:nvGrpSpPr>
        <p:grpSpPr>
          <a:xfrm>
            <a:off x="15431268" y="23238492"/>
            <a:ext cx="14299320" cy="7034400"/>
            <a:chOff x="454817" y="4426743"/>
            <a:chExt cx="9923751" cy="4220659"/>
          </a:xfrm>
        </p:grpSpPr>
        <mc:AlternateContent xmlns:mc="http://schemas.openxmlformats.org/markup-compatibility/2006">
          <mc:Choice xmlns:a14="http://schemas.microsoft.com/office/drawing/2010/main" Requires="a14">
            <p:sp>
              <p:nvSpPr>
                <p:cNvPr id="221" name="Rounded Rectangle 220"/>
                <p:cNvSpPr/>
                <p:nvPr/>
              </p:nvSpPr>
              <p:spPr>
                <a:xfrm>
                  <a:off x="454817" y="4784087"/>
                  <a:ext cx="9923751" cy="3863315"/>
                </a:xfrm>
                <a:prstGeom prst="roundRect">
                  <a:avLst>
                    <a:gd name="adj" fmla="val 10501"/>
                  </a:avLst>
                </a:prstGeom>
                <a:ln w="76200">
                  <a:solidFill>
                    <a:srgbClr val="03428E"/>
                  </a:solidFill>
                </a:ln>
                <a:effectLst>
                  <a:softEdge rad="0"/>
                </a:effectLst>
              </p:spPr>
              <p:style>
                <a:lnRef idx="2">
                  <a:schemeClr val="accent6"/>
                </a:lnRef>
                <a:fillRef idx="1">
                  <a:schemeClr val="lt1"/>
                </a:fillRef>
                <a:effectRef idx="0">
                  <a:schemeClr val="accent6"/>
                </a:effectRef>
                <a:fontRef idx="minor">
                  <a:schemeClr val="dk1"/>
                </a:fontRef>
              </p:style>
              <p:txBody>
                <a:bodyPr lIns="720000" tIns="540000" rIns="720000" bIns="360000" rtlCol="0" anchor="t"/>
                <a:lstStyle/>
                <a:p>
                  <a:pPr algn="just"/>
                  <a:r>
                    <a:rPr lang="en-US" sz="3600" dirty="0"/>
                    <a:t>In each search iteration a random 1-step search is performed in the ML-energy landscape. This is done by generating </a:t>
                  </a:r>
                  <a14:m>
                    <m:oMath xmlns:m="http://schemas.openxmlformats.org/officeDocument/2006/math">
                      <m:r>
                        <a:rPr lang="en-US" sz="360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30</m:t>
                      </m:r>
                    </m:oMath>
                  </a14:m>
                  <a:r>
                    <a:rPr lang="en-US" sz="3600" dirty="0"/>
                    <a:t>new candidate structures based on a population of the best current structures. These structures are then relaxed with the GPR-model and a single-point DFT calculation is performed on the most promising of these according the lower </a:t>
                  </a:r>
                  <a:r>
                    <a:rPr lang="en-US" sz="3600"/>
                    <a:t>confidence bound</a:t>
                  </a:r>
                  <a:endParaRPr lang="en-US" sz="3600" dirty="0"/>
                </a:p>
                <a:p>
                  <a:pPr algn="just">
                    <a:lnSpc>
                      <a:spcPct val="150000"/>
                    </a:lnSpc>
                  </a:pPr>
                  <a14:m>
                    <m:oMathPara xmlns:m="http://schemas.openxmlformats.org/officeDocument/2006/math">
                      <m:oMathParaPr>
                        <m:jc m:val="centerGroup"/>
                      </m:oMathParaPr>
                      <m:oMath xmlns:m="http://schemas.openxmlformats.org/officeDocument/2006/math">
                        <m:r>
                          <m:rPr>
                            <m:sty m:val="p"/>
                          </m:rPr>
                          <a:rPr lang="en-US" sz="3600" i="1">
                            <a:latin typeface="Cambria Math" charset="0"/>
                          </a:rPr>
                          <m:t>m</m:t>
                        </m:r>
                        <m:r>
                          <m:rPr>
                            <m:sty m:val="p"/>
                          </m:rPr>
                          <a:rPr lang="en-US" sz="3600" b="0" i="1" smtClean="0">
                            <a:latin typeface="Cambria Math" charset="0"/>
                          </a:rPr>
                          <m:t>in</m:t>
                        </m:r>
                        <m:d>
                          <m:dPr>
                            <m:ctrlPr>
                              <a:rPr lang="en-US" sz="3600" b="0" i="1" smtClean="0">
                                <a:latin typeface="Cambria Math" panose="02040503050406030204" pitchFamily="18" charset="0"/>
                              </a:rPr>
                            </m:ctrlPr>
                          </m:dPr>
                          <m:e>
                            <m:sSup>
                              <m:sSupPr>
                                <m:ctrlPr>
                                  <a:rPr lang="en-US" sz="3600" b="0" i="1" smtClean="0">
                                    <a:latin typeface="Cambria Math" panose="02040503050406030204" pitchFamily="18" charset="0"/>
                                  </a:rPr>
                                </m:ctrlPr>
                              </m:sSupPr>
                              <m:e>
                                <m:r>
                                  <a:rPr lang="en-US" sz="3600" b="0" i="1" smtClean="0">
                                    <a:latin typeface="Cambria Math" charset="0"/>
                                  </a:rPr>
                                  <m:t>𝐸</m:t>
                                </m:r>
                              </m:e>
                              <m:sup>
                                <m:r>
                                  <a:rPr lang="en-US" sz="3600" b="0" i="1" smtClean="0">
                                    <a:latin typeface="Cambria Math" charset="0"/>
                                  </a:rPr>
                                  <m:t>𝑒𝑠𝑡</m:t>
                                </m:r>
                              </m:sup>
                            </m:sSup>
                            <m:d>
                              <m:dPr>
                                <m:ctrlPr>
                                  <a:rPr lang="en-US" sz="3600" b="1" i="1" smtClean="0">
                                    <a:latin typeface="Cambria Math" panose="02040503050406030204" pitchFamily="18" charset="0"/>
                                  </a:rPr>
                                </m:ctrlPr>
                              </m:dPr>
                              <m:e>
                                <m:r>
                                  <a:rPr lang="en-US" sz="3600" b="1" i="1" smtClean="0">
                                    <a:latin typeface="Cambria Math" charset="0"/>
                                  </a:rPr>
                                  <m:t>𝒙</m:t>
                                </m:r>
                              </m:e>
                            </m:d>
                            <m:r>
                              <a:rPr lang="en-US" sz="3600" b="1" i="1" smtClean="0">
                                <a:latin typeface="Cambria Math" charset="0"/>
                              </a:rPr>
                              <m:t>−</m:t>
                            </m:r>
                            <m:r>
                              <a:rPr lang="en-US" sz="3600" b="0" i="1" smtClean="0">
                                <a:latin typeface="Cambria Math" charset="0"/>
                              </a:rPr>
                              <m:t>𝜅</m:t>
                            </m:r>
                            <m:r>
                              <a:rPr lang="en-US" sz="3600" b="0" i="1" smtClean="0">
                                <a:latin typeface="Cambria Math" charset="0"/>
                              </a:rPr>
                              <m:t>⋅</m:t>
                            </m:r>
                            <m:r>
                              <a:rPr lang="en-US" sz="3600" b="0" i="1" smtClean="0">
                                <a:latin typeface="Cambria Math" charset="0"/>
                              </a:rPr>
                              <m:t>𝜎</m:t>
                            </m:r>
                            <m:d>
                              <m:dPr>
                                <m:ctrlPr>
                                  <a:rPr lang="en-US" sz="3600" b="0" i="1" smtClean="0">
                                    <a:latin typeface="Cambria Math" panose="02040503050406030204" pitchFamily="18" charset="0"/>
                                  </a:rPr>
                                </m:ctrlPr>
                              </m:dPr>
                              <m:e>
                                <m:r>
                                  <a:rPr lang="en-US" sz="3600" b="1" i="1" smtClean="0">
                                    <a:latin typeface="Cambria Math" charset="0"/>
                                  </a:rPr>
                                  <m:t>𝒙</m:t>
                                </m:r>
                              </m:e>
                            </m:d>
                          </m:e>
                        </m:d>
                        <m:r>
                          <a:rPr lang="en-US" sz="3600" b="0" i="1" smtClean="0">
                            <a:latin typeface="Cambria Math" charset="0"/>
                          </a:rPr>
                          <m:t>. </m:t>
                        </m:r>
                      </m:oMath>
                    </m:oMathPara>
                  </a14:m>
                  <a:endParaRPr lang="en-US" sz="3600" dirty="0"/>
                </a:p>
                <a:p>
                  <a:pPr algn="just"/>
                  <a:r>
                    <a:rPr lang="en-US" sz="3600" dirty="0"/>
                    <a:t>In this metric </a:t>
                  </a:r>
                  <a14:m>
                    <m:oMath xmlns:m="http://schemas.openxmlformats.org/officeDocument/2006/math">
                      <m:r>
                        <a:rPr lang="en-US" sz="3600" b="0" i="1" smtClean="0">
                          <a:latin typeface="Cambria Math" charset="0"/>
                        </a:rPr>
                        <m:t>𝜅</m:t>
                      </m:r>
                    </m:oMath>
                  </a14:m>
                  <a:r>
                    <a:rPr lang="en-US" sz="3600" dirty="0"/>
                    <a:t> is a constant governing the degree of exploitation vs. exploration.</a:t>
                  </a:r>
                </a:p>
              </p:txBody>
            </p:sp>
          </mc:Choice>
          <mc:Fallback>
            <p:sp>
              <p:nvSpPr>
                <p:cNvPr id="221" name="Rounded Rectangle 220"/>
                <p:cNvSpPr>
                  <a:spLocks noRot="1" noChangeAspect="1" noMove="1" noResize="1" noEditPoints="1" noAdjustHandles="1" noChangeArrowheads="1" noChangeShapeType="1" noTextEdit="1"/>
                </p:cNvSpPr>
                <p:nvPr/>
              </p:nvSpPr>
              <p:spPr>
                <a:xfrm>
                  <a:off x="454817" y="4784087"/>
                  <a:ext cx="9923751" cy="3863315"/>
                </a:xfrm>
                <a:prstGeom prst="roundRect">
                  <a:avLst>
                    <a:gd name="adj" fmla="val 10501"/>
                  </a:avLst>
                </a:prstGeom>
                <a:blipFill>
                  <a:blip r:embed="rId26"/>
                  <a:stretch>
                    <a:fillRect/>
                  </a:stretch>
                </a:blipFill>
                <a:ln w="76200">
                  <a:solidFill>
                    <a:srgbClr val="03428E"/>
                  </a:solidFill>
                </a:ln>
                <a:effectLst>
                  <a:softEdge rad="0"/>
                </a:effectLst>
              </p:spPr>
              <p:txBody>
                <a:bodyPr/>
                <a:lstStyle/>
                <a:p>
                  <a:r>
                    <a:rPr lang="da-DK">
                      <a:noFill/>
                    </a:rPr>
                    <a:t> </a:t>
                  </a:r>
                </a:p>
              </p:txBody>
            </p:sp>
          </mc:Fallback>
        </mc:AlternateContent>
        <p:sp>
          <p:nvSpPr>
            <p:cNvPr id="222" name="Rounded Rectangle 221"/>
            <p:cNvSpPr/>
            <p:nvPr/>
          </p:nvSpPr>
          <p:spPr>
            <a:xfrm>
              <a:off x="1165575" y="4426743"/>
              <a:ext cx="8502227" cy="714687"/>
            </a:xfrm>
            <a:prstGeom prst="roundRect">
              <a:avLst>
                <a:gd name="adj" fmla="val 25371"/>
              </a:avLst>
            </a:prstGeom>
            <a:solidFill>
              <a:srgbClr val="034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90" dirty="0"/>
                <a:t>Searching the ML potential</a:t>
              </a:r>
            </a:p>
          </p:txBody>
        </p:sp>
      </p:grpSp>
      <p:cxnSp>
        <p:nvCxnSpPr>
          <p:cNvPr id="223" name="Straight Arrow Connector 222"/>
          <p:cNvCxnSpPr/>
          <p:nvPr/>
        </p:nvCxnSpPr>
        <p:spPr>
          <a:xfrm flipV="1">
            <a:off x="28068101" y="11418318"/>
            <a:ext cx="0" cy="870026"/>
          </a:xfrm>
          <a:prstGeom prst="straightConnector1">
            <a:avLst/>
          </a:prstGeom>
          <a:ln w="38100">
            <a:headEnd type="triangle"/>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27" name="TextBox 226"/>
              <p:cNvSpPr txBox="1"/>
              <p:nvPr/>
            </p:nvSpPr>
            <p:spPr>
              <a:xfrm>
                <a:off x="26962927" y="11521178"/>
                <a:ext cx="110517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charset="0"/>
                        </a:rPr>
                        <m:t>𝜎</m:t>
                      </m:r>
                      <m:r>
                        <a:rPr lang="en-US" sz="3200" b="1" i="1" smtClean="0">
                          <a:latin typeface="Cambria Math" charset="0"/>
                        </a:rPr>
                        <m:t>(</m:t>
                      </m:r>
                      <m:r>
                        <a:rPr lang="en-US" sz="3200" b="1" i="1" smtClean="0">
                          <a:latin typeface="Cambria Math" charset="0"/>
                        </a:rPr>
                        <m:t>𝒙</m:t>
                      </m:r>
                      <m:r>
                        <a:rPr lang="en-US" sz="3200" b="1" i="1" smtClean="0">
                          <a:latin typeface="Cambria Math" charset="0"/>
                        </a:rPr>
                        <m:t>)</m:t>
                      </m:r>
                    </m:oMath>
                  </m:oMathPara>
                </a14:m>
                <a:endParaRPr lang="en-US" sz="3200" b="1" dirty="0"/>
              </a:p>
            </p:txBody>
          </p:sp>
        </mc:Choice>
        <mc:Fallback xmlns="">
          <p:sp>
            <p:nvSpPr>
              <p:cNvPr id="227" name="TextBox 226"/>
              <p:cNvSpPr txBox="1">
                <a:spLocks noRot="1" noChangeAspect="1" noMove="1" noResize="1" noEditPoints="1" noAdjustHandles="1" noChangeArrowheads="1" noChangeShapeType="1" noTextEdit="1"/>
              </p:cNvSpPr>
              <p:nvPr/>
            </p:nvSpPr>
            <p:spPr>
              <a:xfrm>
                <a:off x="26962927" y="11521178"/>
                <a:ext cx="1105174" cy="584775"/>
              </a:xfrm>
              <a:prstGeom prst="rect">
                <a:avLst/>
              </a:prstGeom>
              <a:blipFill rotWithShape="0">
                <a:blip r:embed="rId27"/>
                <a:stretch>
                  <a:fillRect/>
                </a:stretch>
              </a:blipFill>
            </p:spPr>
            <p:txBody>
              <a:bodyPr/>
              <a:lstStyle/>
              <a:p>
                <a:r>
                  <a:rPr lang="en-US">
                    <a:noFill/>
                  </a:rPr>
                  <a:t> </a:t>
                </a:r>
              </a:p>
            </p:txBody>
          </p:sp>
        </mc:Fallback>
      </mc:AlternateContent>
      <p:pic>
        <p:nvPicPr>
          <p:cNvPr id="79" name="Picture 78">
            <a:extLst>
              <a:ext uri="{FF2B5EF4-FFF2-40B4-BE49-F238E27FC236}">
                <a16:creationId xmlns:a16="http://schemas.microsoft.com/office/drawing/2014/main" id="{33A5AAAA-9FF0-6D49-9B79-1C03DC6C34FE}"/>
              </a:ext>
            </a:extLst>
          </p:cNvPr>
          <p:cNvPicPr>
            <a:picLocks noChangeAspect="1"/>
          </p:cNvPicPr>
          <p:nvPr/>
        </p:nvPicPr>
        <p:blipFill>
          <a:blip r:embed="rId28"/>
          <a:stretch>
            <a:fillRect/>
          </a:stretch>
        </p:blipFill>
        <p:spPr>
          <a:xfrm>
            <a:off x="22149253" y="34929024"/>
            <a:ext cx="2852889" cy="2139666"/>
          </a:xfrm>
          <a:prstGeom prst="rect">
            <a:avLst/>
          </a:prstGeom>
        </p:spPr>
      </p:pic>
      <p:pic>
        <p:nvPicPr>
          <p:cNvPr id="80" name="Picture 79">
            <a:extLst>
              <a:ext uri="{FF2B5EF4-FFF2-40B4-BE49-F238E27FC236}">
                <a16:creationId xmlns:a16="http://schemas.microsoft.com/office/drawing/2014/main" id="{CCC1C19F-B16F-EC4F-ABA1-9361D70433B0}"/>
              </a:ext>
            </a:extLst>
          </p:cNvPr>
          <p:cNvPicPr>
            <a:picLocks noChangeAspect="1"/>
          </p:cNvPicPr>
          <p:nvPr/>
        </p:nvPicPr>
        <p:blipFill>
          <a:blip r:embed="rId29"/>
          <a:stretch>
            <a:fillRect/>
          </a:stretch>
        </p:blipFill>
        <p:spPr>
          <a:xfrm>
            <a:off x="19967719" y="34914927"/>
            <a:ext cx="2852889" cy="2139666"/>
          </a:xfrm>
          <a:prstGeom prst="rect">
            <a:avLst/>
          </a:prstGeom>
        </p:spPr>
      </p:pic>
      <p:pic>
        <p:nvPicPr>
          <p:cNvPr id="81" name="Picture 80">
            <a:extLst>
              <a:ext uri="{FF2B5EF4-FFF2-40B4-BE49-F238E27FC236}">
                <a16:creationId xmlns:a16="http://schemas.microsoft.com/office/drawing/2014/main" id="{932CD9A3-62B2-E340-B3D6-196FD4FD35AF}"/>
              </a:ext>
            </a:extLst>
          </p:cNvPr>
          <p:cNvPicPr>
            <a:picLocks noChangeAspect="1"/>
          </p:cNvPicPr>
          <p:nvPr/>
        </p:nvPicPr>
        <p:blipFill>
          <a:blip r:embed="rId30"/>
          <a:stretch>
            <a:fillRect/>
          </a:stretch>
        </p:blipFill>
        <p:spPr>
          <a:xfrm>
            <a:off x="17747812" y="34914927"/>
            <a:ext cx="2852889" cy="2139666"/>
          </a:xfrm>
          <a:prstGeom prst="rect">
            <a:avLst/>
          </a:prstGeom>
        </p:spPr>
      </p:pic>
      <p:pic>
        <p:nvPicPr>
          <p:cNvPr id="82" name="Picture 81">
            <a:extLst>
              <a:ext uri="{FF2B5EF4-FFF2-40B4-BE49-F238E27FC236}">
                <a16:creationId xmlns:a16="http://schemas.microsoft.com/office/drawing/2014/main" id="{8830440C-30FD-2A49-A793-A779B5A2FE27}"/>
              </a:ext>
            </a:extLst>
          </p:cNvPr>
          <p:cNvPicPr>
            <a:picLocks noChangeAspect="1"/>
          </p:cNvPicPr>
          <p:nvPr/>
        </p:nvPicPr>
        <p:blipFill>
          <a:blip r:embed="rId31"/>
          <a:stretch>
            <a:fillRect/>
          </a:stretch>
        </p:blipFill>
        <p:spPr>
          <a:xfrm>
            <a:off x="24319637" y="34921195"/>
            <a:ext cx="2852889" cy="2139666"/>
          </a:xfrm>
          <a:prstGeom prst="rect">
            <a:avLst/>
          </a:prstGeom>
        </p:spPr>
      </p:pic>
      <p:sp>
        <p:nvSpPr>
          <p:cNvPr id="2" name="TextBox 1">
            <a:extLst>
              <a:ext uri="{FF2B5EF4-FFF2-40B4-BE49-F238E27FC236}">
                <a16:creationId xmlns:a16="http://schemas.microsoft.com/office/drawing/2014/main" id="{054BB0F0-9C7C-F64D-8FA5-7B68F02D945F}"/>
              </a:ext>
            </a:extLst>
          </p:cNvPr>
          <p:cNvSpPr txBox="1"/>
          <p:nvPr/>
        </p:nvSpPr>
        <p:spPr>
          <a:xfrm>
            <a:off x="18216197" y="34465184"/>
            <a:ext cx="1891865" cy="584775"/>
          </a:xfrm>
          <a:prstGeom prst="rect">
            <a:avLst/>
          </a:prstGeom>
          <a:noFill/>
        </p:spPr>
        <p:txBody>
          <a:bodyPr wrap="none" rtlCol="0">
            <a:spAutoFit/>
          </a:bodyPr>
          <a:lstStyle/>
          <a:p>
            <a:r>
              <a:rPr lang="da-DK" sz="3200" dirty="0"/>
              <a:t>-190.11eV</a:t>
            </a:r>
          </a:p>
        </p:txBody>
      </p:sp>
      <p:sp>
        <p:nvSpPr>
          <p:cNvPr id="84" name="TextBox 83">
            <a:extLst>
              <a:ext uri="{FF2B5EF4-FFF2-40B4-BE49-F238E27FC236}">
                <a16:creationId xmlns:a16="http://schemas.microsoft.com/office/drawing/2014/main" id="{701C9DA9-4392-DB4A-AB95-FAB8A730B6E7}"/>
              </a:ext>
            </a:extLst>
          </p:cNvPr>
          <p:cNvSpPr txBox="1"/>
          <p:nvPr/>
        </p:nvSpPr>
        <p:spPr>
          <a:xfrm>
            <a:off x="20401556" y="34465183"/>
            <a:ext cx="1891865" cy="584775"/>
          </a:xfrm>
          <a:prstGeom prst="rect">
            <a:avLst/>
          </a:prstGeom>
          <a:noFill/>
        </p:spPr>
        <p:txBody>
          <a:bodyPr wrap="none" rtlCol="0">
            <a:spAutoFit/>
          </a:bodyPr>
          <a:lstStyle/>
          <a:p>
            <a:r>
              <a:rPr lang="da-DK" sz="3200" dirty="0"/>
              <a:t>-190.09eV</a:t>
            </a:r>
          </a:p>
        </p:txBody>
      </p:sp>
      <p:sp>
        <p:nvSpPr>
          <p:cNvPr id="85" name="TextBox 84">
            <a:extLst>
              <a:ext uri="{FF2B5EF4-FFF2-40B4-BE49-F238E27FC236}">
                <a16:creationId xmlns:a16="http://schemas.microsoft.com/office/drawing/2014/main" id="{CC92A907-C5E4-1F48-A334-E2135F7ADFDC}"/>
              </a:ext>
            </a:extLst>
          </p:cNvPr>
          <p:cNvSpPr txBox="1"/>
          <p:nvPr/>
        </p:nvSpPr>
        <p:spPr>
          <a:xfrm>
            <a:off x="22567232" y="34465182"/>
            <a:ext cx="1891865" cy="584775"/>
          </a:xfrm>
          <a:prstGeom prst="rect">
            <a:avLst/>
          </a:prstGeom>
          <a:noFill/>
        </p:spPr>
        <p:txBody>
          <a:bodyPr wrap="none" rtlCol="0">
            <a:spAutoFit/>
          </a:bodyPr>
          <a:lstStyle/>
          <a:p>
            <a:r>
              <a:rPr lang="da-DK" sz="3200" dirty="0"/>
              <a:t>-189.94eV</a:t>
            </a:r>
          </a:p>
        </p:txBody>
      </p:sp>
      <p:sp>
        <p:nvSpPr>
          <p:cNvPr id="86" name="TextBox 85">
            <a:extLst>
              <a:ext uri="{FF2B5EF4-FFF2-40B4-BE49-F238E27FC236}">
                <a16:creationId xmlns:a16="http://schemas.microsoft.com/office/drawing/2014/main" id="{CB6FE0F0-3B30-DC43-9389-268A1E1DD8C0}"/>
              </a:ext>
            </a:extLst>
          </p:cNvPr>
          <p:cNvSpPr txBox="1"/>
          <p:nvPr/>
        </p:nvSpPr>
        <p:spPr>
          <a:xfrm>
            <a:off x="24771916" y="34465182"/>
            <a:ext cx="1891865" cy="584775"/>
          </a:xfrm>
          <a:prstGeom prst="rect">
            <a:avLst/>
          </a:prstGeom>
          <a:noFill/>
        </p:spPr>
        <p:txBody>
          <a:bodyPr wrap="none" rtlCol="0">
            <a:spAutoFit/>
          </a:bodyPr>
          <a:lstStyle/>
          <a:p>
            <a:r>
              <a:rPr lang="da-DK" sz="3200" dirty="0"/>
              <a:t>-189.91eV</a:t>
            </a:r>
          </a:p>
        </p:txBody>
      </p:sp>
      <p:pic>
        <p:nvPicPr>
          <p:cNvPr id="11" name="Picture 10">
            <a:extLst>
              <a:ext uri="{FF2B5EF4-FFF2-40B4-BE49-F238E27FC236}">
                <a16:creationId xmlns:a16="http://schemas.microsoft.com/office/drawing/2014/main" id="{3BFF7F60-A7B1-5B47-8F7A-5E3B5B764C34}"/>
              </a:ext>
            </a:extLst>
          </p:cNvPr>
          <p:cNvPicPr>
            <a:picLocks noChangeAspect="1"/>
          </p:cNvPicPr>
          <p:nvPr/>
        </p:nvPicPr>
        <p:blipFill>
          <a:blip r:embed="rId32"/>
          <a:stretch>
            <a:fillRect/>
          </a:stretch>
        </p:blipFill>
        <p:spPr>
          <a:xfrm>
            <a:off x="17885816" y="36637674"/>
            <a:ext cx="10317710" cy="3684896"/>
          </a:xfrm>
          <a:prstGeom prst="rect">
            <a:avLst/>
          </a:prstGeom>
        </p:spPr>
      </p:pic>
      <p:pic>
        <p:nvPicPr>
          <p:cNvPr id="29" name="Picture 28">
            <a:extLst>
              <a:ext uri="{FF2B5EF4-FFF2-40B4-BE49-F238E27FC236}">
                <a16:creationId xmlns:a16="http://schemas.microsoft.com/office/drawing/2014/main" id="{4EA6A2F5-D03F-374D-A6F3-13C5AB0BCCC8}"/>
              </a:ext>
            </a:extLst>
          </p:cNvPr>
          <p:cNvPicPr>
            <a:picLocks noChangeAspect="1"/>
          </p:cNvPicPr>
          <p:nvPr/>
        </p:nvPicPr>
        <p:blipFill>
          <a:blip r:embed="rId33"/>
          <a:stretch>
            <a:fillRect/>
          </a:stretch>
        </p:blipFill>
        <p:spPr>
          <a:xfrm>
            <a:off x="1624220" y="10534561"/>
            <a:ext cx="6400800" cy="3657600"/>
          </a:xfrm>
          <a:prstGeom prst="rect">
            <a:avLst/>
          </a:prstGeom>
        </p:spPr>
      </p:pic>
      <p:pic>
        <p:nvPicPr>
          <p:cNvPr id="103" name="Picture 102">
            <a:extLst>
              <a:ext uri="{FF2B5EF4-FFF2-40B4-BE49-F238E27FC236}">
                <a16:creationId xmlns:a16="http://schemas.microsoft.com/office/drawing/2014/main" id="{4F09E63E-A977-4B41-AED4-B972DBDC0DCC}"/>
              </a:ext>
            </a:extLst>
          </p:cNvPr>
          <p:cNvPicPr>
            <a:picLocks noChangeAspect="1"/>
          </p:cNvPicPr>
          <p:nvPr/>
        </p:nvPicPr>
        <p:blipFill>
          <a:blip r:embed="rId33"/>
          <a:stretch>
            <a:fillRect/>
          </a:stretch>
        </p:blipFill>
        <p:spPr>
          <a:xfrm>
            <a:off x="8158003" y="10534561"/>
            <a:ext cx="6400800" cy="3657600"/>
          </a:xfrm>
          <a:prstGeom prst="rect">
            <a:avLst/>
          </a:prstGeom>
        </p:spPr>
      </p:pic>
      <p:cxnSp>
        <p:nvCxnSpPr>
          <p:cNvPr id="31" name="Straight Arrow Connector 30">
            <a:extLst>
              <a:ext uri="{FF2B5EF4-FFF2-40B4-BE49-F238E27FC236}">
                <a16:creationId xmlns:a16="http://schemas.microsoft.com/office/drawing/2014/main" id="{D00ED05B-9BF0-BA4C-BA43-0DFC29C3AD0A}"/>
              </a:ext>
            </a:extLst>
          </p:cNvPr>
          <p:cNvCxnSpPr>
            <a:cxnSpLocks/>
          </p:cNvCxnSpPr>
          <p:nvPr/>
        </p:nvCxnSpPr>
        <p:spPr>
          <a:xfrm flipV="1">
            <a:off x="2210004" y="10465739"/>
            <a:ext cx="0" cy="3287144"/>
          </a:xfrm>
          <a:prstGeom prst="straightConnector1">
            <a:avLst/>
          </a:prstGeom>
          <a:ln w="508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 name="TextBox 35">
            <a:extLst>
              <a:ext uri="{FF2B5EF4-FFF2-40B4-BE49-F238E27FC236}">
                <a16:creationId xmlns:a16="http://schemas.microsoft.com/office/drawing/2014/main" id="{F69C580B-D4C5-5248-805E-46032D31CDB5}"/>
              </a:ext>
            </a:extLst>
          </p:cNvPr>
          <p:cNvSpPr txBox="1"/>
          <p:nvPr/>
        </p:nvSpPr>
        <p:spPr>
          <a:xfrm rot="16200000">
            <a:off x="1108866" y="11406380"/>
            <a:ext cx="1462388" cy="646331"/>
          </a:xfrm>
          <a:prstGeom prst="rect">
            <a:avLst/>
          </a:prstGeom>
          <a:noFill/>
        </p:spPr>
        <p:txBody>
          <a:bodyPr wrap="none" rtlCol="0">
            <a:spAutoFit/>
          </a:bodyPr>
          <a:lstStyle/>
          <a:p>
            <a:r>
              <a:rPr lang="da-DK" sz="3600" dirty="0"/>
              <a:t>Energy</a:t>
            </a:r>
          </a:p>
        </p:txBody>
      </p:sp>
      <p:sp>
        <p:nvSpPr>
          <p:cNvPr id="38" name="TextBox 37">
            <a:extLst>
              <a:ext uri="{FF2B5EF4-FFF2-40B4-BE49-F238E27FC236}">
                <a16:creationId xmlns:a16="http://schemas.microsoft.com/office/drawing/2014/main" id="{FF42991E-EAC9-C74F-B49B-7C3269EE2544}"/>
              </a:ext>
            </a:extLst>
          </p:cNvPr>
          <p:cNvSpPr txBox="1"/>
          <p:nvPr/>
        </p:nvSpPr>
        <p:spPr>
          <a:xfrm>
            <a:off x="8025020" y="11786145"/>
            <a:ext cx="795026" cy="646331"/>
          </a:xfrm>
          <a:prstGeom prst="rect">
            <a:avLst/>
          </a:prstGeom>
          <a:noFill/>
        </p:spPr>
        <p:txBody>
          <a:bodyPr wrap="none" rtlCol="0">
            <a:spAutoFit/>
          </a:bodyPr>
          <a:lstStyle/>
          <a:p>
            <a:r>
              <a:rPr lang="da-DK" sz="3600" b="1" dirty="0"/>
              <a:t>VS.</a:t>
            </a:r>
          </a:p>
        </p:txBody>
      </p:sp>
      <p:sp>
        <p:nvSpPr>
          <p:cNvPr id="42" name="Oval 41">
            <a:extLst>
              <a:ext uri="{FF2B5EF4-FFF2-40B4-BE49-F238E27FC236}">
                <a16:creationId xmlns:a16="http://schemas.microsoft.com/office/drawing/2014/main" id="{5F483B05-3051-BE4A-B950-C5EBB5954D8C}"/>
              </a:ext>
            </a:extLst>
          </p:cNvPr>
          <p:cNvSpPr/>
          <p:nvPr/>
        </p:nvSpPr>
        <p:spPr>
          <a:xfrm>
            <a:off x="3432637" y="11736844"/>
            <a:ext cx="144000" cy="144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10" name="Oval 109">
            <a:extLst>
              <a:ext uri="{FF2B5EF4-FFF2-40B4-BE49-F238E27FC236}">
                <a16:creationId xmlns:a16="http://schemas.microsoft.com/office/drawing/2014/main" id="{AE7E3159-949B-0D47-BAB3-C511220AE75B}"/>
              </a:ext>
            </a:extLst>
          </p:cNvPr>
          <p:cNvSpPr/>
          <p:nvPr/>
        </p:nvSpPr>
        <p:spPr>
          <a:xfrm>
            <a:off x="4765037" y="11729035"/>
            <a:ext cx="144000" cy="144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11" name="Oval 110">
            <a:extLst>
              <a:ext uri="{FF2B5EF4-FFF2-40B4-BE49-F238E27FC236}">
                <a16:creationId xmlns:a16="http://schemas.microsoft.com/office/drawing/2014/main" id="{CDE5DDF8-C11D-CB47-8146-D8E9D2CE4707}"/>
              </a:ext>
            </a:extLst>
          </p:cNvPr>
          <p:cNvSpPr/>
          <p:nvPr/>
        </p:nvSpPr>
        <p:spPr>
          <a:xfrm>
            <a:off x="7232374" y="11198528"/>
            <a:ext cx="144000" cy="144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2" name="Straight Arrow Connector 111">
            <a:extLst>
              <a:ext uri="{FF2B5EF4-FFF2-40B4-BE49-F238E27FC236}">
                <a16:creationId xmlns:a16="http://schemas.microsoft.com/office/drawing/2014/main" id="{1F513DE8-80E4-CC46-B111-5CAA78E34A1A}"/>
              </a:ext>
            </a:extLst>
          </p:cNvPr>
          <p:cNvCxnSpPr>
            <a:cxnSpLocks/>
          </p:cNvCxnSpPr>
          <p:nvPr/>
        </p:nvCxnSpPr>
        <p:spPr>
          <a:xfrm flipH="1">
            <a:off x="6998711" y="11323112"/>
            <a:ext cx="180000" cy="1080000"/>
          </a:xfrm>
          <a:prstGeom prst="straightConnector1">
            <a:avLst/>
          </a:prstGeom>
          <a:ln w="31750" cap="flat" cmpd="sng" algn="ctr">
            <a:solidFill>
              <a:schemeClr val="dk1"/>
            </a:solidFill>
            <a:prstDash val="solid"/>
            <a:round/>
            <a:headEnd type="none" w="med" len="med"/>
            <a:tailEnd type="triangle" w="med" len="lg"/>
          </a:ln>
        </p:spPr>
        <p:style>
          <a:lnRef idx="0">
            <a:scrgbClr r="0" g="0" b="0"/>
          </a:lnRef>
          <a:fillRef idx="0">
            <a:scrgbClr r="0" g="0" b="0"/>
          </a:fillRef>
          <a:effectRef idx="0">
            <a:scrgbClr r="0" g="0" b="0"/>
          </a:effectRef>
          <a:fontRef idx="minor">
            <a:schemeClr val="tx1"/>
          </a:fontRef>
        </p:style>
      </p:cxnSp>
      <p:cxnSp>
        <p:nvCxnSpPr>
          <p:cNvPr id="118" name="Straight Arrow Connector 117">
            <a:extLst>
              <a:ext uri="{FF2B5EF4-FFF2-40B4-BE49-F238E27FC236}">
                <a16:creationId xmlns:a16="http://schemas.microsoft.com/office/drawing/2014/main" id="{FECC51BE-754B-2349-9313-0226E4276E91}"/>
              </a:ext>
            </a:extLst>
          </p:cNvPr>
          <p:cNvCxnSpPr>
            <a:cxnSpLocks/>
          </p:cNvCxnSpPr>
          <p:nvPr/>
        </p:nvCxnSpPr>
        <p:spPr>
          <a:xfrm flipH="1">
            <a:off x="4631189" y="11852231"/>
            <a:ext cx="108000" cy="423772"/>
          </a:xfrm>
          <a:prstGeom prst="straightConnector1">
            <a:avLst/>
          </a:prstGeom>
          <a:ln w="31750" cap="flat" cmpd="sng" algn="ctr">
            <a:solidFill>
              <a:schemeClr val="dk1"/>
            </a:solidFill>
            <a:prstDash val="solid"/>
            <a:round/>
            <a:headEnd type="none" w="med" len="med"/>
            <a:tailEnd type="triangle" w="med" len="lg"/>
          </a:ln>
        </p:spPr>
        <p:style>
          <a:lnRef idx="0">
            <a:scrgbClr r="0" g="0" b="0"/>
          </a:lnRef>
          <a:fillRef idx="0">
            <a:scrgbClr r="0" g="0" b="0"/>
          </a:fillRef>
          <a:effectRef idx="0">
            <a:scrgbClr r="0" g="0" b="0"/>
          </a:effectRef>
          <a:fontRef idx="minor">
            <a:schemeClr val="tx1"/>
          </a:fontRef>
        </p:style>
      </p:cxnSp>
      <p:cxnSp>
        <p:nvCxnSpPr>
          <p:cNvPr id="119" name="Straight Arrow Connector 118">
            <a:extLst>
              <a:ext uri="{FF2B5EF4-FFF2-40B4-BE49-F238E27FC236}">
                <a16:creationId xmlns:a16="http://schemas.microsoft.com/office/drawing/2014/main" id="{E5AE0C1D-952E-3E4A-968C-6BC49881FC33}"/>
              </a:ext>
            </a:extLst>
          </p:cNvPr>
          <p:cNvCxnSpPr>
            <a:cxnSpLocks/>
          </p:cNvCxnSpPr>
          <p:nvPr/>
        </p:nvCxnSpPr>
        <p:spPr>
          <a:xfrm>
            <a:off x="3613832" y="11808844"/>
            <a:ext cx="223275" cy="1225321"/>
          </a:xfrm>
          <a:prstGeom prst="straightConnector1">
            <a:avLst/>
          </a:prstGeom>
          <a:ln w="31750" cap="flat" cmpd="sng" algn="ctr">
            <a:solidFill>
              <a:schemeClr val="dk1"/>
            </a:solidFill>
            <a:prstDash val="solid"/>
            <a:round/>
            <a:headEnd type="none" w="med" len="med"/>
            <a:tailEnd type="triangle" w="med" len="lg"/>
          </a:ln>
        </p:spPr>
        <p:style>
          <a:lnRef idx="0">
            <a:scrgbClr r="0" g="0" b="0"/>
          </a:lnRef>
          <a:fillRef idx="0">
            <a:scrgbClr r="0" g="0" b="0"/>
          </a:fillRef>
          <a:effectRef idx="0">
            <a:scrgbClr r="0" g="0" b="0"/>
          </a:effectRef>
          <a:fontRef idx="minor">
            <a:schemeClr val="tx1"/>
          </a:fontRef>
        </p:style>
      </p:cxnSp>
      <p:sp>
        <p:nvSpPr>
          <p:cNvPr id="55" name="TextBox 54">
            <a:extLst>
              <a:ext uri="{FF2B5EF4-FFF2-40B4-BE49-F238E27FC236}">
                <a16:creationId xmlns:a16="http://schemas.microsoft.com/office/drawing/2014/main" id="{EF88D540-6310-A540-987B-A01E0B1BC4EA}"/>
              </a:ext>
            </a:extLst>
          </p:cNvPr>
          <p:cNvSpPr txBox="1"/>
          <p:nvPr/>
        </p:nvSpPr>
        <p:spPr>
          <a:xfrm>
            <a:off x="3745525" y="10156460"/>
            <a:ext cx="2946897" cy="584775"/>
          </a:xfrm>
          <a:prstGeom prst="rect">
            <a:avLst/>
          </a:prstGeom>
          <a:noFill/>
        </p:spPr>
        <p:txBody>
          <a:bodyPr wrap="none" rtlCol="0">
            <a:spAutoFit/>
          </a:bodyPr>
          <a:lstStyle/>
          <a:p>
            <a:r>
              <a:rPr lang="da-DK" sz="3200" dirty="0"/>
              <a:t>Local </a:t>
            </a:r>
            <a:r>
              <a:rPr lang="da-DK" sz="3200" dirty="0" err="1"/>
              <a:t>relaxations</a:t>
            </a:r>
            <a:endParaRPr lang="da-DK" sz="3200" dirty="0"/>
          </a:p>
        </p:txBody>
      </p:sp>
      <p:sp>
        <p:nvSpPr>
          <p:cNvPr id="65" name="Freeform 64">
            <a:extLst>
              <a:ext uri="{FF2B5EF4-FFF2-40B4-BE49-F238E27FC236}">
                <a16:creationId xmlns:a16="http://schemas.microsoft.com/office/drawing/2014/main" id="{A4B3060D-368B-514B-B0CE-3DCA377E99AA}"/>
              </a:ext>
            </a:extLst>
          </p:cNvPr>
          <p:cNvSpPr/>
          <p:nvPr/>
        </p:nvSpPr>
        <p:spPr>
          <a:xfrm rot="19907965">
            <a:off x="6409412" y="10670871"/>
            <a:ext cx="280901" cy="935503"/>
          </a:xfrm>
          <a:custGeom>
            <a:avLst/>
            <a:gdLst>
              <a:gd name="connsiteX0" fmla="*/ 0 w 300037"/>
              <a:gd name="connsiteY0" fmla="*/ 0 h 771525"/>
              <a:gd name="connsiteX1" fmla="*/ 100012 w 300037"/>
              <a:gd name="connsiteY1" fmla="*/ 500062 h 771525"/>
              <a:gd name="connsiteX2" fmla="*/ 185737 w 300037"/>
              <a:gd name="connsiteY2" fmla="*/ 285750 h 771525"/>
              <a:gd name="connsiteX3" fmla="*/ 300037 w 300037"/>
              <a:gd name="connsiteY3" fmla="*/ 771525 h 771525"/>
            </a:gdLst>
            <a:ahLst/>
            <a:cxnLst>
              <a:cxn ang="0">
                <a:pos x="connsiteX0" y="connsiteY0"/>
              </a:cxn>
              <a:cxn ang="0">
                <a:pos x="connsiteX1" y="connsiteY1"/>
              </a:cxn>
              <a:cxn ang="0">
                <a:pos x="connsiteX2" y="connsiteY2"/>
              </a:cxn>
              <a:cxn ang="0">
                <a:pos x="connsiteX3" y="connsiteY3"/>
              </a:cxn>
            </a:cxnLst>
            <a:rect l="l" t="t" r="r" b="b"/>
            <a:pathLst>
              <a:path w="300037" h="771525">
                <a:moveTo>
                  <a:pt x="0" y="0"/>
                </a:moveTo>
                <a:cubicBezTo>
                  <a:pt x="34528" y="226218"/>
                  <a:pt x="69056" y="452437"/>
                  <a:pt x="100012" y="500062"/>
                </a:cubicBezTo>
                <a:cubicBezTo>
                  <a:pt x="130968" y="547687"/>
                  <a:pt x="152400" y="240506"/>
                  <a:pt x="185737" y="285750"/>
                </a:cubicBezTo>
                <a:cubicBezTo>
                  <a:pt x="219074" y="330994"/>
                  <a:pt x="259555" y="551259"/>
                  <a:pt x="300037" y="771525"/>
                </a:cubicBezTo>
              </a:path>
            </a:pathLst>
          </a:custGeom>
          <a:noFill/>
          <a:ln w="317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0" name="Freeform 139">
            <a:extLst>
              <a:ext uri="{FF2B5EF4-FFF2-40B4-BE49-F238E27FC236}">
                <a16:creationId xmlns:a16="http://schemas.microsoft.com/office/drawing/2014/main" id="{A6D9D39C-9ADC-CF40-8999-1CFCD1EA1FAA}"/>
              </a:ext>
            </a:extLst>
          </p:cNvPr>
          <p:cNvSpPr/>
          <p:nvPr/>
        </p:nvSpPr>
        <p:spPr>
          <a:xfrm rot="20705560" flipH="1">
            <a:off x="4515392" y="10847557"/>
            <a:ext cx="226931" cy="834303"/>
          </a:xfrm>
          <a:custGeom>
            <a:avLst/>
            <a:gdLst>
              <a:gd name="connsiteX0" fmla="*/ 0 w 300037"/>
              <a:gd name="connsiteY0" fmla="*/ 0 h 771525"/>
              <a:gd name="connsiteX1" fmla="*/ 100012 w 300037"/>
              <a:gd name="connsiteY1" fmla="*/ 500062 h 771525"/>
              <a:gd name="connsiteX2" fmla="*/ 185737 w 300037"/>
              <a:gd name="connsiteY2" fmla="*/ 285750 h 771525"/>
              <a:gd name="connsiteX3" fmla="*/ 300037 w 300037"/>
              <a:gd name="connsiteY3" fmla="*/ 771525 h 771525"/>
            </a:gdLst>
            <a:ahLst/>
            <a:cxnLst>
              <a:cxn ang="0">
                <a:pos x="connsiteX0" y="connsiteY0"/>
              </a:cxn>
              <a:cxn ang="0">
                <a:pos x="connsiteX1" y="connsiteY1"/>
              </a:cxn>
              <a:cxn ang="0">
                <a:pos x="connsiteX2" y="connsiteY2"/>
              </a:cxn>
              <a:cxn ang="0">
                <a:pos x="connsiteX3" y="connsiteY3"/>
              </a:cxn>
            </a:cxnLst>
            <a:rect l="l" t="t" r="r" b="b"/>
            <a:pathLst>
              <a:path w="300037" h="771525">
                <a:moveTo>
                  <a:pt x="0" y="0"/>
                </a:moveTo>
                <a:cubicBezTo>
                  <a:pt x="34528" y="226218"/>
                  <a:pt x="69056" y="452437"/>
                  <a:pt x="100012" y="500062"/>
                </a:cubicBezTo>
                <a:cubicBezTo>
                  <a:pt x="130968" y="547687"/>
                  <a:pt x="152400" y="240506"/>
                  <a:pt x="185737" y="285750"/>
                </a:cubicBezTo>
                <a:cubicBezTo>
                  <a:pt x="219074" y="330994"/>
                  <a:pt x="259555" y="551259"/>
                  <a:pt x="300037" y="771525"/>
                </a:cubicBezTo>
              </a:path>
            </a:pathLst>
          </a:custGeom>
          <a:noFill/>
          <a:ln w="317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1" name="Freeform 140">
            <a:extLst>
              <a:ext uri="{FF2B5EF4-FFF2-40B4-BE49-F238E27FC236}">
                <a16:creationId xmlns:a16="http://schemas.microsoft.com/office/drawing/2014/main" id="{E860E255-72BE-564A-9373-1AF3A3C0EB6D}"/>
              </a:ext>
            </a:extLst>
          </p:cNvPr>
          <p:cNvSpPr/>
          <p:nvPr/>
        </p:nvSpPr>
        <p:spPr>
          <a:xfrm flipH="1">
            <a:off x="3826908" y="10746683"/>
            <a:ext cx="280901" cy="935503"/>
          </a:xfrm>
          <a:custGeom>
            <a:avLst/>
            <a:gdLst>
              <a:gd name="connsiteX0" fmla="*/ 0 w 300037"/>
              <a:gd name="connsiteY0" fmla="*/ 0 h 771525"/>
              <a:gd name="connsiteX1" fmla="*/ 100012 w 300037"/>
              <a:gd name="connsiteY1" fmla="*/ 500062 h 771525"/>
              <a:gd name="connsiteX2" fmla="*/ 185737 w 300037"/>
              <a:gd name="connsiteY2" fmla="*/ 285750 h 771525"/>
              <a:gd name="connsiteX3" fmla="*/ 300037 w 300037"/>
              <a:gd name="connsiteY3" fmla="*/ 771525 h 771525"/>
            </a:gdLst>
            <a:ahLst/>
            <a:cxnLst>
              <a:cxn ang="0">
                <a:pos x="connsiteX0" y="connsiteY0"/>
              </a:cxn>
              <a:cxn ang="0">
                <a:pos x="connsiteX1" y="connsiteY1"/>
              </a:cxn>
              <a:cxn ang="0">
                <a:pos x="connsiteX2" y="connsiteY2"/>
              </a:cxn>
              <a:cxn ang="0">
                <a:pos x="connsiteX3" y="connsiteY3"/>
              </a:cxn>
            </a:cxnLst>
            <a:rect l="l" t="t" r="r" b="b"/>
            <a:pathLst>
              <a:path w="300037" h="771525">
                <a:moveTo>
                  <a:pt x="0" y="0"/>
                </a:moveTo>
                <a:cubicBezTo>
                  <a:pt x="34528" y="226218"/>
                  <a:pt x="69056" y="452437"/>
                  <a:pt x="100012" y="500062"/>
                </a:cubicBezTo>
                <a:cubicBezTo>
                  <a:pt x="130968" y="547687"/>
                  <a:pt x="152400" y="240506"/>
                  <a:pt x="185737" y="285750"/>
                </a:cubicBezTo>
                <a:cubicBezTo>
                  <a:pt x="219074" y="330994"/>
                  <a:pt x="259555" y="551259"/>
                  <a:pt x="300037" y="771525"/>
                </a:cubicBezTo>
              </a:path>
            </a:pathLst>
          </a:custGeom>
          <a:noFill/>
          <a:ln w="317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2" name="Oval 141">
            <a:extLst>
              <a:ext uri="{FF2B5EF4-FFF2-40B4-BE49-F238E27FC236}">
                <a16:creationId xmlns:a16="http://schemas.microsoft.com/office/drawing/2014/main" id="{C13BCBC1-8772-564A-A969-58084DCC9EC5}"/>
              </a:ext>
            </a:extLst>
          </p:cNvPr>
          <p:cNvSpPr/>
          <p:nvPr/>
        </p:nvSpPr>
        <p:spPr>
          <a:xfrm>
            <a:off x="10213701" y="12893989"/>
            <a:ext cx="144000" cy="144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3" name="Oval 142">
            <a:extLst>
              <a:ext uri="{FF2B5EF4-FFF2-40B4-BE49-F238E27FC236}">
                <a16:creationId xmlns:a16="http://schemas.microsoft.com/office/drawing/2014/main" id="{2C17DADB-8AEB-4944-9595-6368135F396C}"/>
              </a:ext>
            </a:extLst>
          </p:cNvPr>
          <p:cNvSpPr/>
          <p:nvPr/>
        </p:nvSpPr>
        <p:spPr>
          <a:xfrm>
            <a:off x="11194781" y="12103408"/>
            <a:ext cx="144000" cy="144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4" name="Oval 143">
            <a:extLst>
              <a:ext uri="{FF2B5EF4-FFF2-40B4-BE49-F238E27FC236}">
                <a16:creationId xmlns:a16="http://schemas.microsoft.com/office/drawing/2014/main" id="{DB62FD3F-C672-E44E-9167-6E99E94F77EC}"/>
              </a:ext>
            </a:extLst>
          </p:cNvPr>
          <p:cNvSpPr/>
          <p:nvPr/>
        </p:nvSpPr>
        <p:spPr>
          <a:xfrm>
            <a:off x="12804511" y="13598843"/>
            <a:ext cx="144000" cy="144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51" name="TextBox 150">
            <a:extLst>
              <a:ext uri="{FF2B5EF4-FFF2-40B4-BE49-F238E27FC236}">
                <a16:creationId xmlns:a16="http://schemas.microsoft.com/office/drawing/2014/main" id="{B5730CB8-54A6-FB40-837D-73CFBBAE1508}"/>
              </a:ext>
            </a:extLst>
          </p:cNvPr>
          <p:cNvSpPr txBox="1"/>
          <p:nvPr/>
        </p:nvSpPr>
        <p:spPr>
          <a:xfrm>
            <a:off x="9760953" y="10150902"/>
            <a:ext cx="3914277" cy="584775"/>
          </a:xfrm>
          <a:prstGeom prst="rect">
            <a:avLst/>
          </a:prstGeom>
          <a:noFill/>
        </p:spPr>
        <p:txBody>
          <a:bodyPr wrap="none" rtlCol="0">
            <a:spAutoFit/>
          </a:bodyPr>
          <a:lstStyle/>
          <a:p>
            <a:r>
              <a:rPr lang="da-DK" sz="3200" dirty="0"/>
              <a:t>ML guide single points</a:t>
            </a:r>
          </a:p>
        </p:txBody>
      </p:sp>
      <p:sp>
        <p:nvSpPr>
          <p:cNvPr id="153" name="Freeform 152">
            <a:extLst>
              <a:ext uri="{FF2B5EF4-FFF2-40B4-BE49-F238E27FC236}">
                <a16:creationId xmlns:a16="http://schemas.microsoft.com/office/drawing/2014/main" id="{1F669B07-B427-C041-A0FE-1DD1175F9ABA}"/>
              </a:ext>
            </a:extLst>
          </p:cNvPr>
          <p:cNvSpPr/>
          <p:nvPr/>
        </p:nvSpPr>
        <p:spPr>
          <a:xfrm rot="21354150" flipH="1">
            <a:off x="10290112" y="10748123"/>
            <a:ext cx="258521" cy="980738"/>
          </a:xfrm>
          <a:custGeom>
            <a:avLst/>
            <a:gdLst>
              <a:gd name="connsiteX0" fmla="*/ 0 w 300037"/>
              <a:gd name="connsiteY0" fmla="*/ 0 h 771525"/>
              <a:gd name="connsiteX1" fmla="*/ 100012 w 300037"/>
              <a:gd name="connsiteY1" fmla="*/ 500062 h 771525"/>
              <a:gd name="connsiteX2" fmla="*/ 185737 w 300037"/>
              <a:gd name="connsiteY2" fmla="*/ 285750 h 771525"/>
              <a:gd name="connsiteX3" fmla="*/ 300037 w 300037"/>
              <a:gd name="connsiteY3" fmla="*/ 771525 h 771525"/>
            </a:gdLst>
            <a:ahLst/>
            <a:cxnLst>
              <a:cxn ang="0">
                <a:pos x="connsiteX0" y="connsiteY0"/>
              </a:cxn>
              <a:cxn ang="0">
                <a:pos x="connsiteX1" y="connsiteY1"/>
              </a:cxn>
              <a:cxn ang="0">
                <a:pos x="connsiteX2" y="connsiteY2"/>
              </a:cxn>
              <a:cxn ang="0">
                <a:pos x="connsiteX3" y="connsiteY3"/>
              </a:cxn>
            </a:cxnLst>
            <a:rect l="l" t="t" r="r" b="b"/>
            <a:pathLst>
              <a:path w="300037" h="771525">
                <a:moveTo>
                  <a:pt x="0" y="0"/>
                </a:moveTo>
                <a:cubicBezTo>
                  <a:pt x="34528" y="226218"/>
                  <a:pt x="69056" y="452437"/>
                  <a:pt x="100012" y="500062"/>
                </a:cubicBezTo>
                <a:cubicBezTo>
                  <a:pt x="130968" y="547687"/>
                  <a:pt x="152400" y="240506"/>
                  <a:pt x="185737" y="285750"/>
                </a:cubicBezTo>
                <a:cubicBezTo>
                  <a:pt x="219074" y="330994"/>
                  <a:pt x="259555" y="551259"/>
                  <a:pt x="300037" y="771525"/>
                </a:cubicBezTo>
              </a:path>
            </a:pathLst>
          </a:custGeom>
          <a:noFill/>
          <a:ln w="317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54" name="Freeform 153">
            <a:extLst>
              <a:ext uri="{FF2B5EF4-FFF2-40B4-BE49-F238E27FC236}">
                <a16:creationId xmlns:a16="http://schemas.microsoft.com/office/drawing/2014/main" id="{C2FB61C5-0536-B447-872E-307E00330540}"/>
              </a:ext>
            </a:extLst>
          </p:cNvPr>
          <p:cNvSpPr/>
          <p:nvPr/>
        </p:nvSpPr>
        <p:spPr>
          <a:xfrm rot="209798">
            <a:off x="10978306" y="10733872"/>
            <a:ext cx="260151" cy="893682"/>
          </a:xfrm>
          <a:custGeom>
            <a:avLst/>
            <a:gdLst>
              <a:gd name="connsiteX0" fmla="*/ 0 w 300037"/>
              <a:gd name="connsiteY0" fmla="*/ 0 h 771525"/>
              <a:gd name="connsiteX1" fmla="*/ 100012 w 300037"/>
              <a:gd name="connsiteY1" fmla="*/ 500062 h 771525"/>
              <a:gd name="connsiteX2" fmla="*/ 185737 w 300037"/>
              <a:gd name="connsiteY2" fmla="*/ 285750 h 771525"/>
              <a:gd name="connsiteX3" fmla="*/ 300037 w 300037"/>
              <a:gd name="connsiteY3" fmla="*/ 771525 h 771525"/>
            </a:gdLst>
            <a:ahLst/>
            <a:cxnLst>
              <a:cxn ang="0">
                <a:pos x="connsiteX0" y="connsiteY0"/>
              </a:cxn>
              <a:cxn ang="0">
                <a:pos x="connsiteX1" y="connsiteY1"/>
              </a:cxn>
              <a:cxn ang="0">
                <a:pos x="connsiteX2" y="connsiteY2"/>
              </a:cxn>
              <a:cxn ang="0">
                <a:pos x="connsiteX3" y="connsiteY3"/>
              </a:cxn>
            </a:cxnLst>
            <a:rect l="l" t="t" r="r" b="b"/>
            <a:pathLst>
              <a:path w="300037" h="771525">
                <a:moveTo>
                  <a:pt x="0" y="0"/>
                </a:moveTo>
                <a:cubicBezTo>
                  <a:pt x="34528" y="226218"/>
                  <a:pt x="69056" y="452437"/>
                  <a:pt x="100012" y="500062"/>
                </a:cubicBezTo>
                <a:cubicBezTo>
                  <a:pt x="130968" y="547687"/>
                  <a:pt x="152400" y="240506"/>
                  <a:pt x="185737" y="285750"/>
                </a:cubicBezTo>
                <a:cubicBezTo>
                  <a:pt x="219074" y="330994"/>
                  <a:pt x="259555" y="551259"/>
                  <a:pt x="300037" y="771525"/>
                </a:cubicBezTo>
              </a:path>
            </a:pathLst>
          </a:custGeom>
          <a:noFill/>
          <a:ln w="317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60" name="Freeform 159">
            <a:extLst>
              <a:ext uri="{FF2B5EF4-FFF2-40B4-BE49-F238E27FC236}">
                <a16:creationId xmlns:a16="http://schemas.microsoft.com/office/drawing/2014/main" id="{D1903441-232C-6F45-8585-AFBF7A41EE7D}"/>
              </a:ext>
            </a:extLst>
          </p:cNvPr>
          <p:cNvSpPr/>
          <p:nvPr/>
        </p:nvSpPr>
        <p:spPr>
          <a:xfrm>
            <a:off x="12475452" y="10747548"/>
            <a:ext cx="287322" cy="1288048"/>
          </a:xfrm>
          <a:custGeom>
            <a:avLst/>
            <a:gdLst>
              <a:gd name="connsiteX0" fmla="*/ 0 w 300037"/>
              <a:gd name="connsiteY0" fmla="*/ 0 h 771525"/>
              <a:gd name="connsiteX1" fmla="*/ 100012 w 300037"/>
              <a:gd name="connsiteY1" fmla="*/ 500062 h 771525"/>
              <a:gd name="connsiteX2" fmla="*/ 185737 w 300037"/>
              <a:gd name="connsiteY2" fmla="*/ 285750 h 771525"/>
              <a:gd name="connsiteX3" fmla="*/ 300037 w 300037"/>
              <a:gd name="connsiteY3" fmla="*/ 771525 h 771525"/>
            </a:gdLst>
            <a:ahLst/>
            <a:cxnLst>
              <a:cxn ang="0">
                <a:pos x="connsiteX0" y="connsiteY0"/>
              </a:cxn>
              <a:cxn ang="0">
                <a:pos x="connsiteX1" y="connsiteY1"/>
              </a:cxn>
              <a:cxn ang="0">
                <a:pos x="connsiteX2" y="connsiteY2"/>
              </a:cxn>
              <a:cxn ang="0">
                <a:pos x="connsiteX3" y="connsiteY3"/>
              </a:cxn>
            </a:cxnLst>
            <a:rect l="l" t="t" r="r" b="b"/>
            <a:pathLst>
              <a:path w="300037" h="771525">
                <a:moveTo>
                  <a:pt x="0" y="0"/>
                </a:moveTo>
                <a:cubicBezTo>
                  <a:pt x="34528" y="226218"/>
                  <a:pt x="69056" y="452437"/>
                  <a:pt x="100012" y="500062"/>
                </a:cubicBezTo>
                <a:cubicBezTo>
                  <a:pt x="130968" y="547687"/>
                  <a:pt x="152400" y="240506"/>
                  <a:pt x="185737" y="285750"/>
                </a:cubicBezTo>
                <a:cubicBezTo>
                  <a:pt x="219074" y="330994"/>
                  <a:pt x="259555" y="551259"/>
                  <a:pt x="300037" y="771525"/>
                </a:cubicBezTo>
              </a:path>
            </a:pathLst>
          </a:custGeom>
          <a:noFill/>
          <a:ln w="317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1121490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04806B-A48C-E042-86E9-CBD67367E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9458" y="10933778"/>
            <a:ext cx="2606400" cy="2606400"/>
          </a:xfrm>
          <a:prstGeom prst="rect">
            <a:avLst/>
          </a:prstGeom>
        </p:spPr>
      </p:pic>
      <p:pic>
        <p:nvPicPr>
          <p:cNvPr id="5" name="Picture 4">
            <a:extLst>
              <a:ext uri="{FF2B5EF4-FFF2-40B4-BE49-F238E27FC236}">
                <a16:creationId xmlns:a16="http://schemas.microsoft.com/office/drawing/2014/main" id="{4847759E-E771-9645-B94F-520F45A19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1989" y="10928086"/>
            <a:ext cx="2612092" cy="2612092"/>
          </a:xfrm>
          <a:prstGeom prst="rect">
            <a:avLst/>
          </a:prstGeom>
        </p:spPr>
      </p:pic>
      <p:pic>
        <p:nvPicPr>
          <p:cNvPr id="6" name="Picture 5">
            <a:extLst>
              <a:ext uri="{FF2B5EF4-FFF2-40B4-BE49-F238E27FC236}">
                <a16:creationId xmlns:a16="http://schemas.microsoft.com/office/drawing/2014/main" id="{2A455A8A-721A-724A-99BC-08B770FA26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4984" y="10932299"/>
            <a:ext cx="2607879" cy="2607879"/>
          </a:xfrm>
          <a:prstGeom prst="rect">
            <a:avLst/>
          </a:prstGeom>
        </p:spPr>
      </p:pic>
    </p:spTree>
    <p:extLst>
      <p:ext uri="{BB962C8B-B14F-4D97-AF65-F5344CB8AC3E}">
        <p14:creationId xmlns:p14="http://schemas.microsoft.com/office/powerpoint/2010/main" val="12970807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6808</TotalTime>
  <Words>551</Words>
  <Application>Microsoft Macintosh PowerPoint</Application>
  <PresentationFormat>Custom</PresentationFormat>
  <Paragraphs>69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Cambria Math</vt:lpstr>
      <vt:lpstr>Office Theme</vt:lpstr>
      <vt:lpstr>PowerPoint Presentation</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Lemming Jacobsen</dc:creator>
  <cp:lastModifiedBy>malthe bisbo</cp:lastModifiedBy>
  <cp:revision>177</cp:revision>
  <cp:lastPrinted>2017-06-01T14:02:48Z</cp:lastPrinted>
  <dcterms:created xsi:type="dcterms:W3CDTF">2017-05-30T08:11:32Z</dcterms:created>
  <dcterms:modified xsi:type="dcterms:W3CDTF">2018-08-08T21:21:06Z</dcterms:modified>
</cp:coreProperties>
</file>