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/>
    <p:restoredTop sz="94509"/>
  </p:normalViewPr>
  <p:slideViewPr>
    <p:cSldViewPr snapToGrid="0" snapToObjects="1">
      <p:cViewPr>
        <p:scale>
          <a:sx n="50" d="100"/>
          <a:sy n="50" d="100"/>
        </p:scale>
        <p:origin x="2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D0CE-46D8-8C41-8069-A7415983EEF9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FBF2-BDF6-8348-AE3E-CBF3354F3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0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6.emf"/><Relationship Id="rId25" Type="http://schemas.openxmlformats.org/officeDocument/2006/relationships/image" Target="../media/image19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emf"/><Relationship Id="rId9" Type="http://schemas.openxmlformats.org/officeDocument/2006/relationships/image" Target="../media/image8.emf"/><Relationship Id="rId6" Type="http://schemas.openxmlformats.org/officeDocument/2006/relationships/image" Target="../media/image5.jpe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27.emf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png"/><Relationship Id="rId13" Type="http://schemas.openxmlformats.org/officeDocument/2006/relationships/image" Target="../media/image12.svg"/><Relationship Id="rId14" Type="http://schemas.openxmlformats.org/officeDocument/2006/relationships/image" Target="../media/image12.png"/><Relationship Id="rId15" Type="http://schemas.openxmlformats.org/officeDocument/2006/relationships/image" Target="../media/image14.svg"/><Relationship Id="rId16" Type="http://schemas.openxmlformats.org/officeDocument/2006/relationships/image" Target="../media/image13.png"/><Relationship Id="rId17" Type="http://schemas.openxmlformats.org/officeDocument/2006/relationships/image" Target="../media/image16.svg"/><Relationship Id="rId18" Type="http://schemas.openxmlformats.org/officeDocument/2006/relationships/image" Target="../media/image14.emf"/><Relationship Id="rId1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5272" y="765978"/>
            <a:ext cx="29115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00" b="1" dirty="0">
                <a:solidFill>
                  <a:srgbClr val="03428E"/>
                </a:solidFill>
              </a:rPr>
              <a:t>Machine Learning based structure 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685" y="1936470"/>
            <a:ext cx="18081841" cy="13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24" u="sng" dirty="0" err="1"/>
              <a:t>Malthe</a:t>
            </a:r>
            <a:r>
              <a:rPr lang="en-US" sz="4524" u="sng" dirty="0"/>
              <a:t> K. </a:t>
            </a:r>
            <a:r>
              <a:rPr lang="en-US" sz="4524" u="sng" dirty="0" err="1"/>
              <a:t>Bisbo</a:t>
            </a:r>
            <a:r>
              <a:rPr lang="en-US" sz="4524" u="sng" baseline="30000" dirty="0" err="1"/>
              <a:t>a</a:t>
            </a:r>
            <a:r>
              <a:rPr lang="en-US" sz="4524" dirty="0"/>
              <a:t>, </a:t>
            </a:r>
            <a:r>
              <a:rPr lang="en-US" sz="4524" dirty="0" err="1"/>
              <a:t>Bjørk</a:t>
            </a:r>
            <a:r>
              <a:rPr lang="en-US" sz="4524" dirty="0"/>
              <a:t> </a:t>
            </a:r>
            <a:r>
              <a:rPr lang="en-US" sz="4524" dirty="0" err="1"/>
              <a:t>Hammer</a:t>
            </a:r>
            <a:r>
              <a:rPr lang="en-US" sz="4524" baseline="30000" dirty="0" err="1"/>
              <a:t>a</a:t>
            </a:r>
            <a:endParaRPr lang="en-US" sz="4524" dirty="0"/>
          </a:p>
          <a:p>
            <a:pPr algn="ctr"/>
            <a:r>
              <a:rPr lang="en-US" sz="3393" dirty="0"/>
              <a:t>a Department of Physics and Astronomy, Aarhus University, Denmark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15272" y="3438043"/>
            <a:ext cx="14299320" cy="11379394"/>
            <a:chOff x="454817" y="4260392"/>
            <a:chExt cx="9923751" cy="3378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/>
                <p:cNvSpPr/>
                <p:nvPr/>
              </p:nvSpPr>
              <p:spPr>
                <a:xfrm>
                  <a:off x="454817" y="4407689"/>
                  <a:ext cx="9923751" cy="3231407"/>
                </a:xfrm>
                <a:prstGeom prst="roundRect">
                  <a:avLst>
                    <a:gd name="adj" fmla="val 6128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/>
                  <a:r>
                    <a:rPr lang="en-US" sz="3600" dirty="0" smtClean="0"/>
                    <a:t>The speed of a structure search is generally dominated by the number of expensive energy/force evaluations (ex. DFT) needed.</a:t>
                  </a:r>
                </a:p>
                <a:p>
                  <a:pPr algn="just"/>
                  <a:endParaRPr lang="en-US" sz="3600" dirty="0"/>
                </a:p>
                <a:p>
                  <a:pPr algn="just"/>
                  <a:r>
                    <a:rPr lang="en-US" sz="3600" dirty="0"/>
                    <a:t>Typical search methods </a:t>
                  </a:r>
                  <a:r>
                    <a:rPr lang="en-US" sz="3600" dirty="0" smtClean="0"/>
                    <a:t>rely </a:t>
                  </a:r>
                  <a:r>
                    <a:rPr lang="en-US" sz="3600" dirty="0"/>
                    <a:t>on </a:t>
                  </a:r>
                  <a:r>
                    <a:rPr lang="en-US" sz="3600" dirty="0" smtClean="0"/>
                    <a:t>local relaxation of </a:t>
                  </a:r>
                  <a:r>
                    <a:rPr lang="en-US" sz="3600" dirty="0"/>
                    <a:t>a new structure in each of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3600" dirty="0"/>
                    <a:t> search iterations. Each relaxation requires on average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3600" dirty="0"/>
                    <a:t> DFT </a:t>
                  </a:r>
                  <a:r>
                    <a:rPr lang="en-US" sz="3600" dirty="0" smtClean="0"/>
                    <a:t>calculations, where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𝑛</m:t>
                      </m:r>
                    </m:oMath>
                  </a14:m>
                  <a:r>
                    <a:rPr lang="en-US" sz="3600" dirty="0" smtClean="0"/>
                    <a:t> could be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~50</m:t>
                      </m:r>
                    </m:oMath>
                  </a14:m>
                  <a:r>
                    <a:rPr lang="en-US" sz="3600" dirty="0" smtClean="0"/>
                    <a:t>.</a:t>
                  </a:r>
                  <a:endParaRPr lang="en-US" sz="3600" dirty="0"/>
                </a:p>
                <a:p>
                  <a:pPr algn="just"/>
                  <a:r>
                    <a:rPr lang="en-US" sz="3600" dirty="0"/>
                    <a:t>The present method circumvents local relaxation with DFT, by training a cheap model energy landscape on the fly during the search. Local relaxation is then performed using this cheap model.</a:t>
                  </a:r>
                </a:p>
              </p:txBody>
            </p:sp>
          </mc:Choice>
          <mc:Fallback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407689"/>
                  <a:ext cx="9923751" cy="3231407"/>
                </a:xfrm>
                <a:prstGeom prst="roundRect">
                  <a:avLst>
                    <a:gd name="adj" fmla="val 6128"/>
                  </a:avLst>
                </a:prstGeom>
                <a:blipFill rotWithShape="0">
                  <a:blip r:embed="rId2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le 14"/>
            <p:cNvSpPr/>
            <p:nvPr/>
          </p:nvSpPr>
          <p:spPr>
            <a:xfrm>
              <a:off x="1164046" y="4260392"/>
              <a:ext cx="8502227" cy="315323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Motivation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3056" y="15198983"/>
            <a:ext cx="14299327" cy="25450463"/>
            <a:chOff x="454817" y="4503835"/>
            <a:chExt cx="9923751" cy="12630995"/>
          </a:xfrm>
        </p:grpSpPr>
        <p:sp>
          <p:nvSpPr>
            <p:cNvPr id="21" name="Rounded Rectangle 20"/>
            <p:cNvSpPr/>
            <p:nvPr/>
          </p:nvSpPr>
          <p:spPr>
            <a:xfrm>
              <a:off x="454817" y="4784085"/>
              <a:ext cx="9923751" cy="12350745"/>
            </a:xfrm>
            <a:prstGeom prst="roundRect">
              <a:avLst>
                <a:gd name="adj" fmla="val 4503"/>
              </a:avLst>
            </a:prstGeom>
            <a:ln w="76200">
              <a:solidFill>
                <a:srgbClr val="03428E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0" tIns="540000" rIns="720000" bIns="360000" rtlCol="0" anchor="t"/>
            <a:lstStyle/>
            <a:p>
              <a:pPr algn="just">
                <a:spcAft>
                  <a:spcPts val="1200"/>
                </a:spcAft>
              </a:pPr>
              <a:r>
                <a:rPr lang="en-US" sz="3600" dirty="0"/>
                <a:t>The workflow of the method is most easily illustrated using a simple example. Consider therefore the following structure, which is constrained only to change according to the two coordinates x1 and x2.</a:t>
              </a:r>
            </a:p>
            <a:p>
              <a:pPr algn="just">
                <a:spcAft>
                  <a:spcPts val="1200"/>
                </a:spcAft>
              </a:pPr>
              <a:endParaRPr lang="en-US" sz="3600" dirty="0"/>
            </a:p>
            <a:p>
              <a:pPr algn="just">
                <a:spcAft>
                  <a:spcPts val="1200"/>
                </a:spcAft>
              </a:pPr>
              <a:endParaRPr lang="en-US" sz="3600" dirty="0"/>
            </a:p>
            <a:p>
              <a:pPr algn="just">
                <a:spcAft>
                  <a:spcPts val="1200"/>
                </a:spcAft>
              </a:pPr>
              <a:endParaRPr lang="en-US" sz="3600" dirty="0"/>
            </a:p>
            <a:p>
              <a:pPr algn="just">
                <a:spcAft>
                  <a:spcPts val="1200"/>
                </a:spcAft>
              </a:pPr>
              <a:r>
                <a:rPr lang="en-US" sz="3600" dirty="0"/>
                <a:t>This simple problem allows for a two-dimensional plot of the energy landscape.</a:t>
              </a:r>
            </a:p>
            <a:p>
              <a:pPr algn="just">
                <a:spcAft>
                  <a:spcPts val="1200"/>
                </a:spcAft>
              </a:pPr>
              <a:r>
                <a:rPr lang="en-US" sz="3600" dirty="0"/>
                <a:t>As illustrated below, each search iteration consists of:</a:t>
              </a:r>
            </a:p>
            <a:p>
              <a:pPr marL="742950" indent="-742950" algn="just">
                <a:spcAft>
                  <a:spcPts val="1200"/>
                </a:spcAft>
                <a:buAutoNum type="arabicParenR"/>
              </a:pPr>
              <a:r>
                <a:rPr lang="en-US" sz="3600" dirty="0" smtClean="0"/>
                <a:t>Train an ML-model </a:t>
              </a:r>
              <a:r>
                <a:rPr lang="en-US" sz="3600" dirty="0"/>
                <a:t>of the energy, based on all </a:t>
              </a:r>
              <a:r>
                <a:rPr lang="en-US" sz="3600" dirty="0" smtClean="0"/>
                <a:t>current </a:t>
              </a:r>
              <a:r>
                <a:rPr lang="en-US" sz="3600" dirty="0"/>
                <a:t>data.</a:t>
              </a:r>
            </a:p>
            <a:p>
              <a:pPr marL="742950" indent="-742950" algn="just">
                <a:spcAft>
                  <a:spcPts val="1200"/>
                </a:spcAft>
                <a:buAutoNum type="arabicParenR"/>
              </a:pPr>
              <a:r>
                <a:rPr lang="en-US" sz="3600" dirty="0"/>
                <a:t>Do an extended search </a:t>
              </a:r>
              <a:r>
                <a:rPr lang="en-US" sz="3600" dirty="0" smtClean="0"/>
                <a:t>in the </a:t>
              </a:r>
              <a:r>
                <a:rPr lang="en-US" sz="3600" dirty="0"/>
                <a:t>ML-energy landscape, to find multiple local minima structures. Continue with most promising of </a:t>
              </a:r>
              <a:r>
                <a:rPr lang="en-US" sz="3600" dirty="0" smtClean="0"/>
                <a:t>these (based on lower confidence bound).</a:t>
              </a:r>
              <a:endParaRPr lang="en-US" sz="3600" dirty="0"/>
            </a:p>
            <a:p>
              <a:pPr marL="742950" indent="-742950" algn="just">
                <a:spcAft>
                  <a:spcPts val="1200"/>
                </a:spcAft>
                <a:buAutoNum type="arabicParenR"/>
              </a:pPr>
              <a:r>
                <a:rPr lang="en-US" sz="3600" dirty="0"/>
                <a:t>Do a single DFT calculation </a:t>
              </a:r>
              <a:r>
                <a:rPr lang="en-US" sz="3600" dirty="0" smtClean="0"/>
                <a:t>on the </a:t>
              </a:r>
              <a:r>
                <a:rPr lang="en-US" sz="3600" dirty="0"/>
                <a:t>structure </a:t>
              </a:r>
              <a:r>
                <a:rPr lang="en-US" sz="3600" dirty="0" smtClean="0"/>
                <a:t>from step </a:t>
              </a:r>
              <a:r>
                <a:rPr lang="en-US" sz="3600" dirty="0"/>
                <a:t>2) and </a:t>
              </a:r>
              <a:r>
                <a:rPr lang="en-US" sz="3600" dirty="0" smtClean="0"/>
                <a:t>add it to the </a:t>
              </a:r>
              <a:r>
                <a:rPr lang="en-US" sz="3600" dirty="0"/>
                <a:t>training data.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165580" y="4503835"/>
              <a:ext cx="8502227" cy="527068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ML-based structure search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31268" y="3475795"/>
            <a:ext cx="14299320" cy="12985640"/>
            <a:chOff x="454817" y="4426743"/>
            <a:chExt cx="9923751" cy="96772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454817" y="4784087"/>
                  <a:ext cx="9923751" cy="9319899"/>
                </a:xfrm>
                <a:prstGeom prst="roundRect">
                  <a:avLst>
                    <a:gd name="adj" fmla="val 4884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/>
                  <a:r>
                    <a:rPr lang="en-US" sz="3600" dirty="0"/>
                    <a:t>As the machine learning model </a:t>
                  </a:r>
                  <a:r>
                    <a:rPr lang="en-US" sz="3600" dirty="0" smtClean="0"/>
                    <a:t>for predicting energies </a:t>
                  </a:r>
                  <a:r>
                    <a:rPr lang="en-US" sz="3600" dirty="0"/>
                    <a:t>and </a:t>
                  </a:r>
                  <a:r>
                    <a:rPr lang="en-US" sz="3600" dirty="0" smtClean="0"/>
                    <a:t>forces, </a:t>
                  </a:r>
                  <a:r>
                    <a:rPr lang="en-US" sz="3600" dirty="0"/>
                    <a:t>Gaussian Process regression is used. This method has the advantage of being fast to train for moderate sized training </a:t>
                  </a:r>
                  <a:r>
                    <a:rPr lang="en-US" sz="3600" dirty="0" smtClean="0"/>
                    <a:t>sets. </a:t>
                  </a:r>
                  <a:r>
                    <a:rPr lang="en-US" sz="3600" dirty="0" smtClean="0"/>
                    <a:t>A</a:t>
                  </a:r>
                  <a:r>
                    <a:rPr lang="en-US" sz="3600" dirty="0" smtClean="0"/>
                    <a:t>dditionally it </a:t>
                  </a:r>
                  <a:r>
                    <a:rPr lang="en-US" sz="3600" dirty="0"/>
                    <a:t>allows for an analytic estimate of the energy prediction error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sz="3600" b="1" dirty="0"/>
                    <a:t>.</a:t>
                  </a:r>
                  <a:r>
                    <a:rPr lang="en-US" sz="3600" dirty="0"/>
                    <a:t> </a:t>
                  </a:r>
                  <a:r>
                    <a:rPr lang="en-US" sz="3600" dirty="0" smtClean="0"/>
                    <a:t>Model predictions</a:t>
                  </a:r>
                  <a:r>
                    <a:rPr lang="en-US" sz="3600" dirty="0" smtClean="0"/>
                    <a:t> </a:t>
                  </a:r>
                  <a:r>
                    <a:rPr lang="en-US" sz="3600" dirty="0"/>
                    <a:t>are based on the energy of similar structures:</a:t>
                  </a: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a-DK" sz="320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da-DK" sz="3200" i="1">
                                <a:latin typeface="Cambria Math" charset="0"/>
                              </a:rPr>
                              <m:t>𝑒𝑠𝑡</m:t>
                            </m:r>
                          </m:sup>
                        </m:sSup>
                        <m:d>
                          <m:d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a-DK" sz="3200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GB" sz="320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da-DK" sz="3200" i="1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a-DK" sz="3200" i="1">
                                    <a:latin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a-DK" sz="3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sz="3200" i="1">
                                <a:latin typeface="Cambria Math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GB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a-DK" sz="3200" b="1" i="1">
                                    <a:latin typeface="Cambria Math" charset="0"/>
                                  </a:rPr>
                                  <m:t>𝒙</m:t>
                                </m:r>
                                <m:r>
                                  <a:rPr lang="en-GB" sz="32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3200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a-DK" sz="32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GB" sz="3200" i="1">
                            <a:latin typeface="Cambria Math" charset="0"/>
                          </a:rPr>
                          <m:t>+</m:t>
                        </m:r>
                        <m:r>
                          <a:rPr lang="da-DK" sz="3200" i="1">
                            <a:latin typeface="Cambria Math" charset="0"/>
                          </a:rPr>
                          <m:t>𝛽</m:t>
                        </m:r>
                        <m:r>
                          <a:rPr lang="en-GB" sz="3200" i="1">
                            <a:latin typeface="Cambria Math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a-DK" sz="3200" i="1">
                            <a:latin typeface="Cambria Math" charset="0"/>
                          </a:rPr>
                          <m:t>𝐾</m:t>
                        </m:r>
                        <m:d>
                          <m:d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a-DK" sz="3200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GB" sz="3200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a-DK" sz="32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a-DK" sz="3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3200" i="1">
                            <a:latin typeface="Cambria Math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sz="3200">
                            <a:latin typeface="Cambria Math" charset="0"/>
                          </a:rPr>
                          <m:t>exp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3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GB" sz="32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a-DK" sz="3200" i="1">
                                    <a:latin typeface="Cambria Math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sz="3200" i="1"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da-DK" sz="3200" i="1">
                                <a:latin typeface="Cambria Math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GB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a-DK" sz="3200" b="1" i="1">
                                    <a:latin typeface="Cambria Math" charset="0"/>
                                  </a:rPr>
                                  <m:t>𝒙</m:t>
                                </m:r>
                                <m:r>
                                  <a:rPr lang="en-GB" sz="3200" i="1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3200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a-DK" sz="32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dirty="0"/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a-DK" sz="3200" i="1">
                                <a:latin typeface="Cambria Math" charset="0"/>
                              </a:rPr>
                              <m:t>𝑒𝑠𝑡</m:t>
                            </m:r>
                          </m:sup>
                        </m:sSup>
                        <m:d>
                          <m:dPr>
                            <m:ctrlPr>
                              <a:rPr lang="en-GB" sz="3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a-DK" sz="3200" b="1" i="1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GB" sz="3200" i="1">
                            <a:latin typeface="Cambria Math" charset="0"/>
                          </a:rPr>
                          <m:t>=</m:t>
                        </m:r>
                        <m:r>
                          <a:rPr lang="en-US" sz="3200" b="0" i="0" smtClean="0">
                            <a:latin typeface="Cambria Math" charset="0"/>
                          </a:rPr>
                          <m:t>𝛻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da-DK" sz="3200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da-DK" sz="3200" b="0" i="1" smtClean="0">
                                <a:latin typeface="Cambria Math" charset="0"/>
                              </a:rPr>
                              <m:t>𝑒𝑠𝑡</m:t>
                            </m:r>
                          </m:sup>
                        </m:sSup>
                        <m:d>
                          <m:dPr>
                            <m:ctrlPr>
                              <a:rPr lang="da-DK" sz="32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a-DK" sz="3200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da-DK" sz="3200" b="1" i="1" smtClean="0">
                            <a:latin typeface="Cambria Math" charset="0"/>
                          </a:rPr>
                          <m:t>                                                                                         </m:t>
                        </m:r>
                      </m:oMath>
                    </m:oMathPara>
                  </a14:m>
                  <a:endParaRPr lang="en-US" sz="3200" b="1" dirty="0"/>
                </a:p>
                <a:p>
                  <a:pPr algn="just"/>
                  <a:endParaRPr lang="en-US" sz="3200" dirty="0"/>
                </a:p>
              </p:txBody>
            </p:sp>
          </mc:Choice>
          <mc:Fallback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7"/>
                  <a:ext cx="9923751" cy="9319899"/>
                </a:xfrm>
                <a:prstGeom prst="roundRect">
                  <a:avLst>
                    <a:gd name="adj" fmla="val 4884"/>
                  </a:avLst>
                </a:prstGeom>
                <a:blipFill rotWithShape="0">
                  <a:blip r:embed="rId3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ounded Rectangle 33"/>
            <p:cNvSpPr/>
            <p:nvPr/>
          </p:nvSpPr>
          <p:spPr>
            <a:xfrm>
              <a:off x="1165575" y="4426743"/>
              <a:ext cx="8502227" cy="790636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 smtClean="0"/>
                <a:t>Machine Learning (ML) model</a:t>
              </a:r>
              <a:endParaRPr lang="en-US" sz="509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431268" y="30666254"/>
            <a:ext cx="14299320" cy="9983192"/>
            <a:chOff x="454817" y="4641235"/>
            <a:chExt cx="9923751" cy="24985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ounded Rectangle 39"/>
                <p:cNvSpPr/>
                <p:nvPr/>
              </p:nvSpPr>
              <p:spPr>
                <a:xfrm>
                  <a:off x="454817" y="4784088"/>
                  <a:ext cx="9923751" cy="2355684"/>
                </a:xfrm>
                <a:prstGeom prst="roundRect">
                  <a:avLst>
                    <a:gd name="adj" fmla="val 6100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/>
                  <a:r>
                    <a:rPr lang="en-US" sz="3600" dirty="0"/>
                    <a:t>The method has been applied to C24 fullerenes. The success rates for 3x30 runs are shown below for the four geometries with lowest energy. The searches required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~1000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600" dirty="0"/>
                    <a:t>search iteration/DFT calculations.</a:t>
                  </a:r>
                </a:p>
              </p:txBody>
            </p:sp>
          </mc:Choice>
          <mc:Fallback>
            <p:sp>
              <p:nvSpPr>
                <p:cNvPr id="40" name="Rounded 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8"/>
                  <a:ext cx="9923751" cy="2355684"/>
                </a:xfrm>
                <a:prstGeom prst="roundRect">
                  <a:avLst>
                    <a:gd name="adj" fmla="val 6100"/>
                  </a:avLst>
                </a:prstGeom>
                <a:blipFill rotWithShape="0">
                  <a:blip r:embed="rId4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ounded Rectangle 40"/>
            <p:cNvSpPr/>
            <p:nvPr/>
          </p:nvSpPr>
          <p:spPr>
            <a:xfrm>
              <a:off x="1165575" y="4641235"/>
              <a:ext cx="8502227" cy="265791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Results</a:t>
              </a:r>
            </a:p>
          </p:txBody>
        </p:sp>
      </p:grpSp>
      <p:pic>
        <p:nvPicPr>
          <p:cNvPr id="37" name="Picture 36" descr="alt-logo-t-003d85-e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5" b="40021"/>
          <a:stretch/>
        </p:blipFill>
        <p:spPr>
          <a:xfrm>
            <a:off x="1073664" y="40958349"/>
            <a:ext cx="6312223" cy="1519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74" y="30587004"/>
            <a:ext cx="5906230" cy="5304997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4227566" y="33641902"/>
            <a:ext cx="2518497" cy="14986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dirty="0"/>
              <a:t>Consult DFT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7050014" y="30118414"/>
            <a:ext cx="2518497" cy="14986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dirty="0"/>
              <a:t>Train model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8995063" y="33641901"/>
            <a:ext cx="3000081" cy="14986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/>
              <a:t>Search ML potential</a:t>
            </a:r>
            <a:endParaRPr lang="da-DK" sz="36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2142734" y="30276910"/>
            <a:ext cx="2957409" cy="1543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3600" dirty="0"/>
              <a:t>Initial</a:t>
            </a:r>
          </a:p>
          <a:p>
            <a:pPr algn="ctr"/>
            <a:r>
              <a:rPr lang="da-DK" sz="3600" dirty="0" err="1"/>
              <a:t>structures</a:t>
            </a:r>
            <a:endParaRPr lang="da-DK" sz="3600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774" y="26128795"/>
            <a:ext cx="6464905" cy="485218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774" y="35436787"/>
            <a:ext cx="6464905" cy="485218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63" y="35436787"/>
            <a:ext cx="6472952" cy="4858223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45" y="27080771"/>
            <a:ext cx="2606400" cy="26064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72" y="27075079"/>
            <a:ext cx="2612092" cy="261209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6728" y="27062840"/>
            <a:ext cx="1728000" cy="2356283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6" y="27069969"/>
            <a:ext cx="2607879" cy="2607879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3317466" y="27066385"/>
            <a:ext cx="1726681" cy="2356283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13601" y="27069930"/>
            <a:ext cx="1728000" cy="2356283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13" idx="2"/>
          </p:cNvCxnSpPr>
          <p:nvPr/>
        </p:nvCxnSpPr>
        <p:spPr>
          <a:xfrm>
            <a:off x="2310728" y="29419123"/>
            <a:ext cx="558600" cy="986816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773336" y="29419123"/>
            <a:ext cx="454230" cy="857787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9" idx="2"/>
            <a:endCxn id="123" idx="7"/>
          </p:cNvCxnSpPr>
          <p:nvPr/>
        </p:nvCxnSpPr>
        <p:spPr>
          <a:xfrm flipH="1">
            <a:off x="4667040" y="29426213"/>
            <a:ext cx="1410561" cy="1076673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173561" y="359961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240361" y="362247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2535761" y="362374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2535761" y="373804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2815161" y="383456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179149" y="3827710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62" name="5-Point Star 161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11113766" y="37661499"/>
            <a:ext cx="303405" cy="29507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3" name="5-Point Star 162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3596008" y="37678525"/>
            <a:ext cx="303405" cy="295079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4" name="TextBox 163"/>
          <p:cNvSpPr txBox="1"/>
          <p:nvPr/>
        </p:nvSpPr>
        <p:spPr>
          <a:xfrm>
            <a:off x="1503461" y="27047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403311" y="270316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276885" y="270582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201941" y="286711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</a:t>
            </a:r>
            <a:endParaRPr lang="en-US" sz="2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2482357" y="289038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2762773" y="291461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pic>
        <p:nvPicPr>
          <p:cNvPr id="170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871428" y="29799851"/>
            <a:ext cx="883089" cy="883089"/>
          </a:xfrm>
          <a:prstGeom prst="rect">
            <a:avLst/>
          </a:prstGeom>
        </p:spPr>
      </p:pic>
      <p:pic>
        <p:nvPicPr>
          <p:cNvPr id="17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992331" y="34456823"/>
            <a:ext cx="873890" cy="873890"/>
          </a:xfrm>
          <a:prstGeom prst="rect">
            <a:avLst/>
          </a:prstGeom>
        </p:spPr>
      </p:pic>
      <p:pic>
        <p:nvPicPr>
          <p:cNvPr id="172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387894" y="34476151"/>
            <a:ext cx="918442" cy="918442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96" y="17768817"/>
            <a:ext cx="3962870" cy="3962870"/>
          </a:xfrm>
          <a:prstGeom prst="rect">
            <a:avLst/>
          </a:prstGeom>
        </p:spPr>
      </p:pic>
      <p:cxnSp>
        <p:nvCxnSpPr>
          <p:cNvPr id="175" name="Straight Arrow Connector 174"/>
          <p:cNvCxnSpPr/>
          <p:nvPr/>
        </p:nvCxnSpPr>
        <p:spPr>
          <a:xfrm>
            <a:off x="6644463" y="18951043"/>
            <a:ext cx="782852" cy="140708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7838263" y="18951043"/>
            <a:ext cx="782852" cy="1407080"/>
          </a:xfrm>
          <a:prstGeom prst="straightConnector1">
            <a:avLst/>
          </a:prstGeom>
          <a:ln w="793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474791" y="19856918"/>
            <a:ext cx="66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252791" y="19831518"/>
            <a:ext cx="66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x2</a:t>
            </a:r>
          </a:p>
        </p:txBody>
      </p:sp>
      <p:sp>
        <p:nvSpPr>
          <p:cNvPr id="181" name="Oval 180"/>
          <p:cNvSpPr/>
          <p:nvPr/>
        </p:nvSpPr>
        <p:spPr>
          <a:xfrm>
            <a:off x="11223890" y="3183482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1464735" y="31585988"/>
            <a:ext cx="2618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= </a:t>
            </a:r>
            <a:r>
              <a:rPr lang="da-DK" sz="3200" dirty="0" err="1"/>
              <a:t>Current</a:t>
            </a:r>
            <a:endParaRPr lang="da-DK" sz="3200" dirty="0"/>
          </a:p>
          <a:p>
            <a:r>
              <a:rPr lang="da-DK" sz="3200" dirty="0"/>
              <a:t>   Training data</a:t>
            </a:r>
            <a:endParaRPr lang="en-US" sz="3200" dirty="0"/>
          </a:p>
        </p:txBody>
      </p:sp>
      <p:cxnSp>
        <p:nvCxnSpPr>
          <p:cNvPr id="183" name="Straight Arrow Connector 182"/>
          <p:cNvCxnSpPr/>
          <p:nvPr/>
        </p:nvCxnSpPr>
        <p:spPr>
          <a:xfrm flipH="1" flipV="1">
            <a:off x="12229042" y="30745398"/>
            <a:ext cx="0" cy="749319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0" name="Picture 18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9" y="10379989"/>
            <a:ext cx="6644795" cy="4987200"/>
          </a:xfrm>
          <a:prstGeom prst="rect">
            <a:avLst/>
          </a:prstGeom>
        </p:spPr>
      </p:pic>
      <p:cxnSp>
        <p:nvCxnSpPr>
          <p:cNvPr id="192" name="Straight Arrow Connector 191"/>
          <p:cNvCxnSpPr/>
          <p:nvPr/>
        </p:nvCxnSpPr>
        <p:spPr>
          <a:xfrm flipH="1">
            <a:off x="21975070" y="11402417"/>
            <a:ext cx="3402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22276560" y="11110029"/>
                <a:ext cx="5385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560" y="11110029"/>
                <a:ext cx="538544" cy="58477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/>
          <p:nvPr/>
        </p:nvCxnSpPr>
        <p:spPr>
          <a:xfrm flipH="1" flipV="1">
            <a:off x="19834450" y="13015752"/>
            <a:ext cx="10570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20028768" y="12500499"/>
                <a:ext cx="7557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768" y="12500499"/>
                <a:ext cx="755720" cy="58477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20087138" y="10214431"/>
                <a:ext cx="1678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GB" sz="3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a-DK" sz="3200" b="1" i="1">
                              <a:latin typeface="Cambria Math" charset="0"/>
                            </a:rPr>
                            <m:t>𝒙</m:t>
                          </m:r>
                          <m:r>
                            <a:rPr lang="en-GB" sz="32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a-DK" sz="32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a-DK" sz="3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138" y="10214431"/>
                <a:ext cx="1678601" cy="58477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20100919" y="14091692"/>
                <a:ext cx="642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919" y="14091692"/>
                <a:ext cx="642547" cy="58477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/>
          <p:cNvCxnSpPr/>
          <p:nvPr/>
        </p:nvCxnSpPr>
        <p:spPr>
          <a:xfrm>
            <a:off x="20358692" y="10735067"/>
            <a:ext cx="0" cy="1455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" name="Picture 20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625" y="10380680"/>
            <a:ext cx="6643875" cy="4986509"/>
          </a:xfrm>
          <a:prstGeom prst="rect">
            <a:avLst/>
          </a:prstGeom>
        </p:spPr>
      </p:pic>
      <p:sp>
        <p:nvSpPr>
          <p:cNvPr id="209" name="TextBox 208"/>
          <p:cNvSpPr txBox="1"/>
          <p:nvPr/>
        </p:nvSpPr>
        <p:spPr>
          <a:xfrm>
            <a:off x="16586200" y="15428684"/>
            <a:ext cx="4439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Illustration of GPR model.</a:t>
            </a:r>
          </a:p>
        </p:txBody>
      </p:sp>
      <p:cxnSp>
        <p:nvCxnSpPr>
          <p:cNvPr id="210" name="Straight Arrow Connector 209"/>
          <p:cNvCxnSpPr/>
          <p:nvPr/>
        </p:nvCxnSpPr>
        <p:spPr>
          <a:xfrm flipH="1">
            <a:off x="21477768" y="12036081"/>
            <a:ext cx="3402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3379992" y="15369652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GPR prediction error.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15431268" y="16854797"/>
            <a:ext cx="14299320" cy="5971896"/>
            <a:chOff x="454817" y="4426743"/>
            <a:chExt cx="9923751" cy="40154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Rounded Rectangle 216"/>
                <p:cNvSpPr/>
                <p:nvPr/>
              </p:nvSpPr>
              <p:spPr>
                <a:xfrm>
                  <a:off x="454817" y="4784088"/>
                  <a:ext cx="9923751" cy="3658078"/>
                </a:xfrm>
                <a:prstGeom prst="roundRect">
                  <a:avLst>
                    <a:gd name="adj" fmla="val 12256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/>
                  <a:r>
                    <a:rPr lang="en-US" sz="3600" dirty="0"/>
                    <a:t>To circumvent that the model has to waste predictive power learning that structures with very closely separated atoms have large energies, the delta-Machine Learning strategy is adopted.</a:t>
                  </a:r>
                </a:p>
                <a:p>
                  <a:pPr algn="just"/>
                  <a:r>
                    <a:rPr lang="en-US" sz="3600" dirty="0"/>
                    <a:t>In delta-ML some functional form is assumed about the energy landscape prior to training the model. </a:t>
                  </a:r>
                  <a:r>
                    <a:rPr lang="en-US" sz="3600" dirty="0" smtClean="0"/>
                    <a:t>This corresponds to letting</a:t>
                  </a:r>
                  <a:endParaRPr lang="en-US" sz="3600" dirty="0"/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𝛽</m:t>
                        </m:r>
                        <m:r>
                          <a:rPr lang="is-I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d>
                          <m:dPr>
                            <m:ctrlPr>
                              <a:rPr lang="en-US" sz="3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US" sz="3600" b="1" dirty="0"/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3600" dirty="0" smtClean="0"/>
                    <a:t>i</a:t>
                  </a:r>
                  <a:r>
                    <a:rPr lang="en-US" sz="3600" dirty="0" smtClean="0"/>
                    <a:t>n the GPR model. This work uses </a:t>
                  </a:r>
                  <a:r>
                    <a:rPr lang="en-US" sz="3600" dirty="0"/>
                    <a:t>a repulsive interatomic </a:t>
                  </a:r>
                  <a:r>
                    <a:rPr lang="en-US" sz="3600" dirty="0" smtClean="0"/>
                    <a:t>potential.</a:t>
                  </a:r>
                  <a:endParaRPr lang="en-US" sz="3600" dirty="0"/>
                </a:p>
              </p:txBody>
            </p:sp>
          </mc:Choice>
          <mc:Fallback>
            <p:sp>
              <p:nvSpPr>
                <p:cNvPr id="217" name="Rounded 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8"/>
                  <a:ext cx="9923751" cy="3658078"/>
                </a:xfrm>
                <a:prstGeom prst="roundRect">
                  <a:avLst>
                    <a:gd name="adj" fmla="val 12256"/>
                  </a:avLst>
                </a:prstGeom>
                <a:blipFill rotWithShape="0">
                  <a:blip r:embed="rId25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ounded Rectangle 217"/>
            <p:cNvSpPr/>
            <p:nvPr/>
          </p:nvSpPr>
          <p:spPr>
            <a:xfrm>
              <a:off x="1165575" y="4426743"/>
              <a:ext cx="8502227" cy="714687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Delta-Machine Learning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15431268" y="23238492"/>
            <a:ext cx="14299320" cy="7034400"/>
            <a:chOff x="454817" y="4426743"/>
            <a:chExt cx="9923751" cy="4220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ounded Rectangle 220"/>
                <p:cNvSpPr/>
                <p:nvPr/>
              </p:nvSpPr>
              <p:spPr>
                <a:xfrm>
                  <a:off x="454817" y="4784087"/>
                  <a:ext cx="9923751" cy="3863315"/>
                </a:xfrm>
                <a:prstGeom prst="roundRect">
                  <a:avLst>
                    <a:gd name="adj" fmla="val 10501"/>
                  </a:avLst>
                </a:prstGeom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0" tIns="540000" rIns="720000" bIns="360000" rtlCol="0" anchor="t"/>
                <a:lstStyle/>
                <a:p>
                  <a:pPr algn="just"/>
                  <a:r>
                    <a:rPr lang="en-US" sz="3600" dirty="0"/>
                    <a:t>In each search iteration a random 1-step search is performed in the ML-energy landscape. This is done by generating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30</m:t>
                      </m:r>
                    </m:oMath>
                  </a14:m>
                  <a:r>
                    <a:rPr lang="en-US" sz="3600" dirty="0"/>
                    <a:t>new candidate structures based on a population of the best current structures. These structures are then relaxed with the GPR-model and a single-point DFT calculation is performed on the most promising of these according the lower </a:t>
                  </a:r>
                  <a:r>
                    <a:rPr lang="en-US" sz="3600"/>
                    <a:t>confidence bound</a:t>
                  </a:r>
                  <a:endParaRPr lang="en-US" sz="3600" dirty="0"/>
                </a:p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i="1">
                            <a:latin typeface="Cambria Math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3600" b="0" i="1" smtClean="0">
                            <a:latin typeface="Cambria Math" charset="0"/>
                          </a:rPr>
                          <m:t>in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𝑒𝑠𝑡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600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3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𝜅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sz="3600" b="0" i="1" smtClean="0">
                            <a:latin typeface="Cambria Math" charset="0"/>
                          </a:rPr>
                          <m:t>. </m:t>
                        </m:r>
                      </m:oMath>
                    </m:oMathPara>
                  </a14:m>
                  <a:endParaRPr lang="en-US" sz="3600" dirty="0"/>
                </a:p>
                <a:p>
                  <a:pPr algn="just"/>
                  <a:r>
                    <a:rPr lang="en-US" sz="3600" dirty="0"/>
                    <a:t>In this metric </a:t>
                  </a:r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𝜅</m:t>
                      </m:r>
                    </m:oMath>
                  </a14:m>
                  <a:r>
                    <a:rPr lang="en-US" sz="3600" dirty="0"/>
                    <a:t> is a constant governing the degree of exploitation vs. exploration.</a:t>
                  </a:r>
                </a:p>
              </p:txBody>
            </p:sp>
          </mc:Choice>
          <mc:Fallback xmlns="">
            <p:sp>
              <p:nvSpPr>
                <p:cNvPr id="221" name="Rounded 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17" y="4784087"/>
                  <a:ext cx="9923751" cy="3863315"/>
                </a:xfrm>
                <a:prstGeom prst="roundRect">
                  <a:avLst>
                    <a:gd name="adj" fmla="val 10501"/>
                  </a:avLst>
                </a:prstGeom>
                <a:blipFill>
                  <a:blip r:embed="rId26"/>
                  <a:stretch>
                    <a:fillRect/>
                  </a:stretch>
                </a:blipFill>
                <a:ln w="76200">
                  <a:solidFill>
                    <a:srgbClr val="03428E"/>
                  </a:solidFill>
                </a:ln>
                <a:effectLst>
                  <a:softEdge rad="0"/>
                </a:effectLst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ounded Rectangle 221"/>
            <p:cNvSpPr/>
            <p:nvPr/>
          </p:nvSpPr>
          <p:spPr>
            <a:xfrm>
              <a:off x="1165575" y="4426743"/>
              <a:ext cx="8502227" cy="637203"/>
            </a:xfrm>
            <a:prstGeom prst="roundRect">
              <a:avLst>
                <a:gd name="adj" fmla="val 25371"/>
              </a:avLst>
            </a:prstGeom>
            <a:solidFill>
              <a:srgbClr val="0342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90" dirty="0"/>
                <a:t>Searching the ML potential</a:t>
              </a:r>
            </a:p>
          </p:txBody>
        </p:sp>
      </p:grpSp>
      <p:cxnSp>
        <p:nvCxnSpPr>
          <p:cNvPr id="223" name="Straight Arrow Connector 222"/>
          <p:cNvCxnSpPr/>
          <p:nvPr/>
        </p:nvCxnSpPr>
        <p:spPr>
          <a:xfrm flipV="1">
            <a:off x="28068101" y="11418318"/>
            <a:ext cx="0" cy="8700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6962927" y="11521178"/>
                <a:ext cx="11051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3200" b="1" i="1" smtClean="0">
                          <a:latin typeface="Cambria Math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927" y="11521178"/>
                <a:ext cx="1105174" cy="58477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33A5AAAA-9FF0-6D49-9B79-1C03DC6C34F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149253" y="34929024"/>
            <a:ext cx="2852889" cy="213966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CCC1C19F-B16F-EC4F-ABA1-9361D70433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967719" y="34914927"/>
            <a:ext cx="2852889" cy="213966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932CD9A3-62B2-E340-B3D6-196FD4FD35A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7747812" y="34914927"/>
            <a:ext cx="2852889" cy="213966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8830440C-30FD-2A49-A793-A779B5A2FE2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319637" y="34921195"/>
            <a:ext cx="2852889" cy="213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4BB0F0-9C7C-F64D-8FA5-7B68F02D945F}"/>
              </a:ext>
            </a:extLst>
          </p:cNvPr>
          <p:cNvSpPr txBox="1"/>
          <p:nvPr/>
        </p:nvSpPr>
        <p:spPr>
          <a:xfrm>
            <a:off x="18216197" y="3446518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-190.11eV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701C9DA9-4392-DB4A-AB95-FAB8A730B6E7}"/>
              </a:ext>
            </a:extLst>
          </p:cNvPr>
          <p:cNvSpPr txBox="1"/>
          <p:nvPr/>
        </p:nvSpPr>
        <p:spPr>
          <a:xfrm>
            <a:off x="20401556" y="34465183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-190.09eV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C92A907-C5E4-1F48-A334-E2135F7ADFDC}"/>
              </a:ext>
            </a:extLst>
          </p:cNvPr>
          <p:cNvSpPr txBox="1"/>
          <p:nvPr/>
        </p:nvSpPr>
        <p:spPr>
          <a:xfrm>
            <a:off x="22567232" y="3446518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-189.94eV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CB6FE0F0-3B30-DC43-9389-268A1E1DD8C0}"/>
              </a:ext>
            </a:extLst>
          </p:cNvPr>
          <p:cNvSpPr txBox="1"/>
          <p:nvPr/>
        </p:nvSpPr>
        <p:spPr>
          <a:xfrm>
            <a:off x="24771916" y="3446518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-189.91eV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BFF7F60-A7B1-5B47-8F7A-5E3B5B764C3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885816" y="36637674"/>
            <a:ext cx="10317710" cy="36848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EA6A2F5-D03F-374D-A6F3-13C5AB0BCCC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24220" y="10534561"/>
            <a:ext cx="6400800" cy="36576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xmlns="" id="{4F09E63E-A977-4B41-AED4-B972DBDC0DC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58003" y="10534561"/>
            <a:ext cx="6400800" cy="36576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00ED05B-9BF0-BA4C-BA43-0DFC29C3AD0A}"/>
              </a:ext>
            </a:extLst>
          </p:cNvPr>
          <p:cNvCxnSpPr>
            <a:cxnSpLocks/>
          </p:cNvCxnSpPr>
          <p:nvPr/>
        </p:nvCxnSpPr>
        <p:spPr>
          <a:xfrm flipV="1">
            <a:off x="2210004" y="10465739"/>
            <a:ext cx="0" cy="3287144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9C580B-D4C5-5248-805E-46032D31CDB5}"/>
              </a:ext>
            </a:extLst>
          </p:cNvPr>
          <p:cNvSpPr txBox="1"/>
          <p:nvPr/>
        </p:nvSpPr>
        <p:spPr>
          <a:xfrm rot="16200000">
            <a:off x="1108866" y="11406380"/>
            <a:ext cx="146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/>
              <a:t>Energy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42991E-EAC9-C74F-B49B-7C3269EE2544}"/>
              </a:ext>
            </a:extLst>
          </p:cNvPr>
          <p:cNvSpPr txBox="1"/>
          <p:nvPr/>
        </p:nvSpPr>
        <p:spPr>
          <a:xfrm>
            <a:off x="8025020" y="11786145"/>
            <a:ext cx="79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dirty="0"/>
              <a:t>VS.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5F483B05-3051-BE4A-B950-C5EBB5954D8C}"/>
              </a:ext>
            </a:extLst>
          </p:cNvPr>
          <p:cNvSpPr/>
          <p:nvPr/>
        </p:nvSpPr>
        <p:spPr>
          <a:xfrm>
            <a:off x="3432637" y="1173684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AE7E3159-949B-0D47-BAB3-C511220AE75B}"/>
              </a:ext>
            </a:extLst>
          </p:cNvPr>
          <p:cNvSpPr/>
          <p:nvPr/>
        </p:nvSpPr>
        <p:spPr>
          <a:xfrm>
            <a:off x="4765037" y="1172903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CDE5DDF8-C11D-CB47-8146-D8E9D2CE4707}"/>
              </a:ext>
            </a:extLst>
          </p:cNvPr>
          <p:cNvSpPr/>
          <p:nvPr/>
        </p:nvSpPr>
        <p:spPr>
          <a:xfrm>
            <a:off x="7232374" y="1119852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1F513DE8-80E4-CC46-B111-5CAA78E34A1A}"/>
              </a:ext>
            </a:extLst>
          </p:cNvPr>
          <p:cNvCxnSpPr>
            <a:cxnSpLocks/>
          </p:cNvCxnSpPr>
          <p:nvPr/>
        </p:nvCxnSpPr>
        <p:spPr>
          <a:xfrm flipH="1">
            <a:off x="6998711" y="11323112"/>
            <a:ext cx="180000" cy="108000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FECC51BE-754B-2349-9313-0226E4276E91}"/>
              </a:ext>
            </a:extLst>
          </p:cNvPr>
          <p:cNvCxnSpPr>
            <a:cxnSpLocks/>
          </p:cNvCxnSpPr>
          <p:nvPr/>
        </p:nvCxnSpPr>
        <p:spPr>
          <a:xfrm flipH="1">
            <a:off x="4631189" y="11852231"/>
            <a:ext cx="108000" cy="423772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E5AE0C1D-952E-3E4A-968C-6BC49881FC33}"/>
              </a:ext>
            </a:extLst>
          </p:cNvPr>
          <p:cNvCxnSpPr>
            <a:cxnSpLocks/>
          </p:cNvCxnSpPr>
          <p:nvPr/>
        </p:nvCxnSpPr>
        <p:spPr>
          <a:xfrm>
            <a:off x="3613832" y="11808844"/>
            <a:ext cx="223275" cy="122532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F88D540-6310-A540-987B-A01E0B1BC4EA}"/>
              </a:ext>
            </a:extLst>
          </p:cNvPr>
          <p:cNvSpPr txBox="1"/>
          <p:nvPr/>
        </p:nvSpPr>
        <p:spPr>
          <a:xfrm>
            <a:off x="3745525" y="10156460"/>
            <a:ext cx="2946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Local </a:t>
            </a:r>
            <a:r>
              <a:rPr lang="da-DK" sz="3200" dirty="0" err="1"/>
              <a:t>relaxations</a:t>
            </a:r>
            <a:endParaRPr lang="da-DK" sz="3200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xmlns="" id="{A4B3060D-368B-514B-B0CE-3DCA377E99AA}"/>
              </a:ext>
            </a:extLst>
          </p:cNvPr>
          <p:cNvSpPr/>
          <p:nvPr/>
        </p:nvSpPr>
        <p:spPr>
          <a:xfrm rot="19907965">
            <a:off x="6409412" y="10670871"/>
            <a:ext cx="280901" cy="935503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xmlns="" id="{A6D9D39C-9ADC-CF40-8999-1CFCD1EA1FAA}"/>
              </a:ext>
            </a:extLst>
          </p:cNvPr>
          <p:cNvSpPr/>
          <p:nvPr/>
        </p:nvSpPr>
        <p:spPr>
          <a:xfrm rot="20705560" flipH="1">
            <a:off x="4515392" y="10847557"/>
            <a:ext cx="226931" cy="834303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xmlns="" id="{E860E255-72BE-564A-9373-1AF3A3C0EB6D}"/>
              </a:ext>
            </a:extLst>
          </p:cNvPr>
          <p:cNvSpPr/>
          <p:nvPr/>
        </p:nvSpPr>
        <p:spPr>
          <a:xfrm flipH="1">
            <a:off x="3826908" y="10746683"/>
            <a:ext cx="280901" cy="935503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xmlns="" id="{C13BCBC1-8772-564A-A969-58084DCC9EC5}"/>
              </a:ext>
            </a:extLst>
          </p:cNvPr>
          <p:cNvSpPr/>
          <p:nvPr/>
        </p:nvSpPr>
        <p:spPr>
          <a:xfrm>
            <a:off x="10213701" y="1289398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xmlns="" id="{2C17DADB-8AEB-4944-9595-6368135F396C}"/>
              </a:ext>
            </a:extLst>
          </p:cNvPr>
          <p:cNvSpPr/>
          <p:nvPr/>
        </p:nvSpPr>
        <p:spPr>
          <a:xfrm>
            <a:off x="11194781" y="121034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xmlns="" id="{DB62FD3F-C672-E44E-9167-6E99E94F77EC}"/>
              </a:ext>
            </a:extLst>
          </p:cNvPr>
          <p:cNvSpPr/>
          <p:nvPr/>
        </p:nvSpPr>
        <p:spPr>
          <a:xfrm>
            <a:off x="12804511" y="1359884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5730CB8-54A6-FB40-837D-73CFBBAE1508}"/>
              </a:ext>
            </a:extLst>
          </p:cNvPr>
          <p:cNvSpPr txBox="1"/>
          <p:nvPr/>
        </p:nvSpPr>
        <p:spPr>
          <a:xfrm>
            <a:off x="9760953" y="10150902"/>
            <a:ext cx="391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ML guide single points</a:t>
            </a: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xmlns="" id="{1F669B07-B427-C041-A0FE-1DD1175F9ABA}"/>
              </a:ext>
            </a:extLst>
          </p:cNvPr>
          <p:cNvSpPr/>
          <p:nvPr/>
        </p:nvSpPr>
        <p:spPr>
          <a:xfrm rot="21354150" flipH="1">
            <a:off x="10290112" y="10748123"/>
            <a:ext cx="258521" cy="980738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xmlns="" id="{C2FB61C5-0536-B447-872E-307E00330540}"/>
              </a:ext>
            </a:extLst>
          </p:cNvPr>
          <p:cNvSpPr/>
          <p:nvPr/>
        </p:nvSpPr>
        <p:spPr>
          <a:xfrm rot="209798">
            <a:off x="10978306" y="10733872"/>
            <a:ext cx="260151" cy="893682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xmlns="" id="{D1903441-232C-6F45-8585-AFBF7A41EE7D}"/>
              </a:ext>
            </a:extLst>
          </p:cNvPr>
          <p:cNvSpPr/>
          <p:nvPr/>
        </p:nvSpPr>
        <p:spPr>
          <a:xfrm>
            <a:off x="12475452" y="10747548"/>
            <a:ext cx="287322" cy="1288048"/>
          </a:xfrm>
          <a:custGeom>
            <a:avLst/>
            <a:gdLst>
              <a:gd name="connsiteX0" fmla="*/ 0 w 300037"/>
              <a:gd name="connsiteY0" fmla="*/ 0 h 771525"/>
              <a:gd name="connsiteX1" fmla="*/ 100012 w 300037"/>
              <a:gd name="connsiteY1" fmla="*/ 500062 h 771525"/>
              <a:gd name="connsiteX2" fmla="*/ 185737 w 300037"/>
              <a:gd name="connsiteY2" fmla="*/ 285750 h 771525"/>
              <a:gd name="connsiteX3" fmla="*/ 300037 w 300037"/>
              <a:gd name="connsiteY3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37" h="771525">
                <a:moveTo>
                  <a:pt x="0" y="0"/>
                </a:moveTo>
                <a:cubicBezTo>
                  <a:pt x="34528" y="226218"/>
                  <a:pt x="69056" y="452437"/>
                  <a:pt x="100012" y="500062"/>
                </a:cubicBezTo>
                <a:cubicBezTo>
                  <a:pt x="130968" y="547687"/>
                  <a:pt x="152400" y="240506"/>
                  <a:pt x="185737" y="285750"/>
                </a:cubicBezTo>
                <a:cubicBezTo>
                  <a:pt x="219074" y="330994"/>
                  <a:pt x="259555" y="551259"/>
                  <a:pt x="300037" y="771525"/>
                </a:cubicBezTo>
              </a:path>
            </a:pathLst>
          </a:custGeom>
          <a:noFill/>
          <a:ln w="317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2338485" y="28698099"/>
                <a:ext cx="8461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85" y="28698099"/>
                <a:ext cx="846129" cy="584775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206359" y="28693314"/>
                <a:ext cx="8556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59" y="28693314"/>
                <a:ext cx="855619" cy="58477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6087624" y="28698807"/>
                <a:ext cx="8556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24" y="28698807"/>
                <a:ext cx="855619" cy="584775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9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6891</TotalTime>
  <Words>507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Lemming Jacobsen</dc:creator>
  <cp:lastModifiedBy>Microsoft Office User</cp:lastModifiedBy>
  <cp:revision>183</cp:revision>
  <cp:lastPrinted>2017-06-01T14:02:48Z</cp:lastPrinted>
  <dcterms:created xsi:type="dcterms:W3CDTF">2017-05-30T08:11:32Z</dcterms:created>
  <dcterms:modified xsi:type="dcterms:W3CDTF">2018-08-09T08:42:02Z</dcterms:modified>
</cp:coreProperties>
</file>