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4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/>
    <p:restoredTop sz="94509"/>
  </p:normalViewPr>
  <p:slideViewPr>
    <p:cSldViewPr snapToGrid="0" snapToObjects="1">
      <p:cViewPr varScale="1">
        <p:scale>
          <a:sx n="106" d="100"/>
          <a:sy n="106" d="100"/>
        </p:scale>
        <p:origin x="20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59F7B-C4FB-4943-8224-A5647F08117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CA3B-A266-174F-B4AE-48626AD0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3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6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7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9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6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1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9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2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9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8.emf"/><Relationship Id="rId5" Type="http://schemas.openxmlformats.org/officeDocument/2006/relationships/image" Target="../media/image13.emf"/><Relationship Id="rId6" Type="http://schemas.openxmlformats.org/officeDocument/2006/relationships/image" Target="../media/image34.png"/><Relationship Id="rId7" Type="http://schemas.openxmlformats.org/officeDocument/2006/relationships/image" Target="../media/image35.svg"/><Relationship Id="rId8" Type="http://schemas.openxmlformats.org/officeDocument/2006/relationships/image" Target="../media/image35.png"/><Relationship Id="rId9" Type="http://schemas.openxmlformats.org/officeDocument/2006/relationships/image" Target="../media/image37.svg"/><Relationship Id="rId10" Type="http://schemas.openxmlformats.org/officeDocument/2006/relationships/image" Target="../media/image36.png"/><Relationship Id="rId11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7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34.png"/><Relationship Id="rId8" Type="http://schemas.openxmlformats.org/officeDocument/2006/relationships/image" Target="../media/image35.svg"/><Relationship Id="rId9" Type="http://schemas.openxmlformats.org/officeDocument/2006/relationships/image" Target="../media/image35.png"/><Relationship Id="rId10" Type="http://schemas.openxmlformats.org/officeDocument/2006/relationships/image" Target="../media/image37.sv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7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34.png"/><Relationship Id="rId8" Type="http://schemas.openxmlformats.org/officeDocument/2006/relationships/image" Target="../media/image35.svg"/><Relationship Id="rId9" Type="http://schemas.openxmlformats.org/officeDocument/2006/relationships/image" Target="../media/image35.png"/><Relationship Id="rId10" Type="http://schemas.openxmlformats.org/officeDocument/2006/relationships/image" Target="../media/image37.sv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7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34.png"/><Relationship Id="rId8" Type="http://schemas.openxmlformats.org/officeDocument/2006/relationships/image" Target="../media/image35.svg"/><Relationship Id="rId9" Type="http://schemas.openxmlformats.org/officeDocument/2006/relationships/image" Target="../media/image35.png"/><Relationship Id="rId10" Type="http://schemas.openxmlformats.org/officeDocument/2006/relationships/image" Target="../media/image37.sv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svg"/><Relationship Id="rId12" Type="http://schemas.openxmlformats.org/officeDocument/2006/relationships/image" Target="../media/image36.png"/><Relationship Id="rId13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3.emf"/><Relationship Id="rId6" Type="http://schemas.openxmlformats.org/officeDocument/2006/relationships/image" Target="../media/image8.emf"/><Relationship Id="rId7" Type="http://schemas.openxmlformats.org/officeDocument/2006/relationships/image" Target="../media/image13.emf"/><Relationship Id="rId8" Type="http://schemas.openxmlformats.org/officeDocument/2006/relationships/image" Target="../media/image34.png"/><Relationship Id="rId9" Type="http://schemas.openxmlformats.org/officeDocument/2006/relationships/image" Target="../media/image35.svg"/><Relationship Id="rId10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3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3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3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emf"/><Relationship Id="rId5" Type="http://schemas.openxmlformats.org/officeDocument/2006/relationships/image" Target="../media/image53.emf"/><Relationship Id="rId6" Type="http://schemas.openxmlformats.org/officeDocument/2006/relationships/image" Target="../media/image54.emf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4" Type="http://schemas.openxmlformats.org/officeDocument/2006/relationships/image" Target="../media/image61.emf"/><Relationship Id="rId5" Type="http://schemas.openxmlformats.org/officeDocument/2006/relationships/image" Target="../media/image62.emf"/><Relationship Id="rId6" Type="http://schemas.openxmlformats.org/officeDocument/2006/relationships/image" Target="../media/image63.emf"/><Relationship Id="rId7" Type="http://schemas.openxmlformats.org/officeDocument/2006/relationships/image" Target="../media/image64.emf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4" Type="http://schemas.openxmlformats.org/officeDocument/2006/relationships/image" Target="../media/image61.emf"/><Relationship Id="rId5" Type="http://schemas.openxmlformats.org/officeDocument/2006/relationships/image" Target="../media/image62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4" Type="http://schemas.openxmlformats.org/officeDocument/2006/relationships/image" Target="../media/image77.emf"/><Relationship Id="rId5" Type="http://schemas.openxmlformats.org/officeDocument/2006/relationships/image" Target="../media/image78.emf"/><Relationship Id="rId6" Type="http://schemas.openxmlformats.org/officeDocument/2006/relationships/image" Target="../media/image79.emf"/><Relationship Id="rId7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emf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emf"/><Relationship Id="rId3" Type="http://schemas.openxmlformats.org/officeDocument/2006/relationships/image" Target="../media/image9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4" Type="http://schemas.openxmlformats.org/officeDocument/2006/relationships/image" Target="../media/image9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emf"/><Relationship Id="rId3" Type="http://schemas.openxmlformats.org/officeDocument/2006/relationships/image" Target="../media/image9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4" Type="http://schemas.openxmlformats.org/officeDocument/2006/relationships/image" Target="../media/image10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emf"/><Relationship Id="rId3" Type="http://schemas.openxmlformats.org/officeDocument/2006/relationships/image" Target="../media/image10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4" Type="http://schemas.openxmlformats.org/officeDocument/2006/relationships/image" Target="../media/image105.emf"/><Relationship Id="rId5" Type="http://schemas.openxmlformats.org/officeDocument/2006/relationships/image" Target="../media/image12.png"/><Relationship Id="rId6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4" Type="http://schemas.openxmlformats.org/officeDocument/2006/relationships/image" Target="../media/image106.emf"/><Relationship Id="rId5" Type="http://schemas.openxmlformats.org/officeDocument/2006/relationships/image" Target="../media/image12.png"/><Relationship Id="rId6" Type="http://schemas.openxmlformats.org/officeDocument/2006/relationships/image" Target="../media/image140.png"/><Relationship Id="rId7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4" Type="http://schemas.openxmlformats.org/officeDocument/2006/relationships/image" Target="../media/image107.emf"/><Relationship Id="rId5" Type="http://schemas.openxmlformats.org/officeDocument/2006/relationships/image" Target="../media/image12.png"/><Relationship Id="rId6" Type="http://schemas.openxmlformats.org/officeDocument/2006/relationships/image" Target="../media/image140.png"/><Relationship Id="rId7" Type="http://schemas.openxmlformats.org/officeDocument/2006/relationships/image" Target="../media/image160.png"/><Relationship Id="rId8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4" Type="http://schemas.openxmlformats.org/officeDocument/2006/relationships/image" Target="../media/image108.emf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4" Type="http://schemas.openxmlformats.org/officeDocument/2006/relationships/image" Target="../media/image109.emf"/><Relationship Id="rId5" Type="http://schemas.openxmlformats.org/officeDocument/2006/relationships/image" Target="../media/image43.png"/><Relationship Id="rId6" Type="http://schemas.openxmlformats.org/officeDocument/2006/relationships/image" Target="../media/image110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9" Type="http://schemas.openxmlformats.org/officeDocument/2006/relationships/image" Target="../media/image20.emf"/><Relationship Id="rId10" Type="http://schemas.openxmlformats.org/officeDocument/2006/relationships/image" Target="../media/image21.emf"/><Relationship Id="rId11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emf"/><Relationship Id="rId1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8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emf"/><Relationship Id="rId1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8.emf"/><Relationship Id="rId8" Type="http://schemas.openxmlformats.org/officeDocument/2006/relationships/image" Target="../media/image23.emf"/><Relationship Id="rId9" Type="http://schemas.openxmlformats.org/officeDocument/2006/relationships/image" Target="../media/image29.emf"/><Relationship Id="rId10" Type="http://schemas.openxmlformats.org/officeDocument/2006/relationships/image" Target="../media/image3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svg"/><Relationship Id="rId5" Type="http://schemas.openxmlformats.org/officeDocument/2006/relationships/image" Target="../media/image35.png"/><Relationship Id="rId6" Type="http://schemas.openxmlformats.org/officeDocument/2006/relationships/image" Target="../media/image37.svg"/><Relationship Id="rId7" Type="http://schemas.openxmlformats.org/officeDocument/2006/relationships/image" Target="../media/image36.png"/><Relationship Id="rId8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 based structure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Malthe</a:t>
            </a:r>
            <a:r>
              <a:rPr lang="en-US" dirty="0" smtClean="0"/>
              <a:t> </a:t>
            </a:r>
            <a:r>
              <a:rPr lang="en-US" dirty="0" err="1" smtClean="0"/>
              <a:t>Kjær</a:t>
            </a:r>
            <a:r>
              <a:rPr lang="en-US" dirty="0" smtClean="0"/>
              <a:t> </a:t>
            </a:r>
            <a:r>
              <a:rPr lang="en-US" dirty="0" err="1" smtClean="0"/>
              <a:t>Bisbo</a:t>
            </a:r>
            <a:endParaRPr lang="en-US" dirty="0" smtClean="0"/>
          </a:p>
          <a:p>
            <a:r>
              <a:rPr lang="en-US" dirty="0" smtClean="0"/>
              <a:t>6-11-2018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7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5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8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F6E636C-07EE-1F43-94AD-3ED8A6AB91CA}"/>
              </a:ext>
            </a:extLst>
          </p:cNvPr>
          <p:cNvSpPr txBox="1"/>
          <p:nvPr/>
        </p:nvSpPr>
        <p:spPr>
          <a:xfrm>
            <a:off x="9454737" y="5524016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1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xmlns="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604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089A8EB1-7BF3-3B48-B79F-BFE89310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13" y="3961470"/>
            <a:ext cx="3529069" cy="264871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xmlns="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xmlns="" id="{C409094D-ED76-3340-9261-EFF5B78CD414}"/>
              </a:ext>
            </a:extLst>
          </p:cNvPr>
          <p:cNvSpPr/>
          <p:nvPr/>
        </p:nvSpPr>
        <p:spPr>
          <a:xfrm>
            <a:off x="1424356" y="5621591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1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35" y="184553"/>
            <a:ext cx="4310647" cy="65098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09074" y="2045368"/>
                <a:ext cx="29082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Initial structures: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5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" y="2045368"/>
                <a:ext cx="2908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14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09074" y="5390147"/>
                <a:ext cx="41910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Evaluation:</a:t>
                </a:r>
                <a:r>
                  <a:rPr lang="en-US" sz="2400" dirty="0" smtClean="0"/>
                  <a:t> lowest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𝑀𝐿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−</m:t>
                    </m:r>
                    <m:r>
                      <a:rPr lang="en-US" sz="2400" b="0" i="1" smtClean="0">
                        <a:latin typeface="Cambria Math" charset="0"/>
                      </a:rPr>
                      <m:t>𝜅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𝑀𝐿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" y="5390147"/>
                <a:ext cx="419108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18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95370" y="3295222"/>
            <a:ext cx="2782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To enter population:</a:t>
            </a:r>
            <a:br>
              <a:rPr lang="en-US" sz="2400" b="1" dirty="0" smtClean="0"/>
            </a:br>
            <a:r>
              <a:rPr lang="en-US" sz="2400" dirty="0" smtClean="0"/>
              <a:t>1. Dissimilar</a:t>
            </a:r>
          </a:p>
          <a:p>
            <a:r>
              <a:rPr lang="en-US" sz="2400" dirty="0" smtClean="0"/>
              <a:t>2. Lower energy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04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Gaussian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517" y="2401449"/>
            <a:ext cx="5347072" cy="4013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blipFill>
                <a:blip r:embed="rId4"/>
                <a:stretch>
                  <a:fillRect t="-100000" b="-15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BB012DDB-BC0C-FE43-A518-218DE1F61A4D}"/>
                  </a:ext>
                </a:extLst>
              </p:cNvPr>
              <p:cNvSpPr txBox="1"/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12DDB-BC0C-FE43-A518-218DE1F61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blipFill>
                <a:blip r:embed="rId6"/>
                <a:stretch>
                  <a:fillRect l="-373" b="-392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67AED2B4-B067-1F42-ABA8-9D82AA92F92F}"/>
                  </a:ext>
                </a:extLst>
              </p:cNvPr>
              <p:cNvSpPr/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da-DK" sz="24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AED2B4-B067-1F42-ABA8-9D82AA92F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6E202D-18D7-A642-8AE3-7D8CF187D524}"/>
              </a:ext>
            </a:extLst>
          </p:cNvPr>
          <p:cNvSpPr txBox="1"/>
          <p:nvPr/>
        </p:nvSpPr>
        <p:spPr>
          <a:xfrm>
            <a:off x="360213" y="1427008"/>
            <a:ext cx="157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Prediction</a:t>
            </a:r>
            <a:r>
              <a:rPr lang="da-DK" sz="2400" b="1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8AA17F5-17AA-654E-B89B-E4E9C5F05D4A}"/>
              </a:ext>
            </a:extLst>
          </p:cNvPr>
          <p:cNvSpPr txBox="1"/>
          <p:nvPr/>
        </p:nvSpPr>
        <p:spPr>
          <a:xfrm>
            <a:off x="5124157" y="1427007"/>
            <a:ext cx="128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2CF36B65-5856-0E4A-A3F2-9073C8FBF3BB}"/>
                  </a:ext>
                </a:extLst>
              </p:cNvPr>
              <p:cNvSpPr txBox="1"/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36B65-5856-0E4A-A3F2-9073C8FB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blipFill>
                <a:blip r:embed="rId8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54AA8573-33C7-BD48-8BC9-DA44AB3FC885}"/>
                  </a:ext>
                </a:extLst>
              </p:cNvPr>
              <p:cNvSpPr/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𝜿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AA8573-33C7-BD48-8BC9-DA44AB3FC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  <a:blipFill>
                <a:blip r:embed="rId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DE64B79-B3BA-C84C-848C-E8C1148D0F8F}"/>
              </a:ext>
            </a:extLst>
          </p:cNvPr>
          <p:cNvSpPr txBox="1"/>
          <p:nvPr/>
        </p:nvSpPr>
        <p:spPr>
          <a:xfrm>
            <a:off x="545947" y="4772395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Kernel</a:t>
            </a:r>
            <a:r>
              <a:rPr lang="da-DK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9432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Gaussian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517" y="2401449"/>
            <a:ext cx="5347072" cy="4013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blipFill>
                <a:blip r:embed="rId4"/>
                <a:stretch>
                  <a:fillRect t="-100000" b="-15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BB012DDB-BC0C-FE43-A518-218DE1F61A4D}"/>
                  </a:ext>
                </a:extLst>
              </p:cNvPr>
              <p:cNvSpPr txBox="1"/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12DDB-BC0C-FE43-A518-218DE1F61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blipFill>
                <a:blip r:embed="rId6"/>
                <a:stretch>
                  <a:fillRect l="-373" b="-392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67AED2B4-B067-1F42-ABA8-9D82AA92F92F}"/>
                  </a:ext>
                </a:extLst>
              </p:cNvPr>
              <p:cNvSpPr/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da-DK" sz="24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AED2B4-B067-1F42-ABA8-9D82AA92F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6E202D-18D7-A642-8AE3-7D8CF187D524}"/>
              </a:ext>
            </a:extLst>
          </p:cNvPr>
          <p:cNvSpPr txBox="1"/>
          <p:nvPr/>
        </p:nvSpPr>
        <p:spPr>
          <a:xfrm>
            <a:off x="360213" y="1427008"/>
            <a:ext cx="157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Prediction</a:t>
            </a:r>
            <a:r>
              <a:rPr lang="da-DK" sz="2400" b="1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8AA17F5-17AA-654E-B89B-E4E9C5F05D4A}"/>
              </a:ext>
            </a:extLst>
          </p:cNvPr>
          <p:cNvSpPr txBox="1"/>
          <p:nvPr/>
        </p:nvSpPr>
        <p:spPr>
          <a:xfrm>
            <a:off x="5124157" y="1427007"/>
            <a:ext cx="128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2CF36B65-5856-0E4A-A3F2-9073C8FBF3BB}"/>
                  </a:ext>
                </a:extLst>
              </p:cNvPr>
              <p:cNvSpPr txBox="1"/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36B65-5856-0E4A-A3F2-9073C8FB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blipFill>
                <a:blip r:embed="rId8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54AA8573-33C7-BD48-8BC9-DA44AB3FC885}"/>
                  </a:ext>
                </a:extLst>
              </p:cNvPr>
              <p:cNvSpPr/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𝜿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AA8573-33C7-BD48-8BC9-DA44AB3FC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  <a:blipFill>
                <a:blip r:embed="rId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DE64B79-B3BA-C84C-848C-E8C1148D0F8F}"/>
              </a:ext>
            </a:extLst>
          </p:cNvPr>
          <p:cNvSpPr txBox="1"/>
          <p:nvPr/>
        </p:nvSpPr>
        <p:spPr>
          <a:xfrm>
            <a:off x="545947" y="4772395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Kernel</a:t>
            </a:r>
            <a:r>
              <a:rPr lang="da-DK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517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Gaussian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517" y="2401449"/>
            <a:ext cx="5347071" cy="4013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blipFill>
                <a:blip r:embed="rId4"/>
                <a:stretch>
                  <a:fillRect t="-100000" b="-15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BB012DDB-BC0C-FE43-A518-218DE1F61A4D}"/>
                  </a:ext>
                </a:extLst>
              </p:cNvPr>
              <p:cNvSpPr txBox="1"/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12DDB-BC0C-FE43-A518-218DE1F61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blipFill>
                <a:blip r:embed="rId6"/>
                <a:stretch>
                  <a:fillRect l="-373" b="-392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67AED2B4-B067-1F42-ABA8-9D82AA92F92F}"/>
                  </a:ext>
                </a:extLst>
              </p:cNvPr>
              <p:cNvSpPr/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da-DK" sz="24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AED2B4-B067-1F42-ABA8-9D82AA92F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6E202D-18D7-A642-8AE3-7D8CF187D524}"/>
              </a:ext>
            </a:extLst>
          </p:cNvPr>
          <p:cNvSpPr txBox="1"/>
          <p:nvPr/>
        </p:nvSpPr>
        <p:spPr>
          <a:xfrm>
            <a:off x="360213" y="1427008"/>
            <a:ext cx="157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Prediction</a:t>
            </a:r>
            <a:r>
              <a:rPr lang="da-DK" sz="2400" b="1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8AA17F5-17AA-654E-B89B-E4E9C5F05D4A}"/>
              </a:ext>
            </a:extLst>
          </p:cNvPr>
          <p:cNvSpPr txBox="1"/>
          <p:nvPr/>
        </p:nvSpPr>
        <p:spPr>
          <a:xfrm>
            <a:off x="5124157" y="1427007"/>
            <a:ext cx="128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2CF36B65-5856-0E4A-A3F2-9073C8FBF3BB}"/>
                  </a:ext>
                </a:extLst>
              </p:cNvPr>
              <p:cNvSpPr txBox="1"/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36B65-5856-0E4A-A3F2-9073C8FB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blipFill>
                <a:blip r:embed="rId8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54AA8573-33C7-BD48-8BC9-DA44AB3FC885}"/>
                  </a:ext>
                </a:extLst>
              </p:cNvPr>
              <p:cNvSpPr/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𝜿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AA8573-33C7-BD48-8BC9-DA44AB3FC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  <a:blipFill>
                <a:blip r:embed="rId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DE64B79-B3BA-C84C-848C-E8C1148D0F8F}"/>
              </a:ext>
            </a:extLst>
          </p:cNvPr>
          <p:cNvSpPr txBox="1"/>
          <p:nvPr/>
        </p:nvSpPr>
        <p:spPr>
          <a:xfrm>
            <a:off x="545947" y="4772395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Kernel</a:t>
            </a:r>
            <a:r>
              <a:rPr lang="da-DK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03407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Delta Learning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6E1E2AD-4CD0-9243-8C31-552F00AB1831}"/>
              </a:ext>
            </a:extLst>
          </p:cNvPr>
          <p:cNvSpPr txBox="1"/>
          <p:nvPr/>
        </p:nvSpPr>
        <p:spPr>
          <a:xfrm>
            <a:off x="838200" y="1686216"/>
            <a:ext cx="99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Recall</a:t>
            </a:r>
            <a:r>
              <a:rPr lang="da-DK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44AAEFE3-6152-9048-A7C4-DFF1C893F9EB}"/>
                  </a:ext>
                </a:extLst>
              </p:cNvPr>
              <p:cNvSpPr txBox="1"/>
              <p:nvPr/>
            </p:nvSpPr>
            <p:spPr>
              <a:xfrm>
                <a:off x="903632" y="2147152"/>
                <a:ext cx="345152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AAEFE3-6152-9048-A7C4-DFF1C893F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32" y="2147152"/>
                <a:ext cx="3451522" cy="1172629"/>
              </a:xfrm>
              <a:prstGeom prst="rect">
                <a:avLst/>
              </a:prstGeom>
              <a:blipFill>
                <a:blip r:embed="rId3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CAFB73F9-A96F-8C42-8B99-3E035164A284}"/>
                  </a:ext>
                </a:extLst>
              </p:cNvPr>
              <p:cNvSpPr/>
              <p:nvPr/>
            </p:nvSpPr>
            <p:spPr>
              <a:xfrm>
                <a:off x="903632" y="3406913"/>
                <a:ext cx="20470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a-DK" sz="2400" dirty="0"/>
                  <a:t> bias or prior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FB73F9-A96F-8C42-8B99-3E035164A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32" y="3406913"/>
                <a:ext cx="2047035" cy="461665"/>
              </a:xfrm>
              <a:prstGeom prst="rect">
                <a:avLst/>
              </a:prstGeom>
              <a:blipFill>
                <a:blip r:embed="rId4"/>
                <a:stretch>
                  <a:fillRect l="-1852" t="-5263" r="-3704" b="-2631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D24E895-4109-C749-8EB1-7A845BC1F935}"/>
              </a:ext>
            </a:extLst>
          </p:cNvPr>
          <p:cNvSpPr txBox="1"/>
          <p:nvPr/>
        </p:nvSpPr>
        <p:spPr>
          <a:xfrm>
            <a:off x="825331" y="4177217"/>
            <a:ext cx="535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Prior </a:t>
            </a:r>
            <a:r>
              <a:rPr lang="da-DK" sz="2400" b="1" dirty="0" err="1"/>
              <a:t>knowlegde</a:t>
            </a:r>
            <a:r>
              <a:rPr lang="da-DK" sz="2400" b="1" dirty="0"/>
              <a:t>: </a:t>
            </a:r>
            <a:r>
              <a:rPr lang="da-DK" sz="2400" dirty="0"/>
              <a:t>Atoms </a:t>
            </a:r>
            <a:r>
              <a:rPr lang="da-DK" sz="2400" dirty="0" err="1"/>
              <a:t>repel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other</a:t>
            </a:r>
            <a:endParaRPr lang="da-DK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CBF9BED-0867-5945-A3E5-90CF5403CDDE}"/>
              </a:ext>
            </a:extLst>
          </p:cNvPr>
          <p:cNvSpPr txBox="1"/>
          <p:nvPr/>
        </p:nvSpPr>
        <p:spPr>
          <a:xfrm>
            <a:off x="837010" y="488745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Use</a:t>
            </a:r>
            <a:r>
              <a:rPr lang="da-DK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D284AE59-806D-A640-8DF6-37381EEB1E11}"/>
                  </a:ext>
                </a:extLst>
              </p:cNvPr>
              <p:cNvSpPr txBox="1"/>
              <p:nvPr/>
            </p:nvSpPr>
            <p:spPr>
              <a:xfrm>
                <a:off x="834358" y="5333587"/>
                <a:ext cx="6293390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𝑎𝑡𝑜𝑚𝑠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𝑎𝑡𝑜𝑚𝑠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0.7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284AE59-806D-A640-8DF6-37381EEB1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58" y="5333587"/>
                <a:ext cx="6293390" cy="1130822"/>
              </a:xfrm>
              <a:prstGeom prst="rect">
                <a:avLst/>
              </a:prstGeom>
              <a:blipFill>
                <a:blip r:embed="rId5"/>
                <a:stretch>
                  <a:fillRect l="-3831" t="-103371" b="-15842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21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05" y="1518699"/>
            <a:ext cx="3962870" cy="39628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94763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0691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83" y="1518700"/>
            <a:ext cx="4906708" cy="3682692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766C1FD0-3FA5-C743-964E-C61F79490E02}"/>
              </a:ext>
            </a:extLst>
          </p:cNvPr>
          <p:cNvCxnSpPr>
            <a:cxnSpLocks/>
          </p:cNvCxnSpPr>
          <p:nvPr/>
        </p:nvCxnSpPr>
        <p:spPr>
          <a:xfrm flipH="1">
            <a:off x="3883228" y="2697968"/>
            <a:ext cx="786454" cy="1363398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2AE55632-4A6E-7D46-A1CE-05300C3367FF}"/>
              </a:ext>
            </a:extLst>
          </p:cNvPr>
          <p:cNvCxnSpPr>
            <a:cxnSpLocks/>
          </p:cNvCxnSpPr>
          <p:nvPr/>
        </p:nvCxnSpPr>
        <p:spPr>
          <a:xfrm>
            <a:off x="2707571" y="2709843"/>
            <a:ext cx="783771" cy="1351523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Multiply 24">
            <a:extLst>
              <a:ext uri="{FF2B5EF4-FFF2-40B4-BE49-F238E27FC236}">
                <a16:creationId xmlns:a16="http://schemas.microsoft.com/office/drawing/2014/main" xmlns="" id="{3FE7EF9F-CB85-A443-8CA2-04C865A21D81}"/>
              </a:ext>
            </a:extLst>
          </p:cNvPr>
          <p:cNvSpPr/>
          <p:nvPr/>
        </p:nvSpPr>
        <p:spPr>
          <a:xfrm>
            <a:off x="7151623" y="4080646"/>
            <a:ext cx="222953" cy="1944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8417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4" y="208710"/>
            <a:ext cx="10515600" cy="1325563"/>
          </a:xfrm>
        </p:spPr>
        <p:txBody>
          <a:bodyPr/>
          <a:lstStyle/>
          <a:p>
            <a:r>
              <a:rPr lang="en-US" dirty="0" smtClean="0"/>
              <a:t>Sn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44603" y="474228"/>
            <a:ext cx="3001620" cy="3001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53" y="1494876"/>
            <a:ext cx="2894516" cy="1164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5" y="3480295"/>
            <a:ext cx="4150562" cy="3115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97" y="3480295"/>
            <a:ext cx="4150562" cy="3115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5326" y="1792692"/>
            <a:ext cx="713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Top: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769384" y="179564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Side: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438" y="3480295"/>
            <a:ext cx="4150562" cy="31151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5907" y="3137140"/>
            <a:ext cx="210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Varying kernel width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613499" y="3130579"/>
                <a:ext cx="1067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Varying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99" y="3130579"/>
                <a:ext cx="106715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14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427556" y="3132948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Varying both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889460" y="2331517"/>
                <a:ext cx="2454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460" y="2331517"/>
                <a:ext cx="2454518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4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795085" y="666009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Relax with: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889460" y="1264043"/>
                <a:ext cx="7973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460" y="1264043"/>
                <a:ext cx="797398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821133" y="1792691"/>
            <a:ext cx="1946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Evaluate with: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6206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4" y="16203"/>
            <a:ext cx="10515600" cy="1325563"/>
          </a:xfrm>
        </p:spPr>
        <p:txBody>
          <a:bodyPr/>
          <a:lstStyle/>
          <a:p>
            <a:r>
              <a:rPr lang="en-US" dirty="0" smtClean="0"/>
              <a:t>Sn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r>
              <a:rPr lang="en-US" dirty="0" smtClean="0"/>
              <a:t> - PCA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89" y="1388312"/>
            <a:ext cx="3743826" cy="2809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0" y="4036026"/>
            <a:ext cx="3743826" cy="2809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563" y="1400386"/>
            <a:ext cx="3743826" cy="28098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564" y="4048100"/>
            <a:ext cx="3743826" cy="28098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37" y="1400386"/>
            <a:ext cx="3743826" cy="28098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38" y="4048100"/>
            <a:ext cx="3743826" cy="28098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141643" y="1140468"/>
                <a:ext cx="12311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3" y="1140468"/>
                <a:ext cx="1231106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807259" y="1110933"/>
                <a:ext cx="9986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259" y="1110933"/>
                <a:ext cx="998671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9407700" y="1110932"/>
                <a:ext cx="9986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700" y="1110932"/>
                <a:ext cx="998671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0" y="2458063"/>
            <a:ext cx="1339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Iteration: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5122788"/>
            <a:ext cx="112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Energy: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8543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4" y="208710"/>
            <a:ext cx="10515600" cy="1325563"/>
          </a:xfrm>
        </p:spPr>
        <p:txBody>
          <a:bodyPr/>
          <a:lstStyle/>
          <a:p>
            <a:r>
              <a:rPr lang="en-US" dirty="0" smtClean="0"/>
              <a:t>Sn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039" y="809407"/>
            <a:ext cx="3902665" cy="2929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039" y="3700285"/>
            <a:ext cx="3902665" cy="2929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26" y="1003343"/>
            <a:ext cx="3743826" cy="2809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27" y="3651057"/>
            <a:ext cx="3743826" cy="2809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389" y="2105526"/>
            <a:ext cx="2391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convergence to the</a:t>
            </a:r>
          </a:p>
          <a:p>
            <a:r>
              <a:rPr lang="en-US" dirty="0"/>
              <a:t>g</a:t>
            </a:r>
            <a:r>
              <a:rPr lang="en-US" dirty="0" smtClean="0"/>
              <a:t>lobal minimum is not</a:t>
            </a:r>
          </a:p>
          <a:p>
            <a:r>
              <a:rPr lang="en-US" dirty="0"/>
              <a:t>p</a:t>
            </a:r>
            <a:r>
              <a:rPr lang="en-US" dirty="0" smtClean="0"/>
              <a:t>erfect!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02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</a:t>
            </a:r>
            <a:r>
              <a:rPr lang="en-US" dirty="0" smtClean="0"/>
              <a:t>-3 </a:t>
            </a:r>
            <a:r>
              <a:rPr lang="en-US" dirty="0" smtClean="0"/>
              <a:t>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04" y="607882"/>
            <a:ext cx="5854700" cy="439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39299" y="2523703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54" y="2651588"/>
            <a:ext cx="3000745" cy="14043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39152" y="579993"/>
            <a:ext cx="1424004" cy="29337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730669" y="6089201"/>
                <a:ext cx="2454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669" y="6089201"/>
                <a:ext cx="245451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9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636294" y="4423693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Relax with: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730669" y="5021727"/>
                <a:ext cx="2521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𝑓</m:t>
                      </m:r>
                      <m:r>
                        <a:rPr lang="en-US" sz="2400" i="1">
                          <a:latin typeface="Cambria Math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</a:rPr>
                        <m:t>𝜅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669" y="5021727"/>
                <a:ext cx="252184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42"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662342" y="5550375"/>
            <a:ext cx="1946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Evaluate with: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967663" y="5221705"/>
            <a:ext cx="5086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Reasons for not reaching 100% success:</a:t>
            </a:r>
          </a:p>
          <a:p>
            <a:pPr marL="342900" indent="-342900">
              <a:buAutoNum type="arabicPeriod"/>
            </a:pPr>
            <a:r>
              <a:rPr lang="en-US" dirty="0" smtClean="0"/>
              <a:t>GM predicted to be </a:t>
            </a:r>
            <a:r>
              <a:rPr lang="en-US" dirty="0" err="1" smtClean="0"/>
              <a:t>unfaverable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New candidates close to minimum not produced</a:t>
            </a:r>
            <a:br>
              <a:rPr lang="en-US" dirty="0" smtClean="0"/>
            </a:br>
            <a:r>
              <a:rPr lang="en-US" dirty="0" smtClean="0"/>
              <a:t>my mutations.</a:t>
            </a:r>
          </a:p>
        </p:txBody>
      </p:sp>
    </p:spTree>
    <p:extLst>
      <p:ext uri="{BB962C8B-B14F-4D97-AF65-F5344CB8AC3E}">
        <p14:creationId xmlns:p14="http://schemas.microsoft.com/office/powerpoint/2010/main" val="1646230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</a:t>
            </a:r>
            <a:r>
              <a:rPr lang="en-US" dirty="0" smtClean="0"/>
              <a:t>-3 </a:t>
            </a:r>
            <a:r>
              <a:rPr lang="en-US" dirty="0" smtClean="0"/>
              <a:t>layer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4" y="1309867"/>
            <a:ext cx="3402097" cy="2553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62" y="1309866"/>
            <a:ext cx="3402099" cy="2553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09" y="1309865"/>
            <a:ext cx="3402100" cy="25534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5" y="3749189"/>
            <a:ext cx="3402096" cy="25534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62" y="3749189"/>
            <a:ext cx="3402099" cy="25534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09" y="3749190"/>
            <a:ext cx="3402097" cy="2553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7570" y="6344923"/>
            <a:ext cx="166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Search iteration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12711" y="3666587"/>
            <a:ext cx="8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Energy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05212" y="3558419"/>
            <a:ext cx="199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charset="2"/>
              <a:buChar char="Þ"/>
            </a:pPr>
            <a:r>
              <a:rPr lang="en-US" dirty="0" smtClean="0"/>
              <a:t>Need better</a:t>
            </a:r>
            <a:br>
              <a:rPr lang="en-US" dirty="0" smtClean="0"/>
            </a:br>
            <a:r>
              <a:rPr lang="en-US" dirty="0" smtClean="0"/>
              <a:t>new candidates.</a:t>
            </a:r>
          </a:p>
        </p:txBody>
      </p:sp>
    </p:spTree>
    <p:extLst>
      <p:ext uri="{BB962C8B-B14F-4D97-AF65-F5344CB8AC3E}">
        <p14:creationId xmlns:p14="http://schemas.microsoft.com/office/powerpoint/2010/main" val="1142157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TiO2 </a:t>
            </a:r>
            <a:r>
              <a:rPr lang="mr-IN" dirty="0" smtClean="0"/>
              <a:t>–</a:t>
            </a:r>
            <a:r>
              <a:rPr lang="en-US" dirty="0" smtClean="0"/>
              <a:t> double step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75348" y="1780674"/>
                <a:ext cx="1640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charset="0"/>
                        </a:rPr>
                        <m:t>=−764.27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48" y="1780674"/>
                <a:ext cx="164057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870022" y="1780674"/>
                <a:ext cx="1635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charset="0"/>
                        </a:rPr>
                        <m:t>=−76</m:t>
                      </m:r>
                      <m:r>
                        <a:rPr lang="en-US" b="0" i="1" dirty="0" smtClean="0">
                          <a:latin typeface="Cambria Math" charset="0"/>
                        </a:rPr>
                        <m:t>3.71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022" y="1780674"/>
                <a:ext cx="163525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464696" y="1780674"/>
                <a:ext cx="1640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charset="0"/>
                        </a:rPr>
                        <m:t>=−76</m:t>
                      </m:r>
                      <m:r>
                        <a:rPr lang="en-US" b="0" i="1" dirty="0" smtClean="0">
                          <a:latin typeface="Cambria Math" charset="0"/>
                        </a:rPr>
                        <m:t>3.58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696" y="1780674"/>
                <a:ext cx="164057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059370" y="1780674"/>
                <a:ext cx="1694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 dirty="0" smtClean="0">
                          <a:latin typeface="Cambria Math" charset="0"/>
                        </a:rPr>
                        <m:t>=−76</m:t>
                      </m:r>
                      <m:r>
                        <a:rPr lang="en-US" b="0" i="1" dirty="0" smtClean="0">
                          <a:latin typeface="Cambria Math" charset="0"/>
                        </a:rPr>
                        <m:t>3.33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70" y="1780674"/>
                <a:ext cx="169437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12119" y="1842949"/>
            <a:ext cx="1367032" cy="25379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8" y="3943380"/>
            <a:ext cx="2537996" cy="19953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37190" y="1794734"/>
            <a:ext cx="1508944" cy="26270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88" y="3862747"/>
            <a:ext cx="4012243" cy="21565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45642" y="1826040"/>
            <a:ext cx="1478684" cy="25325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65" y="3659764"/>
            <a:ext cx="2359562" cy="23595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04834" y="1979625"/>
            <a:ext cx="1367032" cy="23555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621" y="4264939"/>
            <a:ext cx="2136989" cy="164256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22401" y="1321357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Found twice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02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TiO2 </a:t>
            </a:r>
            <a:r>
              <a:rPr lang="mr-IN" dirty="0"/>
              <a:t>–</a:t>
            </a:r>
            <a:r>
              <a:rPr lang="en-US" dirty="0"/>
              <a:t> double step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9" y="1733346"/>
            <a:ext cx="5854700" cy="439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49" y="1733346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01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TiO2 </a:t>
            </a:r>
            <a:r>
              <a:rPr lang="mr-IN" dirty="0"/>
              <a:t>–</a:t>
            </a:r>
            <a:r>
              <a:rPr lang="en-US" dirty="0"/>
              <a:t> double step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7" y="2182761"/>
            <a:ext cx="4164160" cy="3125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03" y="2182762"/>
            <a:ext cx="4164159" cy="3125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773" y="2182761"/>
            <a:ext cx="4164160" cy="3125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7932" y="1956619"/>
            <a:ext cx="17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Kernel width</a:t>
            </a:r>
            <a:r>
              <a:rPr lang="en-US" smtClean="0"/>
              <a:t>=30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41002" y="1956619"/>
            <a:ext cx="17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Kernel width</a:t>
            </a:r>
            <a:r>
              <a:rPr lang="en-US" smtClean="0"/>
              <a:t>=10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17664" y="1964122"/>
            <a:ext cx="16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Kernel width</a:t>
            </a:r>
            <a:r>
              <a:rPr lang="en-US" smtClean="0"/>
              <a:t>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TiO2 </a:t>
            </a:r>
            <a:r>
              <a:rPr lang="mr-IN" dirty="0"/>
              <a:t>–</a:t>
            </a:r>
            <a:r>
              <a:rPr lang="en-US" dirty="0"/>
              <a:t> double step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08" y="1690688"/>
            <a:ext cx="5377904" cy="40363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2" y="1779097"/>
            <a:ext cx="5260110" cy="394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02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3715"/>
            <a:ext cx="4129294" cy="3099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45" y="2373715"/>
            <a:ext cx="4129294" cy="3099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114" y="2370375"/>
            <a:ext cx="4133744" cy="31025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0357" y="2098412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d_dilute</a:t>
            </a:r>
            <a:r>
              <a:rPr lang="en-US" dirty="0" smtClean="0"/>
              <a:t>=0.1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48902" y="2098412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d_dilute</a:t>
            </a:r>
            <a:r>
              <a:rPr lang="en-US" dirty="0" smtClean="0"/>
              <a:t>=0.3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14696" y="2098412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d_dilute</a:t>
            </a:r>
            <a:r>
              <a:rPr lang="en-US" dirty="0" smtClean="0"/>
              <a:t>=0.5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TiO2 </a:t>
            </a:r>
            <a:r>
              <a:rPr lang="mr-IN" dirty="0"/>
              <a:t>–</a:t>
            </a:r>
            <a:r>
              <a:rPr lang="en-US" dirty="0"/>
              <a:t> double step</a:t>
            </a:r>
          </a:p>
        </p:txBody>
      </p:sp>
    </p:spTree>
    <p:extLst>
      <p:ext uri="{BB962C8B-B14F-4D97-AF65-F5344CB8AC3E}">
        <p14:creationId xmlns:p14="http://schemas.microsoft.com/office/powerpoint/2010/main" val="174250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572" y="4199348"/>
            <a:ext cx="3678788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17" y="4037178"/>
            <a:ext cx="3638478" cy="27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5361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TiO2 </a:t>
            </a:r>
            <a:r>
              <a:rPr lang="mr-IN" dirty="0"/>
              <a:t>–</a:t>
            </a:r>
            <a:r>
              <a:rPr lang="en-US" dirty="0"/>
              <a:t> double step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9" y="1733346"/>
            <a:ext cx="5854700" cy="4394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99" y="1776004"/>
            <a:ext cx="5854700" cy="439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2074" y="1690688"/>
            <a:ext cx="234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</a:t>
            </a:r>
            <a:r>
              <a:rPr lang="en-US" smtClean="0"/>
              <a:t>width prior = 30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06774" y="1690688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width 2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02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8990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89901" cy="1538563"/>
              </a:xfrm>
              <a:prstGeom prst="rect">
                <a:avLst/>
              </a:prstGeom>
              <a:blipFill>
                <a:blip r:embed="rId2"/>
                <a:stretch>
                  <a:fillRect t="-53659" b="-1089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28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117860C4-3676-DC44-A99C-860D7396926F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7860C4-3676-DC44-A99C-860D73969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14039CA-F3C8-4341-A3F5-EF57A95433DF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05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7041112-33DD-6945-BBDF-ACF3D7A9F7B7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041112-33DD-6945-BBDF-ACF3D7A9F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9EE32115-1C86-9C42-AF18-F0CEE0C377A1}"/>
                  </a:ext>
                </a:extLst>
              </p:cNvPr>
              <p:cNvSpPr txBox="1"/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E32115-1C86-9C42-AF18-F0CEE0C37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37E09A8-BC00-224A-BC56-D6A84F5016EA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0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0021FB3-A36F-0E4D-9779-0FB3FFC9D816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021FB3-A36F-0E4D-9779-0FB3FFC9D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7CBFFABE-606D-6647-9C96-05940C597CB5}"/>
                  </a:ext>
                </a:extLst>
              </p:cNvPr>
              <p:cNvSpPr txBox="1"/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BFFABE-606D-6647-9C96-05940C597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BF75692-95E3-524A-A032-D39A6C8B4A8D}"/>
                  </a:ext>
                </a:extLst>
              </p:cNvPr>
              <p:cNvSpPr txBox="1"/>
              <p:nvPr/>
            </p:nvSpPr>
            <p:spPr>
              <a:xfrm>
                <a:off x="9571392" y="5444835"/>
                <a:ext cx="638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F75692-95E3-524A-A032-D39A6C8B4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392" y="5444835"/>
                <a:ext cx="638123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54AC17A-CB84-C848-B0EF-06DF4CB9B8B3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4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90184F-5D4E-EA4F-84BF-EE0615F396C2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49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118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D6B78B-2F24-B44E-90E2-B6325D7C5DDC}"/>
              </a:ext>
            </a:extLst>
          </p:cNvPr>
          <p:cNvSpPr txBox="1"/>
          <p:nvPr/>
        </p:nvSpPr>
        <p:spPr>
          <a:xfrm>
            <a:off x="8465127" y="3103309"/>
            <a:ext cx="17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Final feature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B1F0AA-2860-4A45-9C7A-8C220DE88C4C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22D018-C3B5-3741-9DD7-81726C4FEE4A}"/>
              </a:ext>
            </a:extLst>
          </p:cNvPr>
          <p:cNvSpPr txBox="1"/>
          <p:nvPr/>
        </p:nvSpPr>
        <p:spPr>
          <a:xfrm>
            <a:off x="4746674" y="5181165"/>
            <a:ext cx="1026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+ </a:t>
            </a:r>
            <a:r>
              <a:rPr lang="da-DK" sz="2400" dirty="0" err="1"/>
              <a:t>scale</a:t>
            </a:r>
            <a:endParaRPr lang="da-DK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61444" y="5877341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Permutation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68" y="6246673"/>
            <a:ext cx="457334" cy="4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6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20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65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986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9D7F542-A661-434C-9490-EEB116C79FE8}"/>
              </a:ext>
            </a:extLst>
          </p:cNvPr>
          <p:cNvSpPr txBox="1"/>
          <p:nvPr/>
        </p:nvSpPr>
        <p:spPr>
          <a:xfrm>
            <a:off x="8828116" y="3990110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Global minimum</a:t>
            </a:r>
          </a:p>
        </p:txBody>
      </p:sp>
    </p:spTree>
    <p:extLst>
      <p:ext uri="{BB962C8B-B14F-4D97-AF65-F5344CB8AC3E}">
        <p14:creationId xmlns:p14="http://schemas.microsoft.com/office/powerpoint/2010/main" val="4592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3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5248</TotalTime>
  <Words>487</Words>
  <Application>Microsoft Macintosh PowerPoint</Application>
  <PresentationFormat>Widescreen</PresentationFormat>
  <Paragraphs>252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Calibri Light</vt:lpstr>
      <vt:lpstr>Cambria Math</vt:lpstr>
      <vt:lpstr>Mangal</vt:lpstr>
      <vt:lpstr>Symbol</vt:lpstr>
      <vt:lpstr>Arial</vt:lpstr>
      <vt:lpstr>Office Theme</vt:lpstr>
      <vt:lpstr>ML based structure search</vt:lpstr>
      <vt:lpstr>Simple problem</vt:lpstr>
      <vt:lpstr>Simple problem</vt:lpstr>
      <vt:lpstr>Simple problem</vt:lpstr>
      <vt:lpstr>Simple problem</vt:lpstr>
      <vt:lpstr>Simple problem</vt:lpstr>
      <vt:lpstr>Simple problem</vt:lpstr>
      <vt:lpstr>Simple problem</vt:lpstr>
      <vt:lpstr>Method</vt:lpstr>
      <vt:lpstr>General method</vt:lpstr>
      <vt:lpstr>General method</vt:lpstr>
      <vt:lpstr>General method</vt:lpstr>
      <vt:lpstr>General method</vt:lpstr>
      <vt:lpstr>General method</vt:lpstr>
      <vt:lpstr>Method</vt:lpstr>
      <vt:lpstr>Gaussian process regression</vt:lpstr>
      <vt:lpstr>Gaussian process regression</vt:lpstr>
      <vt:lpstr>Gaussian process regression</vt:lpstr>
      <vt:lpstr>Delta Learning</vt:lpstr>
      <vt:lpstr>Sn3O3</vt:lpstr>
      <vt:lpstr>Sn3O3 - PCA</vt:lpstr>
      <vt:lpstr>Sn3O3</vt:lpstr>
      <vt:lpstr>TiO -3 layer</vt:lpstr>
      <vt:lpstr>TiO -3 layer</vt:lpstr>
      <vt:lpstr>TiO2 – double step</vt:lpstr>
      <vt:lpstr>TiO2 – double step</vt:lpstr>
      <vt:lpstr>TiO2 – double step</vt:lpstr>
      <vt:lpstr>TiO2 – double step</vt:lpstr>
      <vt:lpstr>TiO2 – double step</vt:lpstr>
      <vt:lpstr>TiO2 – double step</vt:lpstr>
      <vt:lpstr>Descriptors</vt:lpstr>
      <vt:lpstr>Descriptors</vt:lpstr>
      <vt:lpstr>Descriptors</vt:lpstr>
      <vt:lpstr>Descriptors</vt:lpstr>
      <vt:lpstr>Descriptors</vt:lpstr>
      <vt:lpstr>Descriptors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2018-11-05T10:02:26Z</dcterms:created>
  <dcterms:modified xsi:type="dcterms:W3CDTF">2018-11-09T15:37:21Z</dcterms:modified>
</cp:coreProperties>
</file>