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0275213" cy="42803763"/>
  <p:notesSz cx="6858000" cy="9144000"/>
  <p:defaultTextStyle>
    <a:defPPr>
      <a:defRPr lang="en-US"/>
    </a:defPPr>
    <a:lvl1pPr marL="0" algn="l" defTabSz="3507611" rtl="0" eaLnBrk="1" latinLnBrk="0" hangingPunct="1">
      <a:defRPr sz="6905" kern="1200">
        <a:solidFill>
          <a:schemeClr val="tx1"/>
        </a:solidFill>
        <a:latin typeface="+mn-lt"/>
        <a:ea typeface="+mn-ea"/>
        <a:cs typeface="+mn-cs"/>
      </a:defRPr>
    </a:lvl1pPr>
    <a:lvl2pPr marL="1753806" algn="l" defTabSz="3507611" rtl="0" eaLnBrk="1" latinLnBrk="0" hangingPunct="1">
      <a:defRPr sz="6905" kern="1200">
        <a:solidFill>
          <a:schemeClr val="tx1"/>
        </a:solidFill>
        <a:latin typeface="+mn-lt"/>
        <a:ea typeface="+mn-ea"/>
        <a:cs typeface="+mn-cs"/>
      </a:defRPr>
    </a:lvl2pPr>
    <a:lvl3pPr marL="3507611" algn="l" defTabSz="3507611" rtl="0" eaLnBrk="1" latinLnBrk="0" hangingPunct="1">
      <a:defRPr sz="6905" kern="1200">
        <a:solidFill>
          <a:schemeClr val="tx1"/>
        </a:solidFill>
        <a:latin typeface="+mn-lt"/>
        <a:ea typeface="+mn-ea"/>
        <a:cs typeface="+mn-cs"/>
      </a:defRPr>
    </a:lvl3pPr>
    <a:lvl4pPr marL="5261418" algn="l" defTabSz="3507611" rtl="0" eaLnBrk="1" latinLnBrk="0" hangingPunct="1">
      <a:defRPr sz="6905" kern="1200">
        <a:solidFill>
          <a:schemeClr val="tx1"/>
        </a:solidFill>
        <a:latin typeface="+mn-lt"/>
        <a:ea typeface="+mn-ea"/>
        <a:cs typeface="+mn-cs"/>
      </a:defRPr>
    </a:lvl4pPr>
    <a:lvl5pPr marL="7015223" algn="l" defTabSz="3507611" rtl="0" eaLnBrk="1" latinLnBrk="0" hangingPunct="1">
      <a:defRPr sz="6905" kern="1200">
        <a:solidFill>
          <a:schemeClr val="tx1"/>
        </a:solidFill>
        <a:latin typeface="+mn-lt"/>
        <a:ea typeface="+mn-ea"/>
        <a:cs typeface="+mn-cs"/>
      </a:defRPr>
    </a:lvl5pPr>
    <a:lvl6pPr marL="8769029" algn="l" defTabSz="3507611" rtl="0" eaLnBrk="1" latinLnBrk="0" hangingPunct="1">
      <a:defRPr sz="6905" kern="1200">
        <a:solidFill>
          <a:schemeClr val="tx1"/>
        </a:solidFill>
        <a:latin typeface="+mn-lt"/>
        <a:ea typeface="+mn-ea"/>
        <a:cs typeface="+mn-cs"/>
      </a:defRPr>
    </a:lvl6pPr>
    <a:lvl7pPr marL="10522835" algn="l" defTabSz="3507611" rtl="0" eaLnBrk="1" latinLnBrk="0" hangingPunct="1">
      <a:defRPr sz="6905" kern="1200">
        <a:solidFill>
          <a:schemeClr val="tx1"/>
        </a:solidFill>
        <a:latin typeface="+mn-lt"/>
        <a:ea typeface="+mn-ea"/>
        <a:cs typeface="+mn-cs"/>
      </a:defRPr>
    </a:lvl7pPr>
    <a:lvl8pPr marL="12276641" algn="l" defTabSz="3507611" rtl="0" eaLnBrk="1" latinLnBrk="0" hangingPunct="1">
      <a:defRPr sz="6905" kern="1200">
        <a:solidFill>
          <a:schemeClr val="tx1"/>
        </a:solidFill>
        <a:latin typeface="+mn-lt"/>
        <a:ea typeface="+mn-ea"/>
        <a:cs typeface="+mn-cs"/>
      </a:defRPr>
    </a:lvl8pPr>
    <a:lvl9pPr marL="14030447" algn="l" defTabSz="3507611"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2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71"/>
    <p:restoredTop sz="94509"/>
  </p:normalViewPr>
  <p:slideViewPr>
    <p:cSldViewPr snapToGrid="0" snapToObjects="1">
      <p:cViewPr>
        <p:scale>
          <a:sx n="33" d="100"/>
          <a:sy n="33" d="100"/>
        </p:scale>
        <p:origin x="2552" y="-1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AD0CE-46D8-8C41-8069-A7415983EEF9}"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EAD0CE-46D8-8C41-8069-A7415983EEF9}"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EAD0CE-46D8-8C41-8069-A7415983EEF9}" type="datetimeFigureOut">
              <a:rPr lang="en-US" smtClean="0"/>
              <a:t>8/6/18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EAD0CE-46D8-8C41-8069-A7415983EEF9}" type="datetimeFigureOut">
              <a:rPr lang="en-US" smtClean="0"/>
              <a:t>8/6/18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AD0CE-46D8-8C41-8069-A7415983EEF9}" type="datetimeFigureOut">
              <a:rPr lang="en-US" smtClean="0"/>
              <a:t>8/6/18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AD0CE-46D8-8C41-8069-A7415983EEF9}"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AD0CE-46D8-8C41-8069-A7415983EEF9}"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1FBF2-BDF6-8348-AE3E-CBF3354F3C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0EAD0CE-46D8-8C41-8069-A7415983EEF9}" type="datetimeFigureOut">
              <a:rPr lang="en-US" smtClean="0"/>
              <a:t>8/6/18</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1FE1FBF2-BDF6-8348-AE3E-CBF3354F3C4F}" type="slidenum">
              <a:rPr lang="en-US" smtClean="0"/>
              <a:t>‹#›</a:t>
            </a:fld>
            <a:endParaRPr lang="en-US"/>
          </a:p>
        </p:txBody>
      </p:sp>
    </p:spTree>
    <p:extLst>
      <p:ext uri="{BB962C8B-B14F-4D97-AF65-F5344CB8AC3E}">
        <p14:creationId xmlns:p14="http://schemas.microsoft.com/office/powerpoint/2010/main" val="8129146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8.emf"/><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9.emf"/><Relationship Id="rId17"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emf"/><Relationship Id="rId5" Type="http://schemas.openxmlformats.org/officeDocument/2006/relationships/image" Target="../media/image2.emf"/><Relationship Id="rId6" Type="http://schemas.openxmlformats.org/officeDocument/2006/relationships/image" Target="../media/image3.emf"/><Relationship Id="rId7" Type="http://schemas.openxmlformats.org/officeDocument/2006/relationships/image" Target="../media/image4.emf"/><Relationship Id="rId8" Type="http://schemas.openxmlformats.org/officeDocument/2006/relationships/image" Target="../media/image5.emf"/><Relationship Id="rId9" Type="http://schemas.openxmlformats.org/officeDocument/2006/relationships/image" Target="../media/image6.emf"/><Relationship Id="rId10"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15272" y="765978"/>
            <a:ext cx="29115316" cy="1384995"/>
          </a:xfrm>
          <a:prstGeom prst="rect">
            <a:avLst/>
          </a:prstGeom>
          <a:noFill/>
        </p:spPr>
        <p:txBody>
          <a:bodyPr wrap="square" rtlCol="0">
            <a:spAutoFit/>
          </a:bodyPr>
          <a:lstStyle/>
          <a:p>
            <a:pPr algn="ctr"/>
            <a:r>
              <a:rPr lang="en-US" sz="8200" b="1" dirty="0">
                <a:solidFill>
                  <a:srgbClr val="03428E"/>
                </a:solidFill>
              </a:rPr>
              <a:t>Local Energies in Density Functional Theory by Machine Learning</a:t>
            </a:r>
          </a:p>
        </p:txBody>
      </p:sp>
      <p:sp>
        <p:nvSpPr>
          <p:cNvPr id="14" name="TextBox 13"/>
          <p:cNvSpPr txBox="1"/>
          <p:nvPr/>
        </p:nvSpPr>
        <p:spPr>
          <a:xfrm>
            <a:off x="6096685" y="1936470"/>
            <a:ext cx="18081841" cy="1832809"/>
          </a:xfrm>
          <a:prstGeom prst="rect">
            <a:avLst/>
          </a:prstGeom>
          <a:noFill/>
        </p:spPr>
        <p:txBody>
          <a:bodyPr wrap="square" rtlCol="0">
            <a:spAutoFit/>
          </a:bodyPr>
          <a:lstStyle/>
          <a:p>
            <a:pPr algn="ctr"/>
            <a:r>
              <a:rPr lang="en-US" sz="4524" u="sng" dirty="0"/>
              <a:t>Thomas L. </a:t>
            </a:r>
            <a:r>
              <a:rPr lang="en-US" sz="4524" u="sng" dirty="0" err="1"/>
              <a:t>Jacobsen</a:t>
            </a:r>
            <a:r>
              <a:rPr lang="en-US" sz="4524" u="sng" baseline="30000" dirty="0" err="1"/>
              <a:t>a</a:t>
            </a:r>
            <a:r>
              <a:rPr lang="en-US" sz="4524" dirty="0"/>
              <a:t>, Mathias </a:t>
            </a:r>
            <a:r>
              <a:rPr lang="en-US" sz="4524" dirty="0" err="1"/>
              <a:t>Jørgensen</a:t>
            </a:r>
            <a:r>
              <a:rPr lang="en-US" sz="4524" baseline="30000" dirty="0" err="1"/>
              <a:t>b</a:t>
            </a:r>
            <a:r>
              <a:rPr lang="en-US" sz="4524" dirty="0"/>
              <a:t>, </a:t>
            </a:r>
            <a:r>
              <a:rPr lang="en-US" sz="4524" dirty="0" err="1"/>
              <a:t>Bjørk</a:t>
            </a:r>
            <a:r>
              <a:rPr lang="en-US" sz="4524" dirty="0"/>
              <a:t> </a:t>
            </a:r>
            <a:r>
              <a:rPr lang="en-US" sz="4524" dirty="0" err="1"/>
              <a:t>Hammer</a:t>
            </a:r>
            <a:r>
              <a:rPr lang="en-US" sz="4524" baseline="30000" dirty="0" err="1"/>
              <a:t>a,b</a:t>
            </a:r>
            <a:endParaRPr lang="en-US" sz="4524" dirty="0"/>
          </a:p>
          <a:p>
            <a:pPr algn="ctr"/>
            <a:r>
              <a:rPr lang="en-US" sz="3393" dirty="0"/>
              <a:t>a Department of Physics and Astronomy, Aarhus University, Denmark</a:t>
            </a:r>
          </a:p>
          <a:p>
            <a:pPr algn="ctr"/>
            <a:r>
              <a:rPr lang="en-US" sz="3393" dirty="0"/>
              <a:t>b Interdisciplinary Nanoscience Center (</a:t>
            </a:r>
            <a:r>
              <a:rPr lang="en-US" sz="3393" dirty="0" err="1"/>
              <a:t>iNANO</a:t>
            </a:r>
            <a:r>
              <a:rPr lang="en-US" sz="3393" dirty="0"/>
              <a:t>), Aarhus University, Denmark</a:t>
            </a:r>
          </a:p>
        </p:txBody>
      </p:sp>
      <p:grpSp>
        <p:nvGrpSpPr>
          <p:cNvPr id="16" name="Group 15"/>
          <p:cNvGrpSpPr/>
          <p:nvPr/>
        </p:nvGrpSpPr>
        <p:grpSpPr>
          <a:xfrm>
            <a:off x="615272" y="3998309"/>
            <a:ext cx="14299320" cy="4393221"/>
            <a:chOff x="454817" y="4426743"/>
            <a:chExt cx="9923751" cy="3107337"/>
          </a:xfrm>
        </p:grpSpPr>
        <p:sp>
          <p:nvSpPr>
            <p:cNvPr id="9" name="Rounded Rectangle 8"/>
            <p:cNvSpPr/>
            <p:nvPr/>
          </p:nvSpPr>
          <p:spPr>
            <a:xfrm>
              <a:off x="454817" y="4784087"/>
              <a:ext cx="9923751" cy="2749993"/>
            </a:xfrm>
            <a:prstGeom prst="roundRect">
              <a:avLst>
                <a:gd name="adj" fmla="val 10329"/>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smtClean="0"/>
                <a:t>Most people working within the field of science, will intuitively be able to tell, that some local configurations of atoms (like a benzene ring) generally are more stable than others. This information can also be learned by a computer, by assigning local energies to each atom of a structure, based on familiar patterns.</a:t>
              </a:r>
            </a:p>
          </p:txBody>
        </p:sp>
        <p:sp>
          <p:nvSpPr>
            <p:cNvPr id="15" name="Rounded Rectangle 14"/>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Introduction</a:t>
              </a:r>
            </a:p>
          </p:txBody>
        </p:sp>
      </p:grpSp>
      <p:grpSp>
        <p:nvGrpSpPr>
          <p:cNvPr id="20" name="Group 19"/>
          <p:cNvGrpSpPr/>
          <p:nvPr/>
        </p:nvGrpSpPr>
        <p:grpSpPr>
          <a:xfrm>
            <a:off x="615265" y="8855588"/>
            <a:ext cx="14299327" cy="17113211"/>
            <a:chOff x="454817" y="4426743"/>
            <a:chExt cx="9923751" cy="12708087"/>
          </a:xfrm>
        </p:grpSpPr>
        <mc:AlternateContent xmlns:mc="http://schemas.openxmlformats.org/markup-compatibility/2006" xmlns:a14="http://schemas.microsoft.com/office/drawing/2010/main">
          <mc:Choice Requires="a14">
            <p:sp>
              <p:nvSpPr>
                <p:cNvPr id="21" name="Rounded Rectangle 20"/>
                <p:cNvSpPr/>
                <p:nvPr/>
              </p:nvSpPr>
              <p:spPr>
                <a:xfrm>
                  <a:off x="454817" y="4784085"/>
                  <a:ext cx="9923751" cy="12350745"/>
                </a:xfrm>
                <a:prstGeom prst="roundRect">
                  <a:avLst>
                    <a:gd name="adj" fmla="val 2726"/>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spcAft>
                      <a:spcPts val="1200"/>
                    </a:spcAft>
                  </a:pPr>
                  <a:r>
                    <a:rPr lang="en-US" sz="3600" dirty="0" smtClean="0"/>
                    <a:t>Oganov’s fingerprint function is a feature, that is composed of a number of radial distribution functions for each atom in a given structure. To form a feature for a complete structure, the mean of all these atomic functions are used.</a:t>
                  </a:r>
                </a:p>
                <a:p>
                  <a:pPr algn="just">
                    <a:spcAft>
                      <a:spcPts val="1200"/>
                    </a:spcAft>
                  </a:pPr>
                  <a14:m>
                    <m:oMathPara xmlns:m="http://schemas.openxmlformats.org/officeDocument/2006/math">
                      <m:oMathParaPr>
                        <m:jc m:val="centerGroup"/>
                      </m:oMathParaPr>
                      <m:oMath xmlns:m="http://schemas.openxmlformats.org/officeDocument/2006/math">
                        <m:sSub>
                          <m:sSubPr>
                            <m:ctrlPr>
                              <a:rPr lang="en-GB" sz="3200" i="1">
                                <a:latin typeface="Cambria Math" charset="0"/>
                              </a:rPr>
                            </m:ctrlPr>
                          </m:sSubPr>
                          <m:e>
                            <m:r>
                              <a:rPr lang="da-DK" sz="3200" i="1">
                                <a:latin typeface="Cambria Math" charset="0"/>
                              </a:rPr>
                              <m:t>𝐹</m:t>
                            </m:r>
                          </m:e>
                          <m:sub>
                            <m:sSub>
                              <m:sSubPr>
                                <m:ctrlPr>
                                  <a:rPr lang="en-GB" sz="3200" i="1">
                                    <a:latin typeface="Cambria Math" charset="0"/>
                                  </a:rPr>
                                </m:ctrlPr>
                              </m:sSubPr>
                              <m:e>
                                <m:r>
                                  <a:rPr lang="da-DK" sz="3200" i="1">
                                    <a:latin typeface="Cambria Math" charset="0"/>
                                  </a:rPr>
                                  <m:t>𝐴</m:t>
                                </m:r>
                              </m:e>
                              <m:sub>
                                <m:r>
                                  <a:rPr lang="da-DK" sz="3200" i="1">
                                    <a:latin typeface="Cambria Math" charset="0"/>
                                  </a:rPr>
                                  <m:t>𝑖</m:t>
                                </m:r>
                              </m:sub>
                            </m:sSub>
                            <m:r>
                              <a:rPr lang="en-GB" sz="3200" i="1">
                                <a:latin typeface="Cambria Math" charset="0"/>
                              </a:rPr>
                              <m:t>,</m:t>
                            </m:r>
                            <m:r>
                              <a:rPr lang="da-DK" sz="3200" i="1">
                                <a:latin typeface="Cambria Math" charset="0"/>
                              </a:rPr>
                              <m:t>𝐵</m:t>
                            </m:r>
                          </m:sub>
                        </m:sSub>
                        <m:d>
                          <m:dPr>
                            <m:ctrlPr>
                              <a:rPr lang="en-GB" sz="3200" i="1">
                                <a:latin typeface="Cambria Math" charset="0"/>
                              </a:rPr>
                            </m:ctrlPr>
                          </m:dPr>
                          <m:e>
                            <m:r>
                              <a:rPr lang="da-DK" sz="3200" i="1">
                                <a:latin typeface="Cambria Math" charset="0"/>
                              </a:rPr>
                              <m:t>𝑅</m:t>
                            </m:r>
                          </m:e>
                        </m:d>
                        <m:r>
                          <a:rPr lang="en-GB" sz="3200" i="1">
                            <a:latin typeface="Cambria Math" charset="0"/>
                          </a:rPr>
                          <m:t>=</m:t>
                        </m:r>
                        <m:nary>
                          <m:naryPr>
                            <m:chr m:val="∑"/>
                            <m:supHide m:val="on"/>
                            <m:ctrlPr>
                              <a:rPr lang="en-GB" sz="3200" i="1">
                                <a:latin typeface="Cambria Math" charset="0"/>
                              </a:rPr>
                            </m:ctrlPr>
                          </m:naryPr>
                          <m:sub>
                            <m:sSub>
                              <m:sSubPr>
                                <m:ctrlPr>
                                  <a:rPr lang="en-GB" sz="3200" i="1">
                                    <a:latin typeface="Cambria Math" charset="0"/>
                                  </a:rPr>
                                </m:ctrlPr>
                              </m:sSubPr>
                              <m:e>
                                <m:r>
                                  <a:rPr lang="da-DK" sz="3200" i="1">
                                    <a:latin typeface="Cambria Math" charset="0"/>
                                  </a:rPr>
                                  <m:t>𝐵</m:t>
                                </m:r>
                              </m:e>
                              <m:sub>
                                <m:r>
                                  <a:rPr lang="da-DK" sz="3200" i="1">
                                    <a:latin typeface="Cambria Math" charset="0"/>
                                  </a:rPr>
                                  <m:t>𝑗</m:t>
                                </m:r>
                              </m:sub>
                            </m:sSub>
                          </m:sub>
                          <m:sup/>
                          <m:e>
                            <m:f>
                              <m:fPr>
                                <m:ctrlPr>
                                  <a:rPr lang="en-GB" sz="3200" i="1">
                                    <a:latin typeface="Cambria Math" charset="0"/>
                                  </a:rPr>
                                </m:ctrlPr>
                              </m:fPr>
                              <m:num>
                                <m:r>
                                  <a:rPr lang="en-GB" sz="3200" i="1">
                                    <a:latin typeface="Cambria Math" charset="0"/>
                                  </a:rPr>
                                  <m:t>𝛿</m:t>
                                </m:r>
                                <m:d>
                                  <m:dPr>
                                    <m:ctrlPr>
                                      <a:rPr lang="en-GB" sz="3200" i="1">
                                        <a:latin typeface="Cambria Math" charset="0"/>
                                      </a:rPr>
                                    </m:ctrlPr>
                                  </m:dPr>
                                  <m:e>
                                    <m:r>
                                      <a:rPr lang="da-DK" sz="3200" i="1">
                                        <a:latin typeface="Cambria Math" charset="0"/>
                                      </a:rPr>
                                      <m:t>𝑅</m:t>
                                    </m:r>
                                    <m:r>
                                      <a:rPr lang="en-GB" sz="3200" i="1">
                                        <a:latin typeface="Cambria Math" charset="0"/>
                                      </a:rPr>
                                      <m:t>−</m:t>
                                    </m:r>
                                    <m:sSub>
                                      <m:sSubPr>
                                        <m:ctrlPr>
                                          <a:rPr lang="en-GB" sz="3200" i="1">
                                            <a:latin typeface="Cambria Math" charset="0"/>
                                          </a:rPr>
                                        </m:ctrlPr>
                                      </m:sSubPr>
                                      <m:e>
                                        <m:r>
                                          <a:rPr lang="da-DK" sz="3200" i="1">
                                            <a:latin typeface="Cambria Math" charset="0"/>
                                          </a:rPr>
                                          <m:t>𝑅</m:t>
                                        </m:r>
                                      </m:e>
                                      <m:sub>
                                        <m:r>
                                          <a:rPr lang="da-DK" sz="3200" i="1">
                                            <a:latin typeface="Cambria Math" charset="0"/>
                                          </a:rPr>
                                          <m:t>𝑖𝑗</m:t>
                                        </m:r>
                                      </m:sub>
                                    </m:sSub>
                                  </m:e>
                                </m:d>
                              </m:num>
                              <m:den>
                                <m:r>
                                  <a:rPr lang="en-GB" sz="3200" i="1">
                                    <a:latin typeface="Cambria Math" charset="0"/>
                                  </a:rPr>
                                  <m:t>4</m:t>
                                </m:r>
                                <m:r>
                                  <a:rPr lang="da-DK" sz="3200" i="1">
                                    <a:latin typeface="Cambria Math" charset="0"/>
                                  </a:rPr>
                                  <m:t>𝜋</m:t>
                                </m:r>
                                <m:sSubSup>
                                  <m:sSubSupPr>
                                    <m:ctrlPr>
                                      <a:rPr lang="en-GB" sz="3200" i="1">
                                        <a:latin typeface="Cambria Math" charset="0"/>
                                      </a:rPr>
                                    </m:ctrlPr>
                                  </m:sSubSupPr>
                                  <m:e>
                                    <m:r>
                                      <a:rPr lang="da-DK" sz="3200" i="1">
                                        <a:latin typeface="Cambria Math" charset="0"/>
                                      </a:rPr>
                                      <m:t>𝑅</m:t>
                                    </m:r>
                                  </m:e>
                                  <m:sub>
                                    <m:r>
                                      <a:rPr lang="da-DK" sz="3200" i="1">
                                        <a:latin typeface="Cambria Math" charset="0"/>
                                      </a:rPr>
                                      <m:t>𝑖𝑗</m:t>
                                    </m:r>
                                  </m:sub>
                                  <m:sup>
                                    <m:r>
                                      <a:rPr lang="en-GB" sz="3200" i="1">
                                        <a:latin typeface="Cambria Math" charset="0"/>
                                      </a:rPr>
                                      <m:t>2</m:t>
                                    </m:r>
                                  </m:sup>
                                </m:sSubSup>
                                <m:r>
                                  <m:rPr>
                                    <m:sty m:val="p"/>
                                  </m:rPr>
                                  <a:rPr lang="da-DK" sz="3200">
                                    <a:latin typeface="Cambria Math" charset="0"/>
                                  </a:rPr>
                                  <m:t>Δ</m:t>
                                </m:r>
                              </m:den>
                            </m:f>
                          </m:e>
                        </m:nary>
                        <m:r>
                          <a:rPr lang="en-GB" sz="3200" i="1">
                            <a:latin typeface="Cambria Math" charset="0"/>
                          </a:rPr>
                          <m:t>,   </m:t>
                        </m:r>
                        <m:sSub>
                          <m:sSubPr>
                            <m:ctrlPr>
                              <a:rPr lang="en-GB" sz="3200" i="1">
                                <a:latin typeface="Cambria Math" charset="0"/>
                              </a:rPr>
                            </m:ctrlPr>
                          </m:sSubPr>
                          <m:e>
                            <m:r>
                              <a:rPr lang="da-DK" sz="3200" i="1">
                                <a:latin typeface="Cambria Math" charset="0"/>
                              </a:rPr>
                              <m:t>𝐹</m:t>
                            </m:r>
                          </m:e>
                          <m:sub>
                            <m:r>
                              <a:rPr lang="da-DK" sz="3200" i="1">
                                <a:latin typeface="Cambria Math" charset="0"/>
                              </a:rPr>
                              <m:t>𝐴</m:t>
                            </m:r>
                            <m:r>
                              <a:rPr lang="en-GB" sz="3200" i="1">
                                <a:latin typeface="Cambria Math" charset="0"/>
                              </a:rPr>
                              <m:t>,</m:t>
                            </m:r>
                            <m:r>
                              <a:rPr lang="da-DK" sz="3200" i="1">
                                <a:latin typeface="Cambria Math" charset="0"/>
                              </a:rPr>
                              <m:t>𝐵</m:t>
                            </m:r>
                          </m:sub>
                        </m:sSub>
                        <m:d>
                          <m:dPr>
                            <m:ctrlPr>
                              <a:rPr lang="en-GB" sz="3200" i="1">
                                <a:latin typeface="Cambria Math" charset="0"/>
                              </a:rPr>
                            </m:ctrlPr>
                          </m:dPr>
                          <m:e>
                            <m:r>
                              <a:rPr lang="da-DK" sz="3200" i="1">
                                <a:latin typeface="Cambria Math" charset="0"/>
                              </a:rPr>
                              <m:t>𝑅</m:t>
                            </m:r>
                          </m:e>
                        </m:d>
                        <m:r>
                          <a:rPr lang="en-GB" sz="3200" i="1">
                            <a:latin typeface="Cambria Math" charset="0"/>
                          </a:rPr>
                          <m:t>=</m:t>
                        </m:r>
                        <m:f>
                          <m:fPr>
                            <m:ctrlPr>
                              <a:rPr lang="en-GB" sz="3200" i="1">
                                <a:latin typeface="Cambria Math" charset="0"/>
                              </a:rPr>
                            </m:ctrlPr>
                          </m:fPr>
                          <m:num>
                            <m:r>
                              <a:rPr lang="da-DK" sz="3200" i="1">
                                <a:latin typeface="Cambria Math" charset="0"/>
                              </a:rPr>
                              <m:t>𝑉</m:t>
                            </m:r>
                          </m:num>
                          <m:den>
                            <m:sSub>
                              <m:sSubPr>
                                <m:ctrlPr>
                                  <a:rPr lang="en-GB" sz="3200" i="1">
                                    <a:latin typeface="Cambria Math" charset="0"/>
                                  </a:rPr>
                                </m:ctrlPr>
                              </m:sSubPr>
                              <m:e>
                                <m:r>
                                  <a:rPr lang="da-DK" sz="3200" i="1">
                                    <a:latin typeface="Cambria Math" charset="0"/>
                                  </a:rPr>
                                  <m:t>𝑁</m:t>
                                </m:r>
                              </m:e>
                              <m:sub>
                                <m:r>
                                  <a:rPr lang="da-DK" sz="3200" i="1">
                                    <a:latin typeface="Cambria Math" charset="0"/>
                                  </a:rPr>
                                  <m:t>𝐴</m:t>
                                </m:r>
                              </m:sub>
                            </m:sSub>
                            <m:sSub>
                              <m:sSubPr>
                                <m:ctrlPr>
                                  <a:rPr lang="en-GB" sz="3200" i="1">
                                    <a:latin typeface="Cambria Math" charset="0"/>
                                  </a:rPr>
                                </m:ctrlPr>
                              </m:sSubPr>
                              <m:e>
                                <m:r>
                                  <a:rPr lang="da-DK" sz="3200" i="1">
                                    <a:latin typeface="Cambria Math" charset="0"/>
                                  </a:rPr>
                                  <m:t>𝑁</m:t>
                                </m:r>
                              </m:e>
                              <m:sub>
                                <m:r>
                                  <a:rPr lang="da-DK" sz="3200" i="1">
                                    <a:latin typeface="Cambria Math" charset="0"/>
                                  </a:rPr>
                                  <m:t>𝐵</m:t>
                                </m:r>
                              </m:sub>
                            </m:sSub>
                          </m:den>
                        </m:f>
                        <m:nary>
                          <m:naryPr>
                            <m:chr m:val="∑"/>
                            <m:supHide m:val="on"/>
                            <m:ctrlPr>
                              <a:rPr lang="en-GB" sz="3200" i="1">
                                <a:latin typeface="Cambria Math" charset="0"/>
                              </a:rPr>
                            </m:ctrlPr>
                          </m:naryPr>
                          <m:sub>
                            <m:sSub>
                              <m:sSubPr>
                                <m:ctrlPr>
                                  <a:rPr lang="en-GB" sz="3200" i="1">
                                    <a:latin typeface="Cambria Math" charset="0"/>
                                  </a:rPr>
                                </m:ctrlPr>
                              </m:sSubPr>
                              <m:e>
                                <m:r>
                                  <a:rPr lang="da-DK" sz="3200" i="1">
                                    <a:latin typeface="Cambria Math" charset="0"/>
                                  </a:rPr>
                                  <m:t>𝐴</m:t>
                                </m:r>
                              </m:e>
                              <m:sub>
                                <m:r>
                                  <a:rPr lang="da-DK" sz="3200" i="1">
                                    <a:latin typeface="Cambria Math" charset="0"/>
                                  </a:rPr>
                                  <m:t>𝑖</m:t>
                                </m:r>
                              </m:sub>
                            </m:sSub>
                          </m:sub>
                          <m:sup/>
                          <m:e>
                            <m:sSub>
                              <m:sSubPr>
                                <m:ctrlPr>
                                  <a:rPr lang="en-GB" sz="3200" i="1">
                                    <a:latin typeface="Cambria Math" charset="0"/>
                                  </a:rPr>
                                </m:ctrlPr>
                              </m:sSubPr>
                              <m:e>
                                <m:r>
                                  <a:rPr lang="da-DK" sz="3200" i="1">
                                    <a:latin typeface="Cambria Math" charset="0"/>
                                  </a:rPr>
                                  <m:t>𝐹</m:t>
                                </m:r>
                              </m:e>
                              <m:sub>
                                <m:sSub>
                                  <m:sSubPr>
                                    <m:ctrlPr>
                                      <a:rPr lang="en-GB" sz="3200" i="1">
                                        <a:latin typeface="Cambria Math" charset="0"/>
                                      </a:rPr>
                                    </m:ctrlPr>
                                  </m:sSubPr>
                                  <m:e>
                                    <m:r>
                                      <a:rPr lang="da-DK" sz="3200" i="1">
                                        <a:latin typeface="Cambria Math" charset="0"/>
                                      </a:rPr>
                                      <m:t>𝐴</m:t>
                                    </m:r>
                                  </m:e>
                                  <m:sub>
                                    <m:r>
                                      <a:rPr lang="da-DK" sz="3200" i="1">
                                        <a:latin typeface="Cambria Math" charset="0"/>
                                      </a:rPr>
                                      <m:t>𝑖</m:t>
                                    </m:r>
                                  </m:sub>
                                </m:sSub>
                                <m:r>
                                  <a:rPr lang="en-GB" sz="3200" i="1">
                                    <a:latin typeface="Cambria Math" charset="0"/>
                                  </a:rPr>
                                  <m:t>,</m:t>
                                </m:r>
                                <m:r>
                                  <a:rPr lang="da-DK" sz="3200" i="1">
                                    <a:latin typeface="Cambria Math" charset="0"/>
                                  </a:rPr>
                                  <m:t>𝐵</m:t>
                                </m:r>
                              </m:sub>
                            </m:sSub>
                            <m:d>
                              <m:dPr>
                                <m:ctrlPr>
                                  <a:rPr lang="en-GB" sz="3200" i="1">
                                    <a:latin typeface="Cambria Math" charset="0"/>
                                  </a:rPr>
                                </m:ctrlPr>
                              </m:dPr>
                              <m:e>
                                <m:r>
                                  <a:rPr lang="da-DK" sz="3200" i="1">
                                    <a:latin typeface="Cambria Math" charset="0"/>
                                  </a:rPr>
                                  <m:t>𝑅</m:t>
                                </m:r>
                              </m:e>
                            </m:d>
                          </m:e>
                        </m:nary>
                        <m:r>
                          <a:rPr lang="en-GB" sz="3200" i="1">
                            <a:latin typeface="Cambria Math" charset="0"/>
                          </a:rPr>
                          <m:t>−</m:t>
                        </m:r>
                        <m:r>
                          <a:rPr lang="da-DK" sz="3200" b="0" i="1" smtClean="0">
                            <a:latin typeface="Cambria Math" charset="0"/>
                          </a:rPr>
                          <m:t>1</m:t>
                        </m:r>
                      </m:oMath>
                    </m:oMathPara>
                  </a14:m>
                  <a:endParaRPr lang="en-US" sz="3600" dirty="0" smtClean="0"/>
                </a:p>
                <a:p>
                  <a:pPr algn="just"/>
                  <a:r>
                    <a:rPr lang="en-US" sz="3600" dirty="0" smtClean="0"/>
                    <a:t>By subtracting the contribution from an atom, the resulting feature becomes identical to that of a structure missing that particular atom. In this way a number of features corresponding to the removal of each atom, can be calculated in roughly the same time it takes to calculate a single feature for the entire structure.</a:t>
                  </a:r>
                </a:p>
              </p:txBody>
            </p:sp>
          </mc:Choice>
          <mc:Fallback xmlns="">
            <p:sp>
              <p:nvSpPr>
                <p:cNvPr id="21" name="Rounded Rectangle 20"/>
                <p:cNvSpPr>
                  <a:spLocks noRot="1" noChangeAspect="1" noMove="1" noResize="1" noEditPoints="1" noAdjustHandles="1" noChangeArrowheads="1" noChangeShapeType="1" noTextEdit="1"/>
                </p:cNvSpPr>
                <p:nvPr/>
              </p:nvSpPr>
              <p:spPr>
                <a:xfrm>
                  <a:off x="454817" y="4784085"/>
                  <a:ext cx="9923751" cy="12350745"/>
                </a:xfrm>
                <a:prstGeom prst="roundRect">
                  <a:avLst>
                    <a:gd name="adj" fmla="val 2726"/>
                  </a:avLst>
                </a:prstGeom>
                <a:blipFill rotWithShape="0">
                  <a:blip r:embed="rId2"/>
                  <a:stretch>
                    <a:fillRect/>
                  </a:stretch>
                </a:blipFill>
                <a:ln w="76200">
                  <a:solidFill>
                    <a:srgbClr val="03428E"/>
                  </a:solidFill>
                </a:ln>
                <a:effectLst>
                  <a:softEdge rad="0"/>
                </a:effectLst>
              </p:spPr>
              <p:txBody>
                <a:bodyPr/>
                <a:lstStyle/>
                <a:p>
                  <a:r>
                    <a:rPr lang="en-US">
                      <a:noFill/>
                    </a:rPr>
                    <a:t> </a:t>
                  </a:r>
                </a:p>
              </p:txBody>
            </p:sp>
          </mc:Fallback>
        </mc:AlternateContent>
        <p:sp>
          <p:nvSpPr>
            <p:cNvPr id="22" name="Rounded Rectangle 21"/>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smtClean="0"/>
                <a:t>Feature Vector Decomposition </a:t>
              </a:r>
              <a:endParaRPr lang="en-US" sz="5090" dirty="0"/>
            </a:p>
          </p:txBody>
        </p:sp>
      </p:grpSp>
      <p:grpSp>
        <p:nvGrpSpPr>
          <p:cNvPr id="32" name="Group 31"/>
          <p:cNvGrpSpPr/>
          <p:nvPr/>
        </p:nvGrpSpPr>
        <p:grpSpPr>
          <a:xfrm>
            <a:off x="15431268" y="3998311"/>
            <a:ext cx="14299320" cy="13503679"/>
            <a:chOff x="454817" y="4426743"/>
            <a:chExt cx="9923751" cy="9551187"/>
          </a:xfrm>
        </p:grpSpPr>
        <mc:AlternateContent xmlns:mc="http://schemas.openxmlformats.org/markup-compatibility/2006" xmlns:a14="http://schemas.microsoft.com/office/drawing/2010/main">
          <mc:Choice Requires="a14">
            <p:sp>
              <p:nvSpPr>
                <p:cNvPr id="33" name="Rounded Rectangle 32"/>
                <p:cNvSpPr/>
                <p:nvPr/>
              </p:nvSpPr>
              <p:spPr>
                <a:xfrm>
                  <a:off x="454817" y="4784087"/>
                  <a:ext cx="9923751" cy="9193843"/>
                </a:xfrm>
                <a:prstGeom prst="roundRect">
                  <a:avLst>
                    <a:gd name="adj" fmla="val 4884"/>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spcAft>
                      <a:spcPts val="1200"/>
                    </a:spcAft>
                  </a:pPr>
                  <a:r>
                    <a:rPr lang="en-US" sz="3600" dirty="0" smtClean="0"/>
                    <a:t>Before local energies can be assigned to each individual atom of a structure, energy predictions must be made both for the complete structure, and for the structures that have had an atom removed. The assigned energy then corresponds to the difference in energy between  complete structure and one were the atom was removed.</a:t>
                  </a:r>
                </a:p>
                <a:p>
                  <a:pPr algn="just">
                    <a:spcAft>
                      <a:spcPts val="1200"/>
                    </a:spcAft>
                  </a:pPr>
                  <a14:m>
                    <m:oMathPara xmlns:m="http://schemas.openxmlformats.org/officeDocument/2006/math">
                      <m:oMathParaPr>
                        <m:jc m:val="centerGroup"/>
                      </m:oMathParaPr>
                      <m:oMath xmlns:m="http://schemas.openxmlformats.org/officeDocument/2006/math">
                        <m:sSub>
                          <m:sSubPr>
                            <m:ctrlPr>
                              <a:rPr lang="en-GB" sz="3200" i="1">
                                <a:latin typeface="Cambria Math" charset="0"/>
                              </a:rPr>
                            </m:ctrlPr>
                          </m:sSubPr>
                          <m:e>
                            <m:r>
                              <a:rPr lang="da-DK" sz="3200" i="1">
                                <a:latin typeface="Cambria Math" charset="0"/>
                              </a:rPr>
                              <m:t>𝐸</m:t>
                            </m:r>
                          </m:e>
                          <m:sub>
                            <m:r>
                              <a:rPr lang="da-DK" sz="3200" b="0" i="1" smtClean="0">
                                <a:latin typeface="Cambria Math" charset="0"/>
                              </a:rPr>
                              <m:t>𝑎𝑡𝑜𝑚</m:t>
                            </m:r>
                          </m:sub>
                        </m:sSub>
                        <m:r>
                          <a:rPr lang="en-GB" sz="3200" i="1">
                            <a:latin typeface="Cambria Math" charset="0"/>
                          </a:rPr>
                          <m:t>=</m:t>
                        </m:r>
                        <m:sSub>
                          <m:sSubPr>
                            <m:ctrlPr>
                              <a:rPr lang="en-GB" sz="3200" i="1">
                                <a:latin typeface="Cambria Math" charset="0"/>
                              </a:rPr>
                            </m:ctrlPr>
                          </m:sSubPr>
                          <m:e>
                            <m:r>
                              <a:rPr lang="da-DK" sz="3200" i="1">
                                <a:latin typeface="Cambria Math" charset="0"/>
                              </a:rPr>
                              <m:t>𝐸</m:t>
                            </m:r>
                          </m:e>
                          <m:sub>
                            <m:r>
                              <a:rPr lang="da-DK" sz="3200" i="1">
                                <a:latin typeface="Cambria Math" charset="0"/>
                              </a:rPr>
                              <m:t>𝑠𝑡𝑟𝑢𝑐𝑡</m:t>
                            </m:r>
                          </m:sub>
                        </m:sSub>
                        <m:r>
                          <a:rPr lang="en-GB" sz="3200" i="1">
                            <a:latin typeface="Cambria Math" charset="0"/>
                          </a:rPr>
                          <m:t>−</m:t>
                        </m:r>
                        <m:sSub>
                          <m:sSubPr>
                            <m:ctrlPr>
                              <a:rPr lang="en-GB" sz="3200" i="1">
                                <a:latin typeface="Cambria Math" charset="0"/>
                              </a:rPr>
                            </m:ctrlPr>
                          </m:sSubPr>
                          <m:e>
                            <m:r>
                              <a:rPr lang="da-DK" sz="3200" i="1">
                                <a:latin typeface="Cambria Math" charset="0"/>
                              </a:rPr>
                              <m:t>𝐸</m:t>
                            </m:r>
                          </m:e>
                          <m:sub>
                            <m:r>
                              <a:rPr lang="da-DK" sz="3200" b="0" i="1" smtClean="0">
                                <a:latin typeface="Cambria Math" charset="0"/>
                              </a:rPr>
                              <m:t>𝑠𝑡𝑟𝑢𝑐𝑡</m:t>
                            </m:r>
                            <m:r>
                              <a:rPr lang="da-DK" sz="3200" b="0" i="1" smtClean="0">
                                <a:latin typeface="Cambria Math" charset="0"/>
                              </a:rPr>
                              <m:t>−</m:t>
                            </m:r>
                            <m:r>
                              <a:rPr lang="da-DK" sz="3200" b="0" i="1" smtClean="0">
                                <a:latin typeface="Cambria Math" charset="0"/>
                              </a:rPr>
                              <m:t>𝑎𝑡𝑜𝑚</m:t>
                            </m:r>
                          </m:sub>
                        </m:sSub>
                      </m:oMath>
                    </m:oMathPara>
                  </a14:m>
                  <a:endParaRPr lang="en-GB" sz="3600" dirty="0" smtClean="0"/>
                </a:p>
                <a:p>
                  <a:pPr algn="just">
                    <a:spcAft>
                      <a:spcPts val="1200"/>
                    </a:spcAft>
                  </a:pPr>
                  <a:r>
                    <a:rPr lang="en-GB" sz="3600" dirty="0" smtClean="0"/>
                    <a:t>The resulting energies can then be used to determine which part of a structure, is the most unstable.</a:t>
                  </a:r>
                  <a:endParaRPr lang="en-GB" sz="3200" dirty="0"/>
                </a:p>
                <a:p>
                  <a:pPr algn="just"/>
                  <a:endParaRPr lang="en-US" sz="3600" dirty="0"/>
                </a:p>
              </p:txBody>
            </p:sp>
          </mc:Choice>
          <mc:Fallback xmlns="">
            <p:sp>
              <p:nvSpPr>
                <p:cNvPr id="33" name="Rounded Rectangle 32"/>
                <p:cNvSpPr>
                  <a:spLocks noRot="1" noChangeAspect="1" noMove="1" noResize="1" noEditPoints="1" noAdjustHandles="1" noChangeArrowheads="1" noChangeShapeType="1" noTextEdit="1"/>
                </p:cNvSpPr>
                <p:nvPr/>
              </p:nvSpPr>
              <p:spPr>
                <a:xfrm>
                  <a:off x="454817" y="4784087"/>
                  <a:ext cx="9923751" cy="9193843"/>
                </a:xfrm>
                <a:prstGeom prst="roundRect">
                  <a:avLst>
                    <a:gd name="adj" fmla="val 4884"/>
                  </a:avLst>
                </a:prstGeom>
                <a:blipFill rotWithShape="0">
                  <a:blip r:embed="rId3"/>
                  <a:stretch>
                    <a:fillRect/>
                  </a:stretch>
                </a:blipFill>
                <a:ln w="76200">
                  <a:solidFill>
                    <a:srgbClr val="03428E"/>
                  </a:solidFill>
                </a:ln>
                <a:effectLst>
                  <a:softEdge rad="0"/>
                </a:effectLst>
              </p:spPr>
              <p:txBody>
                <a:bodyPr/>
                <a:lstStyle/>
                <a:p>
                  <a:r>
                    <a:rPr lang="en-US">
                      <a:noFill/>
                    </a:rPr>
                    <a:t> </a:t>
                  </a:r>
                </a:p>
              </p:txBody>
            </p:sp>
          </mc:Fallback>
        </mc:AlternateContent>
        <p:sp>
          <p:nvSpPr>
            <p:cNvPr id="34" name="Rounded Rectangle 33"/>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Local Energy Predictions</a:t>
              </a:r>
            </a:p>
          </p:txBody>
        </p:sp>
      </p:grpSp>
      <p:grpSp>
        <p:nvGrpSpPr>
          <p:cNvPr id="35" name="Group 34"/>
          <p:cNvGrpSpPr/>
          <p:nvPr/>
        </p:nvGrpSpPr>
        <p:grpSpPr>
          <a:xfrm>
            <a:off x="15431274" y="17721984"/>
            <a:ext cx="14299320" cy="18960637"/>
            <a:chOff x="454817" y="4197216"/>
            <a:chExt cx="9923751" cy="13410909"/>
          </a:xfrm>
        </p:grpSpPr>
        <p:sp>
          <p:nvSpPr>
            <p:cNvPr id="36" name="Rounded Rectangle 35"/>
            <p:cNvSpPr/>
            <p:nvPr/>
          </p:nvSpPr>
          <p:spPr>
            <a:xfrm>
              <a:off x="454817" y="4784088"/>
              <a:ext cx="9923751" cy="12824037"/>
            </a:xfrm>
            <a:prstGeom prst="roundRect">
              <a:avLst>
                <a:gd name="adj" fmla="val 3833"/>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900000" rIns="720000" bIns="360000" rtlCol="0" anchor="t"/>
            <a:lstStyle/>
            <a:p>
              <a:pPr algn="just"/>
              <a:r>
                <a:rPr lang="en-US" sz="3600" dirty="0" smtClean="0"/>
                <a:t>The local energy measurements were tested in an evolutionary algorithm (EA) to see if the search of a global minimum structure for a TiO</a:t>
              </a:r>
              <a:r>
                <a:rPr lang="en-US" sz="3600" baseline="-25000" dirty="0" smtClean="0"/>
                <a:t>2</a:t>
              </a:r>
              <a:r>
                <a:rPr lang="en-US" sz="3600" dirty="0" smtClean="0"/>
                <a:t> surface could be accelerated. In the EA run a cut-and-splice operator was used to develop the population. This operation splits two parent structures into two parts each. Then the parts can be combined to form two potential offspring. Normally one of them is chosen randomly, but with local energies it is possible to predict which offspring is most likely to produce a good structure after relaxation. </a:t>
              </a:r>
              <a:endParaRPr lang="en-US" sz="3600" dirty="0"/>
            </a:p>
          </p:txBody>
        </p:sp>
        <p:sp>
          <p:nvSpPr>
            <p:cNvPr id="38" name="Rounded Rectangle 37"/>
            <p:cNvSpPr/>
            <p:nvPr/>
          </p:nvSpPr>
          <p:spPr>
            <a:xfrm>
              <a:off x="1165575" y="4197216"/>
              <a:ext cx="8502227" cy="1173743"/>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Testing The local Energies </a:t>
              </a:r>
              <a:r>
                <a:rPr lang="en-US" sz="5090" dirty="0" smtClean="0"/>
                <a:t>with </a:t>
              </a:r>
              <a:r>
                <a:rPr lang="en-US" sz="5090" dirty="0"/>
                <a:t>an</a:t>
              </a:r>
            </a:p>
            <a:p>
              <a:pPr algn="ctr"/>
              <a:r>
                <a:rPr lang="en-US" sz="5090" dirty="0"/>
                <a:t>Evolutionary Algorithm </a:t>
              </a:r>
            </a:p>
          </p:txBody>
        </p:sp>
      </p:grpSp>
      <p:grpSp>
        <p:nvGrpSpPr>
          <p:cNvPr id="39" name="Group 38"/>
          <p:cNvGrpSpPr/>
          <p:nvPr/>
        </p:nvGrpSpPr>
        <p:grpSpPr>
          <a:xfrm>
            <a:off x="15431268" y="36902615"/>
            <a:ext cx="14299320" cy="3835740"/>
            <a:chOff x="454817" y="4426743"/>
            <a:chExt cx="9923751" cy="2713029"/>
          </a:xfrm>
        </p:grpSpPr>
        <p:sp>
          <p:nvSpPr>
            <p:cNvPr id="40" name="Rounded Rectangle 39"/>
            <p:cNvSpPr/>
            <p:nvPr/>
          </p:nvSpPr>
          <p:spPr>
            <a:xfrm>
              <a:off x="454817" y="4784088"/>
              <a:ext cx="9923751" cy="2355684"/>
            </a:xfrm>
            <a:prstGeom prst="roundRect">
              <a:avLst>
                <a:gd name="adj" fmla="val 13656"/>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r>
                <a:rPr lang="en-US" sz="3600" dirty="0" smtClean="0"/>
                <a:t>Local energies obtained using kernel ridge regression can provide useful information on which parts of a structure that are most stable. It has specifically been shown to accelerate EA runs, and can even be used on-the-fly.</a:t>
              </a:r>
              <a:endParaRPr lang="en-US" sz="3600" dirty="0"/>
            </a:p>
          </p:txBody>
        </p:sp>
        <p:sp>
          <p:nvSpPr>
            <p:cNvPr id="41" name="Rounded Rectangle 40"/>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smtClean="0"/>
                <a:t>Conclusion</a:t>
              </a:r>
              <a:endParaRPr lang="en-US" sz="5090" dirty="0"/>
            </a:p>
          </p:txBody>
        </p:sp>
      </p:grpSp>
      <p:pic>
        <p:nvPicPr>
          <p:cNvPr id="37" name="Picture 36" descr="alt-logo-t-003d85-en.pdf"/>
          <p:cNvPicPr>
            <a:picLocks noChangeAspect="1"/>
          </p:cNvPicPr>
          <p:nvPr/>
        </p:nvPicPr>
        <p:blipFill rotWithShape="1">
          <a:blip r:embed="rId4">
            <a:extLst>
              <a:ext uri="{28A0092B-C50C-407E-A947-70E740481C1C}">
                <a14:useLocalDpi xmlns:a14="http://schemas.microsoft.com/office/drawing/2010/main" val="0"/>
              </a:ext>
            </a:extLst>
          </a:blip>
          <a:srcRect r="62275" b="40021"/>
          <a:stretch/>
        </p:blipFill>
        <p:spPr>
          <a:xfrm>
            <a:off x="1073664" y="40958349"/>
            <a:ext cx="6312223" cy="1519655"/>
          </a:xfrm>
          <a:prstGeom prst="rect">
            <a:avLst/>
          </a:prstGeom>
        </p:spPr>
      </p:pic>
      <p:pic>
        <p:nvPicPr>
          <p:cNvPr id="42" name="Picture 41" descr="inano_pos.ep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38371" y="40958348"/>
            <a:ext cx="4109492" cy="1519655"/>
          </a:xfrm>
          <a:prstGeom prst="rect">
            <a:avLst/>
          </a:prstGeom>
        </p:spPr>
      </p:pic>
      <p:grpSp>
        <p:nvGrpSpPr>
          <p:cNvPr id="29" name="Group 28"/>
          <p:cNvGrpSpPr/>
          <p:nvPr/>
        </p:nvGrpSpPr>
        <p:grpSpPr>
          <a:xfrm>
            <a:off x="1073664" y="16769727"/>
            <a:ext cx="13476124" cy="8538726"/>
            <a:chOff x="1098188" y="19477011"/>
            <a:chExt cx="13476124" cy="8538726"/>
          </a:xfrm>
        </p:grpSpPr>
        <p:grpSp>
          <p:nvGrpSpPr>
            <p:cNvPr id="27" name="Group 26"/>
            <p:cNvGrpSpPr/>
            <p:nvPr/>
          </p:nvGrpSpPr>
          <p:grpSpPr>
            <a:xfrm>
              <a:off x="1098188" y="19477011"/>
              <a:ext cx="13476124" cy="7202363"/>
              <a:chOff x="1098188" y="19477011"/>
              <a:chExt cx="13476124" cy="7202363"/>
            </a:xfrm>
          </p:grpSpPr>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1555" y="19477011"/>
                <a:ext cx="8402757" cy="7202363"/>
              </a:xfrm>
              <a:prstGeom prst="rect">
                <a:avLst/>
              </a:prstGeom>
            </p:spPr>
          </p:pic>
          <p:grpSp>
            <p:nvGrpSpPr>
              <p:cNvPr id="18" name="Group 17"/>
              <p:cNvGrpSpPr/>
              <p:nvPr/>
            </p:nvGrpSpPr>
            <p:grpSpPr>
              <a:xfrm>
                <a:off x="1098188" y="19896400"/>
                <a:ext cx="5073367" cy="6049407"/>
                <a:chOff x="1278349" y="20581510"/>
                <a:chExt cx="5073367" cy="6049407"/>
              </a:xfrm>
            </p:grpSpPr>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12613" t="30699" r="10034" b="30686"/>
                <a:stretch/>
              </p:blipFill>
              <p:spPr>
                <a:xfrm>
                  <a:off x="1278349" y="24110660"/>
                  <a:ext cx="5048802" cy="2520257"/>
                </a:xfrm>
                <a:prstGeom prst="rect">
                  <a:avLst/>
                </a:prstGeom>
                <a:ln w="19050">
                  <a:solidFill>
                    <a:schemeClr val="tx1"/>
                  </a:solidFill>
                </a:ln>
              </p:spPr>
            </p:pic>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l="12701" t="29113" r="10195" b="29270"/>
                <a:stretch/>
              </p:blipFill>
              <p:spPr>
                <a:xfrm>
                  <a:off x="1302915" y="20581510"/>
                  <a:ext cx="5048801" cy="2725253"/>
                </a:xfrm>
                <a:prstGeom prst="rect">
                  <a:avLst/>
                </a:prstGeom>
                <a:noFill/>
                <a:ln w="19050">
                  <a:solidFill>
                    <a:schemeClr val="tx1"/>
                  </a:solidFill>
                </a:ln>
              </p:spPr>
            </p:pic>
          </p:grpSp>
        </p:grpSp>
        <p:sp>
          <p:nvSpPr>
            <p:cNvPr id="28" name="TextBox 27"/>
            <p:cNvSpPr txBox="1"/>
            <p:nvPr/>
          </p:nvSpPr>
          <p:spPr>
            <a:xfrm>
              <a:off x="1218167" y="26630742"/>
              <a:ext cx="12884727" cy="1384995"/>
            </a:xfrm>
            <a:prstGeom prst="rect">
              <a:avLst/>
            </a:prstGeom>
            <a:noFill/>
          </p:spPr>
          <p:txBody>
            <a:bodyPr wrap="square" rtlCol="0">
              <a:spAutoFit/>
            </a:bodyPr>
            <a:lstStyle/>
            <a:p>
              <a:pPr algn="just"/>
              <a:r>
                <a:rPr lang="en-US" sz="2800" b="1" dirty="0" smtClean="0"/>
                <a:t>Top left:</a:t>
              </a:r>
              <a:r>
                <a:rPr lang="en-US" sz="2800" dirty="0" smtClean="0"/>
                <a:t> Side view of a TiO</a:t>
              </a:r>
              <a:r>
                <a:rPr lang="en-US" sz="2800" baseline="-25000" dirty="0" smtClean="0"/>
                <a:t>2</a:t>
              </a:r>
              <a:r>
                <a:rPr lang="en-US" sz="2800" dirty="0" smtClean="0"/>
                <a:t> surface. </a:t>
              </a:r>
              <a:r>
                <a:rPr lang="en-US" sz="2800" b="1" dirty="0" smtClean="0"/>
                <a:t>Bottom left:</a:t>
              </a:r>
              <a:r>
                <a:rPr lang="en-US" sz="2800" dirty="0" smtClean="0"/>
                <a:t> Top view of the same TiO</a:t>
              </a:r>
              <a:r>
                <a:rPr lang="en-US" sz="2800" baseline="-25000" dirty="0" smtClean="0"/>
                <a:t>2</a:t>
              </a:r>
              <a:r>
                <a:rPr lang="en-US" sz="2800" dirty="0" smtClean="0"/>
                <a:t> surface. Note that the unit cell is repeated twice in the image. </a:t>
              </a:r>
              <a:r>
                <a:rPr lang="en-US" sz="2800" b="1" dirty="0" smtClean="0"/>
                <a:t>Right: </a:t>
              </a:r>
              <a:r>
                <a:rPr lang="en-US" sz="2800" dirty="0" smtClean="0"/>
                <a:t>Local features for the three atoms with matching colors.</a:t>
              </a:r>
              <a:endParaRPr lang="en-US" sz="2800" b="1" dirty="0"/>
            </a:p>
          </p:txBody>
        </p:sp>
      </p:grpSp>
      <p:grpSp>
        <p:nvGrpSpPr>
          <p:cNvPr id="46" name="Group 45"/>
          <p:cNvGrpSpPr/>
          <p:nvPr/>
        </p:nvGrpSpPr>
        <p:grpSpPr>
          <a:xfrm>
            <a:off x="16295665" y="10564908"/>
            <a:ext cx="12975305" cy="6401159"/>
            <a:chOff x="16814800" y="10720078"/>
            <a:chExt cx="12975305" cy="6401159"/>
          </a:xfrm>
        </p:grpSpPr>
        <p:grpSp>
          <p:nvGrpSpPr>
            <p:cNvPr id="44" name="Group 43"/>
            <p:cNvGrpSpPr/>
            <p:nvPr/>
          </p:nvGrpSpPr>
          <p:grpSpPr>
            <a:xfrm>
              <a:off x="16814800" y="10720078"/>
              <a:ext cx="12975305" cy="5607105"/>
              <a:chOff x="17285094" y="9550246"/>
              <a:chExt cx="12975305" cy="5607105"/>
            </a:xfrm>
          </p:grpSpPr>
          <p:pic>
            <p:nvPicPr>
              <p:cNvPr id="12" name="Picture 11"/>
              <p:cNvPicPr>
                <a:picLocks noChangeAspect="1"/>
              </p:cNvPicPr>
              <p:nvPr/>
            </p:nvPicPr>
            <p:blipFill rotWithShape="1">
              <a:blip r:embed="rId9">
                <a:extLst>
                  <a:ext uri="{28A0092B-C50C-407E-A947-70E740481C1C}">
                    <a14:useLocalDpi xmlns:a14="http://schemas.microsoft.com/office/drawing/2010/main" val="0"/>
                  </a:ext>
                </a:extLst>
              </a:blip>
              <a:srcRect l="1283" t="4819" r="21514" b="4850"/>
              <a:stretch/>
            </p:blipFill>
            <p:spPr>
              <a:xfrm>
                <a:off x="17285094" y="9822204"/>
                <a:ext cx="10150062" cy="5063190"/>
              </a:xfrm>
              <a:prstGeom prst="rect">
                <a:avLst/>
              </a:prstGeom>
              <a:ln w="19050">
                <a:solidFill>
                  <a:schemeClr val="tx1"/>
                </a:solidFill>
              </a:ln>
            </p:spPr>
          </p:pic>
          <p:pic>
            <p:nvPicPr>
              <p:cNvPr id="43" name="Picture 42"/>
              <p:cNvPicPr>
                <a:picLocks noChangeAspect="1"/>
              </p:cNvPicPr>
              <p:nvPr/>
            </p:nvPicPr>
            <p:blipFill rotWithShape="1">
              <a:blip r:embed="rId10">
                <a:extLst>
                  <a:ext uri="{28A0092B-C50C-407E-A947-70E740481C1C}">
                    <a14:useLocalDpi xmlns:a14="http://schemas.microsoft.com/office/drawing/2010/main" val="0"/>
                  </a:ext>
                </a:extLst>
              </a:blip>
              <a:srcRect l="79543"/>
              <a:stretch/>
            </p:blipFill>
            <p:spPr>
              <a:xfrm>
                <a:off x="27569820" y="9550246"/>
                <a:ext cx="2690579" cy="5607105"/>
              </a:xfrm>
              <a:prstGeom prst="rect">
                <a:avLst/>
              </a:prstGeom>
            </p:spPr>
          </p:pic>
        </p:grpSp>
        <p:sp>
          <p:nvSpPr>
            <p:cNvPr id="45" name="TextBox 44"/>
            <p:cNvSpPr txBox="1"/>
            <p:nvPr/>
          </p:nvSpPr>
          <p:spPr>
            <a:xfrm>
              <a:off x="16974548" y="16167130"/>
              <a:ext cx="9990314" cy="954107"/>
            </a:xfrm>
            <a:prstGeom prst="rect">
              <a:avLst/>
            </a:prstGeom>
            <a:noFill/>
          </p:spPr>
          <p:txBody>
            <a:bodyPr wrap="square" rtlCol="0">
              <a:spAutoFit/>
            </a:bodyPr>
            <a:lstStyle/>
            <a:p>
              <a:pPr algn="just"/>
              <a:r>
                <a:rPr lang="en-US" sz="2800" dirty="0" smtClean="0"/>
                <a:t>A TiO</a:t>
              </a:r>
              <a:r>
                <a:rPr lang="en-US" sz="2800" baseline="-25000" dirty="0" smtClean="0"/>
                <a:t>2</a:t>
              </a:r>
              <a:r>
                <a:rPr lang="en-US" sz="2800" dirty="0" smtClean="0"/>
                <a:t> surface with local energies represented by colors. The least favorable atoms have the brightest colors.</a:t>
              </a:r>
              <a:endParaRPr lang="en-US" sz="2800" dirty="0"/>
            </a:p>
          </p:txBody>
        </p:sp>
      </p:grpSp>
      <p:grpSp>
        <p:nvGrpSpPr>
          <p:cNvPr id="23" name="Group 22"/>
          <p:cNvGrpSpPr/>
          <p:nvPr/>
        </p:nvGrpSpPr>
        <p:grpSpPr>
          <a:xfrm>
            <a:off x="615265" y="26432857"/>
            <a:ext cx="14299327" cy="14305498"/>
            <a:chOff x="454817" y="4426743"/>
            <a:chExt cx="9923751" cy="10439721"/>
          </a:xfrm>
        </p:grpSpPr>
        <mc:AlternateContent xmlns:mc="http://schemas.openxmlformats.org/markup-compatibility/2006" xmlns:a14="http://schemas.microsoft.com/office/drawing/2010/main">
          <mc:Choice Requires="a14">
            <p:sp>
              <p:nvSpPr>
                <p:cNvPr id="24" name="Rounded Rectangle 23"/>
                <p:cNvSpPr/>
                <p:nvPr/>
              </p:nvSpPr>
              <p:spPr>
                <a:xfrm>
                  <a:off x="454817" y="4784087"/>
                  <a:ext cx="9923751" cy="10082377"/>
                </a:xfrm>
                <a:prstGeom prst="roundRect">
                  <a:avLst>
                    <a:gd name="adj" fmla="val 3892"/>
                  </a:avLst>
                </a:prstGeom>
                <a:ln w="76200">
                  <a:solidFill>
                    <a:srgbClr val="03428E"/>
                  </a:solidFill>
                </a:ln>
                <a:effectLst>
                  <a:softEdge rad="0"/>
                </a:effectLst>
              </p:spPr>
              <p:style>
                <a:lnRef idx="2">
                  <a:schemeClr val="accent6"/>
                </a:lnRef>
                <a:fillRef idx="1">
                  <a:schemeClr val="lt1"/>
                </a:fillRef>
                <a:effectRef idx="0">
                  <a:schemeClr val="accent6"/>
                </a:effectRef>
                <a:fontRef idx="minor">
                  <a:schemeClr val="dk1"/>
                </a:fontRef>
              </p:style>
              <p:txBody>
                <a:bodyPr lIns="720000" tIns="540000" rIns="720000" bIns="360000" rtlCol="0" anchor="t"/>
                <a:lstStyle/>
                <a:p>
                  <a:pPr algn="just">
                    <a:spcAft>
                      <a:spcPts val="1200"/>
                    </a:spcAft>
                  </a:pPr>
                  <a:r>
                    <a:rPr lang="en-US" sz="3600" dirty="0" smtClean="0">
                      <a:solidFill>
                        <a:schemeClr val="tx1"/>
                      </a:solidFill>
                    </a:rPr>
                    <a:t>To facilitate the local energy predictions, kernel ridge regression was used for the machine learning. This method has the advantage of being fast to train for smaller datasets, and is not heavily compromised by potential overfitting. The estimates are based on the energy of similar known structures in the training data.</a:t>
                  </a:r>
                </a:p>
                <a:p>
                  <a:pPr algn="just"/>
                  <a14:m>
                    <m:oMathPara xmlns:m="http://schemas.openxmlformats.org/officeDocument/2006/math">
                      <m:oMathParaPr>
                        <m:jc m:val="centerGroup"/>
                      </m:oMathParaPr>
                      <m:oMath xmlns:m="http://schemas.openxmlformats.org/officeDocument/2006/math">
                        <m:sSup>
                          <m:sSupPr>
                            <m:ctrlPr>
                              <a:rPr lang="en-GB" sz="3200" i="1">
                                <a:latin typeface="Cambria Math" charset="0"/>
                              </a:rPr>
                            </m:ctrlPr>
                          </m:sSupPr>
                          <m:e>
                            <m:r>
                              <a:rPr lang="da-DK" sz="3200" i="1">
                                <a:latin typeface="Cambria Math" charset="0"/>
                              </a:rPr>
                              <m:t>𝐸</m:t>
                            </m:r>
                          </m:e>
                          <m:sup>
                            <m:r>
                              <a:rPr lang="da-DK" sz="3200" i="1">
                                <a:latin typeface="Cambria Math" charset="0"/>
                              </a:rPr>
                              <m:t>𝑒𝑠𝑡</m:t>
                            </m:r>
                          </m:sup>
                        </m:sSup>
                        <m:d>
                          <m:dPr>
                            <m:ctrlPr>
                              <a:rPr lang="en-GB" sz="3200" i="1">
                                <a:latin typeface="Cambria Math" charset="0"/>
                              </a:rPr>
                            </m:ctrlPr>
                          </m:dPr>
                          <m:e>
                            <m:r>
                              <a:rPr lang="da-DK" sz="3200" b="1" i="1">
                                <a:latin typeface="Cambria Math" charset="0"/>
                              </a:rPr>
                              <m:t>𝒙</m:t>
                            </m:r>
                          </m:e>
                        </m:d>
                        <m:r>
                          <a:rPr lang="en-GB" sz="3200" i="1">
                            <a:latin typeface="Cambria Math" charset="0"/>
                          </a:rPr>
                          <m:t>=</m:t>
                        </m:r>
                        <m:nary>
                          <m:naryPr>
                            <m:chr m:val="∑"/>
                            <m:supHide m:val="on"/>
                            <m:ctrlPr>
                              <a:rPr lang="en-GB" sz="3200" i="1">
                                <a:latin typeface="Cambria Math" charset="0"/>
                              </a:rPr>
                            </m:ctrlPr>
                          </m:naryPr>
                          <m:sub>
                            <m:r>
                              <a:rPr lang="da-DK" sz="3200" i="1">
                                <a:latin typeface="Cambria Math" charset="0"/>
                              </a:rPr>
                              <m:t>𝑖</m:t>
                            </m:r>
                          </m:sub>
                          <m:sup/>
                          <m:e>
                            <m:sSub>
                              <m:sSubPr>
                                <m:ctrlPr>
                                  <a:rPr lang="en-GB" sz="3200" i="1">
                                    <a:latin typeface="Cambria Math" charset="0"/>
                                  </a:rPr>
                                </m:ctrlPr>
                              </m:sSubPr>
                              <m:e>
                                <m:r>
                                  <a:rPr lang="da-DK" sz="3200" i="1">
                                    <a:latin typeface="Cambria Math" charset="0"/>
                                  </a:rPr>
                                  <m:t>𝛼</m:t>
                                </m:r>
                              </m:e>
                              <m:sub>
                                <m:r>
                                  <a:rPr lang="da-DK" sz="3200" i="1">
                                    <a:latin typeface="Cambria Math" charset="0"/>
                                  </a:rPr>
                                  <m:t>𝑖</m:t>
                                </m:r>
                              </m:sub>
                            </m:sSub>
                            <m:r>
                              <a:rPr lang="da-DK" sz="3200" i="1">
                                <a:latin typeface="Cambria Math" charset="0"/>
                              </a:rPr>
                              <m:t>𝐾</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e>
                        </m:nary>
                        <m:r>
                          <a:rPr lang="en-GB" sz="3200" i="1">
                            <a:latin typeface="Cambria Math" charset="0"/>
                          </a:rPr>
                          <m:t>+</m:t>
                        </m:r>
                        <m:r>
                          <a:rPr lang="da-DK" sz="3200" i="1">
                            <a:latin typeface="Cambria Math" charset="0"/>
                          </a:rPr>
                          <m:t>𝛽</m:t>
                        </m:r>
                        <m:r>
                          <a:rPr lang="en-GB" sz="3200" i="1">
                            <a:latin typeface="Cambria Math" charset="0"/>
                          </a:rPr>
                          <m:t>, </m:t>
                        </m:r>
                        <m:r>
                          <a:rPr lang="da-DK" sz="3200" b="0" i="1" smtClean="0">
                            <a:latin typeface="Cambria Math" charset="0"/>
                          </a:rPr>
                          <m:t> </m:t>
                        </m:r>
                        <m:r>
                          <a:rPr lang="da-DK" sz="3200" i="1">
                            <a:latin typeface="Cambria Math" charset="0"/>
                          </a:rPr>
                          <m:t>𝐾</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r>
                          <a:rPr lang="en-GB" sz="3200" i="1">
                            <a:latin typeface="Cambria Math" charset="0"/>
                          </a:rPr>
                          <m:t>=</m:t>
                        </m:r>
                        <m:r>
                          <m:rPr>
                            <m:sty m:val="p"/>
                          </m:rPr>
                          <a:rPr lang="en-GB" sz="3200">
                            <a:latin typeface="Cambria Math" charset="0"/>
                          </a:rPr>
                          <m:t>exp</m:t>
                        </m:r>
                        <m:d>
                          <m:dPr>
                            <m:begChr m:val="["/>
                            <m:endChr m:val="]"/>
                            <m:ctrlPr>
                              <a:rPr lang="en-GB" sz="3200" i="1">
                                <a:latin typeface="Cambria Math" charset="0"/>
                              </a:rPr>
                            </m:ctrlPr>
                          </m:dPr>
                          <m:e>
                            <m:r>
                              <a:rPr lang="en-GB" sz="3200" i="1">
                                <a:latin typeface="Cambria Math" charset="0"/>
                              </a:rPr>
                              <m:t>−</m:t>
                            </m:r>
                            <m:f>
                              <m:fPr>
                                <m:ctrlPr>
                                  <a:rPr lang="en-GB" sz="3200" i="1">
                                    <a:latin typeface="Cambria Math" charset="0"/>
                                  </a:rPr>
                                </m:ctrlPr>
                              </m:fPr>
                              <m:num>
                                <m:r>
                                  <a:rPr lang="en-GB" sz="3200" i="1">
                                    <a:latin typeface="Cambria Math" charset="0"/>
                                  </a:rPr>
                                  <m:t>1</m:t>
                                </m:r>
                              </m:num>
                              <m:den>
                                <m:r>
                                  <a:rPr lang="da-DK" sz="3200" b="0" i="1" smtClean="0">
                                    <a:latin typeface="Cambria Math" charset="0"/>
                                  </a:rPr>
                                  <m:t>2</m:t>
                                </m:r>
                                <m:sSup>
                                  <m:sSupPr>
                                    <m:ctrlPr>
                                      <a:rPr lang="en-GB" sz="3200" i="1">
                                        <a:latin typeface="Cambria Math" charset="0"/>
                                      </a:rPr>
                                    </m:ctrlPr>
                                  </m:sSupPr>
                                  <m:e>
                                    <m:r>
                                      <a:rPr lang="da-DK" sz="3200" i="1">
                                        <a:latin typeface="Cambria Math" charset="0"/>
                                      </a:rPr>
                                      <m:t>𝜎</m:t>
                                    </m:r>
                                  </m:e>
                                  <m:sup>
                                    <m:r>
                                      <a:rPr lang="en-GB" sz="3200" i="1">
                                        <a:latin typeface="Cambria Math" charset="0"/>
                                      </a:rPr>
                                      <m:t>2</m:t>
                                    </m:r>
                                  </m:sup>
                                </m:sSup>
                              </m:den>
                            </m:f>
                            <m:r>
                              <a:rPr lang="da-DK" sz="3200" i="1">
                                <a:latin typeface="Cambria Math" charset="0"/>
                              </a:rPr>
                              <m:t>𝑑</m:t>
                            </m:r>
                            <m:d>
                              <m:dPr>
                                <m:ctrlPr>
                                  <a:rPr lang="en-GB" sz="3200" i="1">
                                    <a:latin typeface="Cambria Math" charset="0"/>
                                  </a:rPr>
                                </m:ctrlPr>
                              </m:dPr>
                              <m:e>
                                <m:r>
                                  <a:rPr lang="da-DK" sz="3200" b="1" i="1">
                                    <a:latin typeface="Cambria Math" charset="0"/>
                                  </a:rPr>
                                  <m:t>𝒙</m:t>
                                </m:r>
                                <m:r>
                                  <a:rPr lang="en-GB" sz="3200" i="1">
                                    <a:latin typeface="Cambria Math" charset="0"/>
                                  </a:rPr>
                                  <m:t>,</m:t>
                                </m:r>
                                <m:sSub>
                                  <m:sSubPr>
                                    <m:ctrlPr>
                                      <a:rPr lang="en-GB" sz="3200" i="1">
                                        <a:latin typeface="Cambria Math" charset="0"/>
                                      </a:rPr>
                                    </m:ctrlPr>
                                  </m:sSubPr>
                                  <m:e>
                                    <m:r>
                                      <a:rPr lang="da-DK" sz="3200" b="1" i="1">
                                        <a:latin typeface="Cambria Math" charset="0"/>
                                      </a:rPr>
                                      <m:t>𝒙</m:t>
                                    </m:r>
                                  </m:e>
                                  <m:sub>
                                    <m:r>
                                      <a:rPr lang="da-DK" sz="3200" i="1">
                                        <a:latin typeface="Cambria Math" charset="0"/>
                                      </a:rPr>
                                      <m:t>𝑖</m:t>
                                    </m:r>
                                  </m:sub>
                                </m:sSub>
                              </m:e>
                            </m:d>
                          </m:e>
                        </m:d>
                      </m:oMath>
                    </m:oMathPara>
                  </a14:m>
                  <a:endParaRPr lang="en-GB" sz="3200" dirty="0"/>
                </a:p>
                <a:p>
                  <a:pPr algn="just"/>
                  <a:endParaRPr lang="en-US" sz="3600" dirty="0">
                    <a:solidFill>
                      <a:schemeClr val="tx1"/>
                    </a:solidFill>
                  </a:endParaRPr>
                </a:p>
              </p:txBody>
            </p:sp>
          </mc:Choice>
          <mc:Fallback xmlns="">
            <p:sp>
              <p:nvSpPr>
                <p:cNvPr id="24" name="Rounded Rectangle 23"/>
                <p:cNvSpPr>
                  <a:spLocks noRot="1" noChangeAspect="1" noMove="1" noResize="1" noEditPoints="1" noAdjustHandles="1" noChangeArrowheads="1" noChangeShapeType="1" noTextEdit="1"/>
                </p:cNvSpPr>
                <p:nvPr/>
              </p:nvSpPr>
              <p:spPr>
                <a:xfrm>
                  <a:off x="454817" y="4784087"/>
                  <a:ext cx="9923751" cy="10082377"/>
                </a:xfrm>
                <a:prstGeom prst="roundRect">
                  <a:avLst>
                    <a:gd name="adj" fmla="val 3892"/>
                  </a:avLst>
                </a:prstGeom>
                <a:blipFill rotWithShape="0">
                  <a:blip r:embed="rId11"/>
                  <a:stretch>
                    <a:fillRect/>
                  </a:stretch>
                </a:blipFill>
                <a:ln w="76200">
                  <a:solidFill>
                    <a:srgbClr val="03428E"/>
                  </a:solidFill>
                </a:ln>
                <a:effectLst>
                  <a:softEdge rad="0"/>
                </a:effectLst>
              </p:spPr>
              <p:txBody>
                <a:bodyPr/>
                <a:lstStyle/>
                <a:p>
                  <a:r>
                    <a:rPr lang="en-US">
                      <a:noFill/>
                    </a:rPr>
                    <a:t> </a:t>
                  </a:r>
                </a:p>
              </p:txBody>
            </p:sp>
          </mc:Fallback>
        </mc:AlternateContent>
        <p:sp>
          <p:nvSpPr>
            <p:cNvPr id="25" name="Rounded Rectangle 24"/>
            <p:cNvSpPr/>
            <p:nvPr/>
          </p:nvSpPr>
          <p:spPr>
            <a:xfrm>
              <a:off x="1165575" y="4426743"/>
              <a:ext cx="8502227" cy="714687"/>
            </a:xfrm>
            <a:prstGeom prst="roundRect">
              <a:avLst>
                <a:gd name="adj" fmla="val 25371"/>
              </a:avLst>
            </a:prstGeom>
            <a:solidFill>
              <a:srgbClr val="034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90" dirty="0"/>
                <a:t>Kernel Ridge Regression</a:t>
              </a:r>
            </a:p>
          </p:txBody>
        </p:sp>
      </p:grpSp>
      <p:grpSp>
        <p:nvGrpSpPr>
          <p:cNvPr id="70" name="Group 69"/>
          <p:cNvGrpSpPr/>
          <p:nvPr/>
        </p:nvGrpSpPr>
        <p:grpSpPr>
          <a:xfrm>
            <a:off x="2305502" y="31715682"/>
            <a:ext cx="10918839" cy="8435251"/>
            <a:chOff x="2305502" y="31410883"/>
            <a:chExt cx="10918839" cy="8435251"/>
          </a:xfrm>
        </p:grpSpPr>
        <p:pic>
          <p:nvPicPr>
            <p:cNvPr id="65" name="Picture 6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05502" y="31410883"/>
              <a:ext cx="10918839" cy="8435251"/>
            </a:xfrm>
            <a:prstGeom prst="rect">
              <a:avLst/>
            </a:prstGeom>
          </p:spPr>
        </p:pic>
        <mc:AlternateContent xmlns:mc="http://schemas.openxmlformats.org/markup-compatibility/2006" xmlns:a14="http://schemas.microsoft.com/office/drawing/2010/main">
          <mc:Choice Requires="a14">
            <p:sp>
              <p:nvSpPr>
                <p:cNvPr id="67" name="TextBox 66"/>
                <p:cNvSpPr txBox="1"/>
                <p:nvPr/>
              </p:nvSpPr>
              <p:spPr>
                <a:xfrm>
                  <a:off x="12153069" y="34695051"/>
                  <a:ext cx="53854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a-DK" sz="3200" b="0" i="1" smtClean="0">
                            <a:latin typeface="Cambria Math" charset="0"/>
                          </a:rPr>
                          <m:t>𝛽</m:t>
                        </m:r>
                      </m:oMath>
                    </m:oMathPara>
                  </a14:m>
                  <a:endParaRPr lang="en-US" sz="3200" dirty="0"/>
                </a:p>
              </p:txBody>
            </p:sp>
          </mc:Choice>
          <mc:Fallback xmlns="">
            <p:sp>
              <p:nvSpPr>
                <p:cNvPr id="67" name="TextBox 66"/>
                <p:cNvSpPr txBox="1">
                  <a:spLocks noRot="1" noChangeAspect="1" noMove="1" noResize="1" noEditPoints="1" noAdjustHandles="1" noChangeArrowheads="1" noChangeShapeType="1" noTextEdit="1"/>
                </p:cNvSpPr>
                <p:nvPr/>
              </p:nvSpPr>
              <p:spPr>
                <a:xfrm>
                  <a:off x="12153069" y="34695051"/>
                  <a:ext cx="538545"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8001862" y="35279826"/>
                  <a:ext cx="182377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a-DK" sz="3200" b="0" i="1" smtClean="0">
                            <a:latin typeface="Cambria Math" charset="0"/>
                          </a:rPr>
                          <m:t>2</m:t>
                        </m:r>
                        <m:r>
                          <a:rPr lang="da-DK" sz="3200" b="0" i="1" smtClean="0">
                            <a:latin typeface="Cambria Math" charset="0"/>
                          </a:rPr>
                          <m:t>𝜎</m:t>
                        </m:r>
                      </m:oMath>
                    </m:oMathPara>
                  </a14:m>
                  <a:endParaRPr lang="en-US" sz="3200" dirty="0"/>
                </a:p>
              </p:txBody>
            </p:sp>
          </mc:Choice>
          <mc:Fallback xmlns="">
            <p:sp>
              <p:nvSpPr>
                <p:cNvPr id="68" name="TextBox 67"/>
                <p:cNvSpPr txBox="1">
                  <a:spLocks noRot="1" noChangeAspect="1" noMove="1" noResize="1" noEditPoints="1" noAdjustHandles="1" noChangeArrowheads="1" noChangeShapeType="1" noTextEdit="1"/>
                </p:cNvSpPr>
                <p:nvPr/>
              </p:nvSpPr>
              <p:spPr>
                <a:xfrm>
                  <a:off x="8001862" y="35279826"/>
                  <a:ext cx="1823774"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8222000" y="36877879"/>
                  <a:ext cx="138349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a-DK" sz="3200" b="0" i="1" smtClean="0">
                            <a:latin typeface="Cambria Math" charset="0"/>
                          </a:rPr>
                          <m:t>𝐾</m:t>
                        </m:r>
                      </m:oMath>
                    </m:oMathPara>
                  </a14:m>
                  <a:endParaRPr lang="en-US" sz="3200" dirty="0"/>
                </a:p>
              </p:txBody>
            </p:sp>
          </mc:Choice>
          <mc:Fallback xmlns="">
            <p:sp>
              <p:nvSpPr>
                <p:cNvPr id="69" name="TextBox 68"/>
                <p:cNvSpPr txBox="1">
                  <a:spLocks noRot="1" noChangeAspect="1" noMove="1" noResize="1" noEditPoints="1" noAdjustHandles="1" noChangeArrowheads="1" noChangeShapeType="1" noTextEdit="1"/>
                </p:cNvSpPr>
                <p:nvPr/>
              </p:nvSpPr>
              <p:spPr>
                <a:xfrm>
                  <a:off x="8222000" y="36877879"/>
                  <a:ext cx="1383498" cy="584775"/>
                </a:xfrm>
                <a:prstGeom prst="rect">
                  <a:avLst/>
                </a:prstGeom>
                <a:blipFill rotWithShape="0">
                  <a:blip r:embed="rId15"/>
                  <a:stretch>
                    <a:fillRect/>
                  </a:stretch>
                </a:blipFill>
              </p:spPr>
              <p:txBody>
                <a:bodyPr/>
                <a:lstStyle/>
                <a:p>
                  <a:r>
                    <a:rPr lang="en-US">
                      <a:noFill/>
                    </a:rPr>
                    <a:t> </a:t>
                  </a:r>
                </a:p>
              </p:txBody>
            </p:sp>
          </mc:Fallback>
        </mc:AlternateContent>
      </p:grpSp>
      <p:grpSp>
        <p:nvGrpSpPr>
          <p:cNvPr id="73" name="Group 72"/>
          <p:cNvGrpSpPr/>
          <p:nvPr/>
        </p:nvGrpSpPr>
        <p:grpSpPr>
          <a:xfrm>
            <a:off x="16177170" y="24375880"/>
            <a:ext cx="12817792" cy="11897730"/>
            <a:chOff x="16177170" y="24375880"/>
            <a:chExt cx="12817792" cy="11897730"/>
          </a:xfrm>
        </p:grpSpPr>
        <p:grpSp>
          <p:nvGrpSpPr>
            <p:cNvPr id="57" name="Group 56"/>
            <p:cNvGrpSpPr/>
            <p:nvPr/>
          </p:nvGrpSpPr>
          <p:grpSpPr>
            <a:xfrm>
              <a:off x="16177170" y="24703210"/>
              <a:ext cx="12817792" cy="11570400"/>
              <a:chOff x="16177170" y="24703210"/>
              <a:chExt cx="12817792" cy="11570400"/>
            </a:xfrm>
          </p:grpSpPr>
          <p:grpSp>
            <p:nvGrpSpPr>
              <p:cNvPr id="52" name="Group 51"/>
              <p:cNvGrpSpPr/>
              <p:nvPr/>
            </p:nvGrpSpPr>
            <p:grpSpPr>
              <a:xfrm>
                <a:off x="16177170" y="24703210"/>
                <a:ext cx="12817792" cy="11570400"/>
                <a:chOff x="16060908" y="23270438"/>
                <a:chExt cx="12817792" cy="11570400"/>
              </a:xfrm>
            </p:grpSpPr>
            <p:pic>
              <p:nvPicPr>
                <p:cNvPr id="49" name="Picture 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060908" y="23270438"/>
                  <a:ext cx="6343502" cy="9515253"/>
                </a:xfrm>
                <a:prstGeom prst="rect">
                  <a:avLst/>
                </a:prstGeom>
              </p:spPr>
            </p:pic>
            <p:sp>
              <p:nvSpPr>
                <p:cNvPr id="51" name="TextBox 50"/>
                <p:cNvSpPr txBox="1"/>
                <p:nvPr/>
              </p:nvSpPr>
              <p:spPr>
                <a:xfrm>
                  <a:off x="16455413" y="33024956"/>
                  <a:ext cx="12423287" cy="1815882"/>
                </a:xfrm>
                <a:prstGeom prst="rect">
                  <a:avLst/>
                </a:prstGeom>
                <a:noFill/>
              </p:spPr>
              <p:txBody>
                <a:bodyPr wrap="square" rtlCol="0">
                  <a:spAutoFit/>
                </a:bodyPr>
                <a:lstStyle/>
                <a:p>
                  <a:pPr algn="just"/>
                  <a:r>
                    <a:rPr lang="en-US" sz="2800" b="1" dirty="0" smtClean="0"/>
                    <a:t>Left</a:t>
                  </a:r>
                  <a:r>
                    <a:rPr lang="en-US" sz="2800" dirty="0" smtClean="0"/>
                    <a:t>: </a:t>
                  </a:r>
                  <a:r>
                    <a:rPr lang="en-US" sz="2800" dirty="0"/>
                    <a:t>Illustration of the cut-and-splice operation. The green lines indicates the use of local </a:t>
                  </a:r>
                  <a:r>
                    <a:rPr lang="en-US" sz="2800" dirty="0" smtClean="0"/>
                    <a:t>energies. </a:t>
                  </a:r>
                  <a:r>
                    <a:rPr lang="en-US" sz="2800" b="1" dirty="0" smtClean="0"/>
                    <a:t>Right</a:t>
                  </a:r>
                  <a:r>
                    <a:rPr lang="en-US" sz="2800" dirty="0" smtClean="0"/>
                    <a:t>: Results from 180 EA runs with either no use of local energies, local energies obtained using a training set of 500 structures, or local energies with the structures generated by the EA run for training (on-the-fly). </a:t>
                  </a:r>
                  <a:endParaRPr lang="en-US" sz="2800" b="1" dirty="0"/>
                </a:p>
              </p:txBody>
            </p:sp>
          </p:grpSp>
          <p:sp>
            <p:nvSpPr>
              <p:cNvPr id="56" name="Oval 55"/>
              <p:cNvSpPr/>
              <p:nvPr/>
            </p:nvSpPr>
            <p:spPr>
              <a:xfrm>
                <a:off x="19045387" y="26746115"/>
                <a:ext cx="392669" cy="39266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72" name="Picture 7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375730" y="24375880"/>
              <a:ext cx="6619232" cy="10081848"/>
            </a:xfrm>
            <a:prstGeom prst="rect">
              <a:avLst/>
            </a:prstGeom>
          </p:spPr>
        </p:pic>
      </p:grpSp>
    </p:spTree>
    <p:extLst>
      <p:ext uri="{BB962C8B-B14F-4D97-AF65-F5344CB8AC3E}">
        <p14:creationId xmlns:p14="http://schemas.microsoft.com/office/powerpoint/2010/main" val="1121490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4812</TotalTime>
  <Words>543</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Lemming Jacobsen</dc:creator>
  <cp:lastModifiedBy>Microsoft Office User</cp:lastModifiedBy>
  <cp:revision>130</cp:revision>
  <cp:lastPrinted>2017-06-01T14:02:48Z</cp:lastPrinted>
  <dcterms:created xsi:type="dcterms:W3CDTF">2017-05-30T08:11:32Z</dcterms:created>
  <dcterms:modified xsi:type="dcterms:W3CDTF">2018-08-07T11:31:00Z</dcterms:modified>
</cp:coreProperties>
</file>