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/>
    <p:restoredTop sz="94509"/>
  </p:normalViewPr>
  <p:slideViewPr>
    <p:cSldViewPr snapToGrid="0" snapToObjects="1">
      <p:cViewPr>
        <p:scale>
          <a:sx n="40" d="100"/>
          <a:sy n="40" d="100"/>
        </p:scale>
        <p:origin x="1896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4C1D-F372-C34A-86B4-64FB7E9ACCD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7796-724B-E046-B742-48655829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7796-724B-E046-B742-486558290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D0CE-46D8-8C41-8069-A7415983EEF9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5.png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0" Type="http://schemas.openxmlformats.org/officeDocument/2006/relationships/image" Target="../media/image5.emf"/><Relationship Id="rId11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958" y="765978"/>
            <a:ext cx="29115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00" b="1" dirty="0">
                <a:solidFill>
                  <a:srgbClr val="03428E"/>
                </a:solidFill>
              </a:rPr>
              <a:t>Local Energies F</a:t>
            </a:r>
            <a:r>
              <a:rPr lang="en-US" sz="8200" b="1" dirty="0" smtClean="0">
                <a:solidFill>
                  <a:srgbClr val="03428E"/>
                </a:solidFill>
              </a:rPr>
              <a:t>rom Ridge </a:t>
            </a:r>
            <a:r>
              <a:rPr lang="en-US" sz="8200" b="1" dirty="0">
                <a:solidFill>
                  <a:srgbClr val="03428E"/>
                </a:solidFill>
              </a:rPr>
              <a:t>R</a:t>
            </a:r>
            <a:r>
              <a:rPr lang="en-US" sz="8200" b="1" dirty="0" smtClean="0">
                <a:solidFill>
                  <a:srgbClr val="03428E"/>
                </a:solidFill>
              </a:rPr>
              <a:t>egression</a:t>
            </a:r>
            <a:endParaRPr lang="en-US" sz="8200" b="1" dirty="0">
              <a:solidFill>
                <a:srgbClr val="0342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1371" y="1936470"/>
            <a:ext cx="18081841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24" u="sng" dirty="0" err="1" smtClean="0"/>
              <a:t>Søren</a:t>
            </a:r>
            <a:r>
              <a:rPr lang="en-US" sz="4524" u="sng" dirty="0" smtClean="0"/>
              <a:t> A. </a:t>
            </a:r>
            <a:r>
              <a:rPr lang="en-US" sz="4524" u="sng" dirty="0" err="1" smtClean="0"/>
              <a:t>Meldgaard</a:t>
            </a:r>
            <a:r>
              <a:rPr lang="en-US" sz="4524" u="sng" baseline="30000" dirty="0" err="1" smtClean="0"/>
              <a:t>a</a:t>
            </a:r>
            <a:r>
              <a:rPr lang="en-US" sz="4524" dirty="0" smtClean="0"/>
              <a:t>, </a:t>
            </a:r>
            <a:r>
              <a:rPr lang="en-US" sz="4524" dirty="0" err="1" smtClean="0"/>
              <a:t>Esben</a:t>
            </a:r>
            <a:r>
              <a:rPr lang="en-US" sz="4524" dirty="0" smtClean="0"/>
              <a:t> L. </a:t>
            </a:r>
            <a:r>
              <a:rPr lang="en-US" sz="4524" dirty="0" err="1" smtClean="0"/>
              <a:t>Kolsbjerg</a:t>
            </a:r>
            <a:r>
              <a:rPr lang="en-US" sz="4524" baseline="30000" dirty="0" err="1" smtClean="0"/>
              <a:t>a,b</a:t>
            </a:r>
            <a:r>
              <a:rPr lang="en-US" sz="4524" dirty="0" smtClean="0"/>
              <a:t>, </a:t>
            </a:r>
            <a:r>
              <a:rPr lang="en-US" sz="4524" dirty="0" err="1" smtClean="0"/>
              <a:t>Bjørk</a:t>
            </a:r>
            <a:r>
              <a:rPr lang="en-US" sz="4524" dirty="0" smtClean="0"/>
              <a:t> </a:t>
            </a:r>
            <a:r>
              <a:rPr lang="en-US" sz="4524" dirty="0" err="1"/>
              <a:t>Hammer</a:t>
            </a:r>
            <a:r>
              <a:rPr lang="en-US" sz="4524" baseline="30000" dirty="0" err="1"/>
              <a:t>a,b</a:t>
            </a:r>
            <a:endParaRPr lang="en-US" sz="4524" dirty="0"/>
          </a:p>
          <a:p>
            <a:pPr algn="ctr"/>
            <a:r>
              <a:rPr lang="en-US" sz="3393" dirty="0"/>
              <a:t>a Department of Physics and Astronomy, Aarhus University, Denmark</a:t>
            </a:r>
          </a:p>
          <a:p>
            <a:pPr algn="ctr"/>
            <a:r>
              <a:rPr lang="en-US" sz="3393" dirty="0"/>
              <a:t>b Interdisciplinary Nanoscience Center (</a:t>
            </a:r>
            <a:r>
              <a:rPr lang="en-US" sz="3393" dirty="0" err="1"/>
              <a:t>iNANO</a:t>
            </a:r>
            <a:r>
              <a:rPr lang="en-US" sz="3393" dirty="0"/>
              <a:t>), Aarhus University, Denmark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9958" y="3998309"/>
            <a:ext cx="14299320" cy="4393221"/>
            <a:chOff x="454817" y="4426743"/>
            <a:chExt cx="9923751" cy="3107337"/>
          </a:xfrm>
        </p:grpSpPr>
        <p:sp>
          <p:nvSpPr>
            <p:cNvPr id="9" name="Rounded Rectangle 8"/>
            <p:cNvSpPr/>
            <p:nvPr/>
          </p:nvSpPr>
          <p:spPr>
            <a:xfrm>
              <a:off x="454817" y="4784087"/>
              <a:ext cx="9923751" cy="2749993"/>
            </a:xfrm>
            <a:prstGeom prst="roundRect">
              <a:avLst>
                <a:gd name="adj" fmla="val 10329"/>
              </a:avLst>
            </a:prstGeom>
            <a:ln w="76200">
              <a:solidFill>
                <a:srgbClr val="03428E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0" tIns="540000" rIns="720000" bIns="360000" rtlCol="0" anchor="t"/>
            <a:lstStyle/>
            <a:p>
              <a:pPr algn="just"/>
              <a:r>
                <a:rPr lang="en-US" sz="3600" dirty="0" smtClean="0"/>
                <a:t>Due to the immense complexity of the chemical configuration space it is </a:t>
              </a:r>
              <a:r>
                <a:rPr lang="en-US" sz="3600" dirty="0"/>
                <a:t>n</a:t>
              </a:r>
              <a:r>
                <a:rPr lang="en-US" sz="3600" dirty="0" smtClean="0"/>
                <a:t>ecessary to direct structural search algorithms towards promising areas. In order do achieve this we combine a clustering algorithm with ridge regression to predict the stability of local environments. 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65575" y="4426743"/>
              <a:ext cx="8502227" cy="714687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Introduction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951" y="8714195"/>
            <a:ext cx="14299327" cy="13623291"/>
            <a:chOff x="454817" y="4293465"/>
            <a:chExt cx="9923751" cy="12841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/>
                <p:cNvSpPr/>
                <p:nvPr/>
              </p:nvSpPr>
              <p:spPr>
                <a:xfrm>
                  <a:off x="454817" y="4784085"/>
                  <a:ext cx="9923751" cy="12350745"/>
                </a:xfrm>
                <a:prstGeom prst="roundRect">
                  <a:avLst>
                    <a:gd name="adj" fmla="val 2726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>
                    <a:spcAft>
                      <a:spcPts val="1200"/>
                    </a:spcAft>
                  </a:pPr>
                  <a:r>
                    <a:rPr lang="en-US" sz="3600" dirty="0" smtClean="0"/>
                    <a:t>Behler-Parrinello feature vectors describe the local environment using symmetry functions to facilitate rotational and translational invariance.  </a:t>
                  </a:r>
                </a:p>
                <a:p>
                  <a:pPr algn="just"/>
                  <a:r>
                    <a:rPr lang="en-US" sz="3600" dirty="0"/>
                    <a:t>A</a:t>
                  </a:r>
                  <a:r>
                    <a:rPr lang="en-US" sz="3600" dirty="0" smtClean="0"/>
                    <a:t> global feature vector can be constructed by clustering the local feature vectors.</a:t>
                  </a:r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/>
                </a:p>
                <a:p>
                  <a:pPr algn="just"/>
                  <a:endParaRPr lang="en-US" sz="3600" dirty="0" smtClean="0"/>
                </a:p>
                <a:p>
                  <a:pPr algn="just"/>
                  <a:endParaRPr lang="en-US" sz="3600" dirty="0" smtClean="0"/>
                </a:p>
                <a:p>
                  <a:pPr algn="just"/>
                  <a:r>
                    <a:rPr lang="en-US" sz="3600" dirty="0" smtClean="0"/>
                    <a:t>The  global feature is simply a histogram of atoms in each cluster</a:t>
                  </a:r>
                </a:p>
                <a:p>
                  <a:pPr algn="just"/>
                  <a:endParaRPr lang="en-US" sz="3600" dirty="0" smtClean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charset="0"/>
                          </a:rPr>
                          <m:t>𝑭</m:t>
                        </m:r>
                        <m:d>
                          <m:dPr>
                            <m:ctrlPr>
                              <a:rPr lang="en-US" sz="3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1" i="1" smtClean="0">
                                <a:latin typeface="Cambria Math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3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latin typeface="Cambria Math" charset="0"/>
                                  </a:rPr>
                                  <m:t>𝑵</m:t>
                                </m:r>
                              </m:sub>
                            </m:sSub>
                          </m:e>
                        </m:d>
                        <m:r>
                          <a:rPr lang="en-US" sz="3600" b="1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sz="3600" b="1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sz="3600" b="1" dirty="0" smtClean="0"/>
                </a:p>
                <a:p>
                  <a:pPr algn="just"/>
                  <a:endParaRPr lang="en-US" sz="3600" b="1" dirty="0" smtClean="0"/>
                </a:p>
              </p:txBody>
            </p:sp>
          </mc:Choice>
          <mc:Fallback xmlns="">
            <p:sp>
              <p:nvSpPr>
                <p:cNvPr id="21" name="Rounded 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5"/>
                  <a:ext cx="9923751" cy="12350745"/>
                </a:xfrm>
                <a:prstGeom prst="roundRect">
                  <a:avLst>
                    <a:gd name="adj" fmla="val 2726"/>
                  </a:avLst>
                </a:prstGeom>
                <a:blipFill rotWithShape="0">
                  <a:blip r:embed="rId3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165575" y="4293465"/>
              <a:ext cx="8502227" cy="953538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Auto-bagging Feature Vector</a:t>
              </a:r>
              <a:endParaRPr lang="en-US" sz="509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958" y="33318309"/>
            <a:ext cx="14299320" cy="7420047"/>
            <a:chOff x="454817" y="4137789"/>
            <a:chExt cx="9743556" cy="9840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454817" y="4784087"/>
                  <a:ext cx="9743556" cy="9193843"/>
                </a:xfrm>
                <a:prstGeom prst="roundRect">
                  <a:avLst>
                    <a:gd name="adj" fmla="val 4884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>
                    <a:spcAft>
                      <a:spcPts val="1200"/>
                    </a:spcAft>
                  </a:pPr>
                  <a:r>
                    <a:rPr lang="en-US" sz="3600" dirty="0" smtClean="0"/>
                    <a:t>Ordinary least squares regression minimizes the sum of squared residuals  </a:t>
                  </a:r>
                </a:p>
                <a:p>
                  <a:pPr algn="just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3600" b="1" i="0" smtClean="0">
                                    <a:latin typeface="Cambria Math" charset="0"/>
                                  </a:rPr>
                                  <m:t>𝐰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6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>
                                        <a:latin typeface="Cambria Math" charset="0"/>
                                      </a:rPr>
                                      <m:t>𝐗𝐰</m:t>
                                    </m:r>
                                    <m:r>
                                      <a:rPr lang="en-US" sz="3600" b="1">
                                        <a:latin typeface="Cambria Math" charset="0"/>
                                      </a:rPr>
                                      <m:t> −</m:t>
                                    </m:r>
                                    <m:r>
                                      <a:rPr lang="en-US" sz="3600" b="1" i="0">
                                        <a:latin typeface="Cambria Math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mr-IN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  <m:r>
                          <a:rPr lang="en-US" sz="36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𝐰</m:t>
                        </m:r>
                        <m:r>
                          <a:rPr lang="en-US" sz="36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1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3600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3600" b="1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𝐗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36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36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𝐲</m:t>
                        </m:r>
                        <m:r>
                          <a:rPr lang="en-US" sz="36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,</m:t>
                        </m:r>
                      </m:oMath>
                    </m:oMathPara>
                  </a14:m>
                  <a:endParaRPr lang="en-GB" sz="3600" dirty="0" smtClean="0"/>
                </a:p>
                <a:p>
                  <a:pPr algn="just">
                    <a:spcAft>
                      <a:spcPts val="1200"/>
                    </a:spcAft>
                  </a:pPr>
                  <a:r>
                    <a:rPr lang="en-GB" sz="3600" dirty="0" smtClean="0"/>
                    <a:t>but can be unreliable due to singularity issues and potential </a:t>
                  </a:r>
                  <a:r>
                    <a:rPr lang="en-GB" sz="3600" dirty="0" err="1" smtClean="0"/>
                    <a:t>overfitting</a:t>
                  </a:r>
                  <a:r>
                    <a:rPr lang="en-GB" sz="3600" dirty="0" smtClean="0"/>
                    <a:t>. Ridge regression overcome both problems by minimizing 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en-GB" sz="3600" dirty="0" smtClean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36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360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1">
                                  <a:latin typeface="Cambria Math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>
                                      <a:latin typeface="Cambria Math" charset="0"/>
                                    </a:rPr>
                                    <m:t>𝐗𝐰</m:t>
                                  </m:r>
                                  <m:r>
                                    <a:rPr lang="en-US" sz="3600" b="1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a:rPr lang="en-US" sz="3600" b="1">
                                      <a:latin typeface="Cambria Math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>
                                      <a:latin typeface="Cambria Math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mr-IN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36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𝐰</m:t>
                      </m:r>
                      <m:r>
                        <a:rPr lang="en-US" sz="36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3600" b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𝐗</m:t>
                              </m:r>
                              <m:r>
                                <a:rPr lang="en-US" sz="3600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r>
                                <a:rPr lang="en-US" sz="3600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36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600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sz="36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𝐲</m:t>
                      </m:r>
                      <m:r>
                        <a:rPr lang="en-US" sz="36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,</m:t>
                      </m:r>
                    </m:oMath>
                  </a14:m>
                  <a:endParaRPr lang="en-GB" sz="3600" dirty="0" smtClean="0"/>
                </a:p>
                <a:p>
                  <a:pPr>
                    <a:spcAft>
                      <a:spcPts val="1200"/>
                    </a:spcAft>
                  </a:pPr>
                  <a:r>
                    <a:rPr lang="en-GB" sz="3600" dirty="0"/>
                    <a:t>s</a:t>
                  </a:r>
                  <a:r>
                    <a:rPr lang="en-GB" sz="3600" dirty="0" smtClean="0"/>
                    <a:t>imilar to weight decay in a neural network. </a:t>
                  </a:r>
                  <a:endParaRPr lang="en-GB" sz="3600" dirty="0"/>
                </a:p>
                <a:p>
                  <a:pPr algn="just"/>
                  <a:endParaRPr lang="en-US" sz="3600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7"/>
                  <a:ext cx="9743556" cy="9193843"/>
                </a:xfrm>
                <a:prstGeom prst="roundRect">
                  <a:avLst>
                    <a:gd name="adj" fmla="val 4884"/>
                  </a:avLst>
                </a:prstGeom>
                <a:blipFill rotWithShape="0">
                  <a:blip r:embed="rId4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ounded Rectangle 33"/>
            <p:cNvSpPr/>
            <p:nvPr/>
          </p:nvSpPr>
          <p:spPr>
            <a:xfrm>
              <a:off x="1165575" y="4137789"/>
              <a:ext cx="8347695" cy="1341540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Ridge Regression</a:t>
              </a:r>
              <a:endParaRPr lang="en-US" sz="509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490132" y="3998308"/>
            <a:ext cx="14299321" cy="24031636"/>
            <a:chOff x="454817" y="4507928"/>
            <a:chExt cx="9923751" cy="13100197"/>
          </a:xfrm>
        </p:grpSpPr>
        <p:sp>
          <p:nvSpPr>
            <p:cNvPr id="36" name="Rounded Rectangle 35"/>
            <p:cNvSpPr/>
            <p:nvPr/>
          </p:nvSpPr>
          <p:spPr>
            <a:xfrm>
              <a:off x="454817" y="4784088"/>
              <a:ext cx="9923751" cy="12824037"/>
            </a:xfrm>
            <a:prstGeom prst="roundRect">
              <a:avLst>
                <a:gd name="adj" fmla="val 3833"/>
              </a:avLst>
            </a:prstGeom>
            <a:ln w="76200">
              <a:solidFill>
                <a:srgbClr val="03428E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0" tIns="900000" rIns="720000" bIns="360000" rtlCol="0" anchor="t"/>
            <a:lstStyle/>
            <a:p>
              <a:pPr algn="just"/>
              <a:r>
                <a:rPr lang="en-US" sz="3600" dirty="0" smtClean="0"/>
                <a:t>Due to the analytical solution of </a:t>
              </a:r>
              <a:r>
                <a:rPr lang="en-US" sz="3600" dirty="0"/>
                <a:t>l</a:t>
              </a:r>
              <a:r>
                <a:rPr lang="en-US" sz="3600" dirty="0" smtClean="0"/>
                <a:t>ocal energies a machine learning model can efficiently be fit on-the-fly to assist a global structure search.  An example of local energies fit on-the-fly is seen below.</a:t>
              </a:r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endParaRPr lang="en-US" sz="3600" dirty="0"/>
            </a:p>
            <a:p>
              <a:pPr algn="just"/>
              <a:r>
                <a:rPr lang="en-US" sz="3600" dirty="0" smtClean="0"/>
                <a:t>To investigate the usability of the local energies we adjust the rattle mutation in a Monte Carlo search to preferentially select atoms with high local energies. </a:t>
              </a:r>
            </a:p>
            <a:p>
              <a:pPr algn="just"/>
              <a:endParaRPr lang="en-US" sz="3600" dirty="0"/>
            </a:p>
            <a:p>
              <a:pPr algn="just"/>
              <a:endParaRPr lang="en-US" sz="3600" dirty="0" smtClean="0"/>
            </a:p>
            <a:p>
              <a:pPr algn="just"/>
              <a:r>
                <a:rPr lang="en-US" sz="3600" dirty="0"/>
                <a:t> </a:t>
              </a:r>
              <a:r>
                <a:rPr lang="en-US" sz="3600" dirty="0" smtClean="0"/>
                <a:t>                                                                                                 </a:t>
              </a:r>
            </a:p>
            <a:p>
              <a:pPr algn="just"/>
              <a:r>
                <a:rPr lang="en-US" sz="3600" dirty="0"/>
                <a:t>	</a:t>
              </a:r>
              <a:r>
                <a:rPr lang="en-US" sz="3600" dirty="0" smtClean="0"/>
                <a:t>	</a:t>
              </a:r>
              <a:endParaRPr lang="en-US" sz="36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165571" y="4507928"/>
              <a:ext cx="8502231" cy="551446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Local Energies in a Structure </a:t>
              </a:r>
              <a:r>
                <a:rPr lang="en-US" sz="5090" dirty="0"/>
                <a:t>S</a:t>
              </a:r>
              <a:r>
                <a:rPr lang="en-US" sz="5090" dirty="0" smtClean="0"/>
                <a:t>earch</a:t>
              </a:r>
              <a:endParaRPr lang="en-US" sz="509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490131" y="36902615"/>
            <a:ext cx="14299321" cy="3835740"/>
            <a:chOff x="540997" y="4426743"/>
            <a:chExt cx="9837571" cy="2713029"/>
          </a:xfrm>
        </p:grpSpPr>
        <p:sp>
          <p:nvSpPr>
            <p:cNvPr id="40" name="Rounded Rectangle 39"/>
            <p:cNvSpPr/>
            <p:nvPr/>
          </p:nvSpPr>
          <p:spPr>
            <a:xfrm>
              <a:off x="540997" y="4784088"/>
              <a:ext cx="9837571" cy="2355684"/>
            </a:xfrm>
            <a:prstGeom prst="roundRect">
              <a:avLst>
                <a:gd name="adj" fmla="val 13656"/>
              </a:avLst>
            </a:prstGeom>
            <a:ln w="76200">
              <a:solidFill>
                <a:srgbClr val="03428E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0" tIns="540000" rIns="720000" bIns="360000" rtlCol="0" anchor="t"/>
            <a:lstStyle/>
            <a:p>
              <a:pPr algn="just"/>
              <a:r>
                <a:rPr lang="en-US" sz="3600" dirty="0" smtClean="0"/>
                <a:t>By clustering </a:t>
              </a:r>
              <a:r>
                <a:rPr lang="en-US" sz="3600" dirty="0" err="1" smtClean="0"/>
                <a:t>Behler-Parrinello</a:t>
              </a:r>
              <a:r>
                <a:rPr lang="en-US" sz="3600" dirty="0" smtClean="0"/>
                <a:t> feature vectors a simple global feature vector was built. Using ridge regression local energies were extracted from density functional theory data and used to accelerate a structure search. </a:t>
              </a:r>
              <a:endParaRPr lang="en-US" sz="36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65575" y="4426743"/>
              <a:ext cx="8502227" cy="714687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Conclusion</a:t>
              </a:r>
              <a:endParaRPr lang="en-US" sz="5090" dirty="0"/>
            </a:p>
          </p:txBody>
        </p:sp>
      </p:grpSp>
      <p:pic>
        <p:nvPicPr>
          <p:cNvPr id="37" name="Picture 36" descr="alt-logo-t-003d85-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5" b="40021"/>
          <a:stretch/>
        </p:blipFill>
        <p:spPr>
          <a:xfrm>
            <a:off x="1008350" y="40958349"/>
            <a:ext cx="6312223" cy="1519655"/>
          </a:xfrm>
          <a:prstGeom prst="rect">
            <a:avLst/>
          </a:prstGeom>
        </p:spPr>
      </p:pic>
      <p:pic>
        <p:nvPicPr>
          <p:cNvPr id="42" name="Picture 41" descr="inano_pos.ep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057" y="40958348"/>
            <a:ext cx="4109492" cy="151965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49951" y="22724445"/>
            <a:ext cx="14299327" cy="10106869"/>
            <a:chOff x="454817" y="4273678"/>
            <a:chExt cx="9923751" cy="10592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454817" y="4784087"/>
                  <a:ext cx="9923751" cy="10082377"/>
                </a:xfrm>
                <a:prstGeom prst="roundRect">
                  <a:avLst>
                    <a:gd name="adj" fmla="val 3892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>
                    <a:spcAft>
                      <a:spcPts val="1200"/>
                    </a:spcAft>
                  </a:pPr>
                  <a:r>
                    <a:rPr lang="en-US" sz="3600" dirty="0" smtClean="0">
                      <a:solidFill>
                        <a:schemeClr val="tx1"/>
                      </a:solidFill>
                    </a:rPr>
                    <a:t>Only structural energies are available from </a:t>
                  </a:r>
                  <a:r>
                    <a:rPr lang="en-US" sz="3600" i="1" dirty="0" smtClean="0">
                      <a:solidFill>
                        <a:schemeClr val="tx1"/>
                      </a:solidFill>
                    </a:rPr>
                    <a:t>ab initio</a:t>
                  </a:r>
                  <a:r>
                    <a:rPr lang="en-US" sz="3600" dirty="0" smtClean="0">
                      <a:solidFill>
                        <a:schemeClr val="tx1"/>
                      </a:solidFill>
                    </a:rPr>
                    <a:t> data but the developed feature vector provides a natural path to local energies by decomposing the total energy into cluster energies.</a:t>
                  </a: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is-IS" sz="36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600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sz="3600" b="0" dirty="0" smtClean="0"/>
                </a:p>
                <a:p>
                  <a:pPr algn="just"/>
                  <a:r>
                    <a:rPr lang="en-US" sz="3600" dirty="0" smtClean="0"/>
                    <a:t>By observing several structures the calculation of the cluster energies can be cast in a simple matrix form. </a:t>
                  </a:r>
                </a:p>
                <a:p>
                  <a:pPr algn="just"/>
                  <a:endParaRPr lang="en-US" sz="3600" dirty="0" smtClean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uk-UA" sz="3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uk-UA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uk-UA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uk-UA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uk-UA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𝑆</m:t>
                                      </m:r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uk-UA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𝑆𝐶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6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mr-IN" sz="3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mr-IN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sz="3600" dirty="0" smtClean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pPr algn="just"/>
                  <a:endParaRPr lang="en-US" sz="3600" dirty="0" smtClean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pPr algn="just"/>
                  <a:r>
                    <a:rPr lang="en-GB" sz="3600" dirty="0" smtClean="0">
                      <a:ea typeface="Cambria Math" charset="0"/>
                      <a:cs typeface="Cambria Math" charset="0"/>
                    </a:rPr>
                    <a:t>Prediction of local energies then become a simple linear regression problem, especially well suited for situations where few data points are available or fast training time is essential.   </a:t>
                  </a: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7"/>
                  <a:ext cx="9923751" cy="10082377"/>
                </a:xfrm>
                <a:prstGeom prst="roundRect">
                  <a:avLst>
                    <a:gd name="adj" fmla="val 3892"/>
                  </a:avLst>
                </a:prstGeom>
                <a:blipFill rotWithShape="0">
                  <a:blip r:embed="rId7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165575" y="4273678"/>
              <a:ext cx="8502227" cy="1060236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Local Energy Prediction</a:t>
              </a:r>
              <a:endParaRPr lang="en-US" sz="509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04" y="19966162"/>
            <a:ext cx="9923964" cy="7426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8929" y="21551804"/>
            <a:ext cx="364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ML</a:t>
            </a:r>
          </a:p>
          <a:p>
            <a:endParaRPr lang="en-US" sz="3600" dirty="0"/>
          </a:p>
          <a:p>
            <a:r>
              <a:rPr lang="en-US" sz="3600" dirty="0" smtClean="0"/>
              <a:t>Reference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6405111" y="13835900"/>
            <a:ext cx="41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Stability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60" y="12958356"/>
            <a:ext cx="12251025" cy="6672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004" y="7889961"/>
            <a:ext cx="11604687" cy="1013679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5490133" y="28517867"/>
            <a:ext cx="14299320" cy="7859487"/>
            <a:chOff x="454817" y="4643128"/>
            <a:chExt cx="9923751" cy="2496644"/>
          </a:xfrm>
        </p:grpSpPr>
        <p:sp>
          <p:nvSpPr>
            <p:cNvPr id="44" name="Rounded Rectangle 43"/>
            <p:cNvSpPr/>
            <p:nvPr/>
          </p:nvSpPr>
          <p:spPr>
            <a:xfrm>
              <a:off x="454817" y="4784088"/>
              <a:ext cx="9923751" cy="2355684"/>
            </a:xfrm>
            <a:prstGeom prst="roundRect">
              <a:avLst>
                <a:gd name="adj" fmla="val 13656"/>
              </a:avLst>
            </a:prstGeom>
            <a:ln w="76200">
              <a:solidFill>
                <a:srgbClr val="03428E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0" tIns="540000" rIns="720000" bIns="360000" rtlCol="0" anchor="t"/>
            <a:lstStyle/>
            <a:p>
              <a:pPr algn="just"/>
              <a:r>
                <a:rPr lang="en-US" sz="3600" dirty="0" smtClean="0"/>
                <a:t>Parallel tempering is used</a:t>
              </a:r>
            </a:p>
            <a:p>
              <a:pPr algn="just"/>
              <a:r>
                <a:rPr lang="en-US" sz="3600" dirty="0" smtClean="0"/>
                <a:t>to prevent stagnation by </a:t>
              </a:r>
            </a:p>
            <a:p>
              <a:pPr algn="just"/>
              <a:r>
                <a:rPr lang="en-US" sz="3600" dirty="0" smtClean="0"/>
                <a:t>executing searches at </a:t>
              </a:r>
            </a:p>
            <a:p>
              <a:pPr algn="just"/>
              <a:r>
                <a:rPr lang="en-US" sz="3600" dirty="0" smtClean="0"/>
                <a:t>different temperatures</a:t>
              </a:r>
            </a:p>
            <a:p>
              <a:pPr algn="just"/>
              <a:r>
                <a:rPr lang="en-US" sz="3600" dirty="0" smtClean="0"/>
                <a:t>simultaneously.</a:t>
              </a:r>
              <a:endParaRPr lang="en-US" sz="3600" dirty="0"/>
            </a:p>
            <a:p>
              <a:pPr algn="just"/>
              <a:r>
                <a:rPr lang="en-US" sz="3600" dirty="0" smtClean="0"/>
                <a:t>The simulations then swap </a:t>
              </a:r>
            </a:p>
            <a:p>
              <a:pPr algn="just"/>
              <a:r>
                <a:rPr lang="en-US" sz="3600" dirty="0"/>
                <a:t>t</a:t>
              </a:r>
              <a:r>
                <a:rPr lang="en-US" sz="3600" dirty="0" smtClean="0"/>
                <a:t>emperature depending on</a:t>
              </a:r>
            </a:p>
            <a:p>
              <a:pPr algn="just"/>
              <a:r>
                <a:rPr lang="en-US" sz="3600" dirty="0"/>
                <a:t>t</a:t>
              </a:r>
              <a:r>
                <a:rPr lang="en-US" sz="3600" dirty="0" smtClean="0"/>
                <a:t>he energy of each search.</a:t>
              </a:r>
            </a:p>
            <a:p>
              <a:pPr algn="just"/>
              <a:endParaRPr lang="en-US" sz="3600" dirty="0" smtClean="0"/>
            </a:p>
            <a:p>
              <a:pPr algn="just"/>
              <a:r>
                <a:rPr lang="en-US" sz="3600" i="1" dirty="0" smtClean="0"/>
                <a:t>See: Earl and Deem, </a:t>
              </a:r>
            </a:p>
            <a:p>
              <a:pPr algn="just"/>
              <a:r>
                <a:rPr lang="en-US" sz="3600" i="1" dirty="0" smtClean="0"/>
                <a:t>PCCP 7, </a:t>
              </a:r>
              <a:r>
                <a:rPr lang="en-US" sz="3600" dirty="0" smtClean="0"/>
                <a:t>3910 (2005)</a:t>
              </a:r>
              <a:endParaRPr lang="en-US" sz="3600" i="1" dirty="0" smtClean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95200" y="4643128"/>
              <a:ext cx="8502227" cy="321345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Parallel Tempering</a:t>
              </a:r>
              <a:endParaRPr lang="en-US" sz="509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99026" y="13218629"/>
            <a:ext cx="34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Real space</a:t>
            </a:r>
            <a:r>
              <a:rPr lang="en-US" sz="2400" dirty="0"/>
              <a:t> </a:t>
            </a:r>
            <a:r>
              <a:rPr lang="en-US" sz="2400" dirty="0" smtClean="0"/>
              <a:t>  Feature space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0201" y="13218628"/>
            <a:ext cx="404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 Feature space</a:t>
            </a:r>
            <a:r>
              <a:rPr lang="en-US" sz="2400"/>
              <a:t> </a:t>
            </a:r>
            <a:r>
              <a:rPr lang="en-US" sz="2400" smtClean="0"/>
              <a:t>  Real </a:t>
            </a:r>
            <a:r>
              <a:rPr lang="en-US" sz="2400" dirty="0" smtClean="0"/>
              <a:t>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3441" y="14775784"/>
            <a:ext cx="149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347" y="29916754"/>
            <a:ext cx="6603126" cy="59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4437</TotalTime>
  <Words>336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Lemming Jacobsen</dc:creator>
  <cp:lastModifiedBy>Microsoft Office User</cp:lastModifiedBy>
  <cp:revision>175</cp:revision>
  <cp:lastPrinted>2018-04-30T14:08:36Z</cp:lastPrinted>
  <dcterms:created xsi:type="dcterms:W3CDTF">2017-05-30T08:11:32Z</dcterms:created>
  <dcterms:modified xsi:type="dcterms:W3CDTF">2018-08-07T11:32:30Z</dcterms:modified>
</cp:coreProperties>
</file>