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Lst>
  <p:sldSz cx="30275213" cy="42803763"/>
  <p:notesSz cx="6858000" cy="9144000"/>
  <p:defaultTextStyle>
    <a:defPPr>
      <a:defRPr lang="en-US"/>
    </a:defPPr>
    <a:lvl1pPr marL="0" algn="l" defTabSz="3507611" rtl="0" eaLnBrk="1" latinLnBrk="0" hangingPunct="1">
      <a:defRPr sz="6905" kern="1200">
        <a:solidFill>
          <a:schemeClr val="tx1"/>
        </a:solidFill>
        <a:latin typeface="+mn-lt"/>
        <a:ea typeface="+mn-ea"/>
        <a:cs typeface="+mn-cs"/>
      </a:defRPr>
    </a:lvl1pPr>
    <a:lvl2pPr marL="1753806" algn="l" defTabSz="3507611" rtl="0" eaLnBrk="1" latinLnBrk="0" hangingPunct="1">
      <a:defRPr sz="6905" kern="1200">
        <a:solidFill>
          <a:schemeClr val="tx1"/>
        </a:solidFill>
        <a:latin typeface="+mn-lt"/>
        <a:ea typeface="+mn-ea"/>
        <a:cs typeface="+mn-cs"/>
      </a:defRPr>
    </a:lvl2pPr>
    <a:lvl3pPr marL="3507611" algn="l" defTabSz="3507611" rtl="0" eaLnBrk="1" latinLnBrk="0" hangingPunct="1">
      <a:defRPr sz="6905" kern="1200">
        <a:solidFill>
          <a:schemeClr val="tx1"/>
        </a:solidFill>
        <a:latin typeface="+mn-lt"/>
        <a:ea typeface="+mn-ea"/>
        <a:cs typeface="+mn-cs"/>
      </a:defRPr>
    </a:lvl3pPr>
    <a:lvl4pPr marL="5261418" algn="l" defTabSz="3507611" rtl="0" eaLnBrk="1" latinLnBrk="0" hangingPunct="1">
      <a:defRPr sz="6905" kern="1200">
        <a:solidFill>
          <a:schemeClr val="tx1"/>
        </a:solidFill>
        <a:latin typeface="+mn-lt"/>
        <a:ea typeface="+mn-ea"/>
        <a:cs typeface="+mn-cs"/>
      </a:defRPr>
    </a:lvl4pPr>
    <a:lvl5pPr marL="7015223" algn="l" defTabSz="3507611" rtl="0" eaLnBrk="1" latinLnBrk="0" hangingPunct="1">
      <a:defRPr sz="6905" kern="1200">
        <a:solidFill>
          <a:schemeClr val="tx1"/>
        </a:solidFill>
        <a:latin typeface="+mn-lt"/>
        <a:ea typeface="+mn-ea"/>
        <a:cs typeface="+mn-cs"/>
      </a:defRPr>
    </a:lvl5pPr>
    <a:lvl6pPr marL="8769029" algn="l" defTabSz="3507611" rtl="0" eaLnBrk="1" latinLnBrk="0" hangingPunct="1">
      <a:defRPr sz="6905" kern="1200">
        <a:solidFill>
          <a:schemeClr val="tx1"/>
        </a:solidFill>
        <a:latin typeface="+mn-lt"/>
        <a:ea typeface="+mn-ea"/>
        <a:cs typeface="+mn-cs"/>
      </a:defRPr>
    </a:lvl6pPr>
    <a:lvl7pPr marL="10522835" algn="l" defTabSz="3507611" rtl="0" eaLnBrk="1" latinLnBrk="0" hangingPunct="1">
      <a:defRPr sz="6905" kern="1200">
        <a:solidFill>
          <a:schemeClr val="tx1"/>
        </a:solidFill>
        <a:latin typeface="+mn-lt"/>
        <a:ea typeface="+mn-ea"/>
        <a:cs typeface="+mn-cs"/>
      </a:defRPr>
    </a:lvl7pPr>
    <a:lvl8pPr marL="12276641" algn="l" defTabSz="3507611" rtl="0" eaLnBrk="1" latinLnBrk="0" hangingPunct="1">
      <a:defRPr sz="6905" kern="1200">
        <a:solidFill>
          <a:schemeClr val="tx1"/>
        </a:solidFill>
        <a:latin typeface="+mn-lt"/>
        <a:ea typeface="+mn-ea"/>
        <a:cs typeface="+mn-cs"/>
      </a:defRPr>
    </a:lvl8pPr>
    <a:lvl9pPr marL="14030447" algn="l" defTabSz="350761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5"/>
    <p:restoredTop sz="94509"/>
  </p:normalViewPr>
  <p:slideViewPr>
    <p:cSldViewPr snapToGrid="0" snapToObjects="1">
      <p:cViewPr>
        <p:scale>
          <a:sx n="50" d="100"/>
          <a:sy n="50" d="100"/>
        </p:scale>
        <p:origin x="1008" y="-6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AD0CE-46D8-8C41-8069-A7415983EEF9}"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EAD0CE-46D8-8C41-8069-A7415983EEF9}"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AD0CE-46D8-8C41-8069-A7415983EEF9}" type="datetimeFigureOut">
              <a:rPr lang="en-US" smtClean="0"/>
              <a:t>8/7/18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AD0CE-46D8-8C41-8069-A7415983EEF9}" type="datetimeFigureOut">
              <a:rPr lang="en-US" smtClean="0"/>
              <a:t>8/7/18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AD0CE-46D8-8C41-8069-A7415983EEF9}" type="datetimeFigureOut">
              <a:rPr lang="en-US" smtClean="0"/>
              <a:t>8/7/18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0EAD0CE-46D8-8C41-8069-A7415983EEF9}" type="datetimeFigureOut">
              <a:rPr lang="en-US" smtClean="0"/>
              <a:t>8/7/18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FE1FBF2-BDF6-8348-AE3E-CBF3354F3C4F}" type="slidenum">
              <a:rPr lang="en-US" smtClean="0"/>
              <a:t>‹#›</a:t>
            </a:fld>
            <a:endParaRPr lang="en-US"/>
          </a:p>
        </p:txBody>
      </p:sp>
    </p:spTree>
    <p:extLst>
      <p:ext uri="{BB962C8B-B14F-4D97-AF65-F5344CB8AC3E}">
        <p14:creationId xmlns:p14="http://schemas.microsoft.com/office/powerpoint/2010/main" val="8129146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emf"/><Relationship Id="rId20" Type="http://schemas.openxmlformats.org/officeDocument/2006/relationships/image" Target="../media/image16.png"/><Relationship Id="rId21" Type="http://schemas.openxmlformats.org/officeDocument/2006/relationships/image" Target="../media/image17.png"/><Relationship Id="rId22" Type="http://schemas.openxmlformats.org/officeDocument/2006/relationships/image" Target="../media/image18.png"/><Relationship Id="rId23" Type="http://schemas.openxmlformats.org/officeDocument/2006/relationships/image" Target="../media/image19.emf"/><Relationship Id="rId24" Type="http://schemas.openxmlformats.org/officeDocument/2006/relationships/image" Target="../media/image20.png"/><Relationship Id="rId25" Type="http://schemas.openxmlformats.org/officeDocument/2006/relationships/image" Target="../media/image21.png"/><Relationship Id="rId26" Type="http://schemas.openxmlformats.org/officeDocument/2006/relationships/image" Target="../media/image22.png"/><Relationship Id="rId10" Type="http://schemas.openxmlformats.org/officeDocument/2006/relationships/image" Target="../media/image9.emf"/><Relationship Id="rId11" Type="http://schemas.openxmlformats.org/officeDocument/2006/relationships/image" Target="../media/image10.png"/><Relationship Id="rId12" Type="http://schemas.openxmlformats.org/officeDocument/2006/relationships/image" Target="../media/image43.svg"/><Relationship Id="rId13" Type="http://schemas.openxmlformats.org/officeDocument/2006/relationships/image" Target="../media/image11.png"/><Relationship Id="rId14" Type="http://schemas.openxmlformats.org/officeDocument/2006/relationships/image" Target="../media/image41.svg"/><Relationship Id="rId15" Type="http://schemas.openxmlformats.org/officeDocument/2006/relationships/image" Target="../media/image12.png"/><Relationship Id="rId16" Type="http://schemas.openxmlformats.org/officeDocument/2006/relationships/image" Target="../media/image39.svg"/><Relationship Id="rId17" Type="http://schemas.openxmlformats.org/officeDocument/2006/relationships/image" Target="../media/image13.emf"/><Relationship Id="rId18" Type="http://schemas.openxmlformats.org/officeDocument/2006/relationships/image" Target="../media/image14.emf"/><Relationship Id="rId19"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jpeg"/><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15272" y="765978"/>
            <a:ext cx="29115316" cy="1384995"/>
          </a:xfrm>
          <a:prstGeom prst="rect">
            <a:avLst/>
          </a:prstGeom>
          <a:noFill/>
        </p:spPr>
        <p:txBody>
          <a:bodyPr wrap="square" rtlCol="0">
            <a:spAutoFit/>
          </a:bodyPr>
          <a:lstStyle/>
          <a:p>
            <a:pPr algn="ctr"/>
            <a:r>
              <a:rPr lang="en-US" sz="8200" b="1" dirty="0" smtClean="0">
                <a:solidFill>
                  <a:srgbClr val="03428E"/>
                </a:solidFill>
              </a:rPr>
              <a:t>Machine Learning based structure search</a:t>
            </a:r>
            <a:endParaRPr lang="en-US" sz="8200" b="1" dirty="0">
              <a:solidFill>
                <a:srgbClr val="03428E"/>
              </a:solidFill>
            </a:endParaRPr>
          </a:p>
        </p:txBody>
      </p:sp>
      <p:sp>
        <p:nvSpPr>
          <p:cNvPr id="14" name="TextBox 13"/>
          <p:cNvSpPr txBox="1"/>
          <p:nvPr/>
        </p:nvSpPr>
        <p:spPr>
          <a:xfrm>
            <a:off x="6096685" y="1936470"/>
            <a:ext cx="18081841" cy="1310680"/>
          </a:xfrm>
          <a:prstGeom prst="rect">
            <a:avLst/>
          </a:prstGeom>
          <a:noFill/>
        </p:spPr>
        <p:txBody>
          <a:bodyPr wrap="square" rtlCol="0">
            <a:spAutoFit/>
          </a:bodyPr>
          <a:lstStyle/>
          <a:p>
            <a:pPr algn="ctr"/>
            <a:r>
              <a:rPr lang="en-US" sz="4524" u="sng" dirty="0" err="1" smtClean="0"/>
              <a:t>Malthe</a:t>
            </a:r>
            <a:r>
              <a:rPr lang="en-US" sz="4524" u="sng" dirty="0" smtClean="0"/>
              <a:t> K. </a:t>
            </a:r>
            <a:r>
              <a:rPr lang="en-US" sz="4524" u="sng" dirty="0" err="1" smtClean="0"/>
              <a:t>Bisbo</a:t>
            </a:r>
            <a:r>
              <a:rPr lang="en-US" sz="4524" u="sng" baseline="30000" dirty="0" err="1" smtClean="0"/>
              <a:t>a</a:t>
            </a:r>
            <a:r>
              <a:rPr lang="en-US" sz="4524" dirty="0" smtClean="0"/>
              <a:t>, </a:t>
            </a:r>
            <a:r>
              <a:rPr lang="en-US" sz="4524" dirty="0" err="1"/>
              <a:t>Bjørk</a:t>
            </a:r>
            <a:r>
              <a:rPr lang="en-US" sz="4524" dirty="0"/>
              <a:t> </a:t>
            </a:r>
            <a:r>
              <a:rPr lang="en-US" sz="4524" dirty="0" err="1"/>
              <a:t>Hammer</a:t>
            </a:r>
            <a:r>
              <a:rPr lang="en-US" sz="4524" baseline="30000" dirty="0" err="1"/>
              <a:t>a,b</a:t>
            </a:r>
            <a:endParaRPr lang="en-US" sz="4524" dirty="0"/>
          </a:p>
          <a:p>
            <a:pPr algn="ctr"/>
            <a:r>
              <a:rPr lang="en-US" sz="3393" dirty="0"/>
              <a:t>a Department of Physics and Astronomy, Aarhus University, </a:t>
            </a:r>
            <a:r>
              <a:rPr lang="en-US" sz="3393" dirty="0" smtClean="0"/>
              <a:t>Denmark</a:t>
            </a:r>
            <a:endParaRPr lang="en-US" sz="3393" dirty="0"/>
          </a:p>
        </p:txBody>
      </p:sp>
      <p:grpSp>
        <p:nvGrpSpPr>
          <p:cNvPr id="16" name="Group 15"/>
          <p:cNvGrpSpPr/>
          <p:nvPr/>
        </p:nvGrpSpPr>
        <p:grpSpPr>
          <a:xfrm>
            <a:off x="615272" y="3998309"/>
            <a:ext cx="14299320" cy="4393221"/>
            <a:chOff x="454817" y="4426743"/>
            <a:chExt cx="9923751" cy="3107337"/>
          </a:xfrm>
        </p:grpSpPr>
        <p:sp>
          <p:nvSpPr>
            <p:cNvPr id="9" name="Rounded Rectangle 8"/>
            <p:cNvSpPr/>
            <p:nvPr/>
          </p:nvSpPr>
          <p:spPr>
            <a:xfrm>
              <a:off x="454817" y="4784087"/>
              <a:ext cx="9923751" cy="2749993"/>
            </a:xfrm>
            <a:prstGeom prst="roundRect">
              <a:avLst>
                <a:gd name="adj" fmla="val 10329"/>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Most people working within the field of science, will intuitively be able to tell, that some local configurations of atoms (like a benzene ring) generally are more stable than others. This information can also be learned by a computer, by assigning local energies to each atom of a structure, based on familiar patterns.</a:t>
              </a:r>
            </a:p>
          </p:txBody>
        </p:sp>
        <p:sp>
          <p:nvSpPr>
            <p:cNvPr id="15" name="Rounded Rectangle 14"/>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Introduction</a:t>
              </a:r>
            </a:p>
          </p:txBody>
        </p:sp>
      </p:grpSp>
      <p:grpSp>
        <p:nvGrpSpPr>
          <p:cNvPr id="20" name="Group 19"/>
          <p:cNvGrpSpPr/>
          <p:nvPr/>
        </p:nvGrpSpPr>
        <p:grpSpPr>
          <a:xfrm>
            <a:off x="613056" y="15198983"/>
            <a:ext cx="14299327" cy="25450463"/>
            <a:chOff x="454817" y="4503835"/>
            <a:chExt cx="9923751" cy="12630995"/>
          </a:xfrm>
        </p:grpSpPr>
        <p:sp>
          <p:nvSpPr>
            <p:cNvPr id="21" name="Rounded Rectangle 20"/>
            <p:cNvSpPr/>
            <p:nvPr/>
          </p:nvSpPr>
          <p:spPr>
            <a:xfrm>
              <a:off x="454817" y="4784085"/>
              <a:ext cx="9923751" cy="12350745"/>
            </a:xfrm>
            <a:prstGeom prst="roundRect">
              <a:avLst>
                <a:gd name="adj" fmla="val 272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smtClean="0"/>
                <a:t>The workflow of the method is most easily illustrated using a simple example. Consider therefore the following structure, which is constrained only to change according to the two coordinates x1 and x2.</a:t>
              </a:r>
            </a:p>
            <a:p>
              <a:pPr algn="just">
                <a:spcAft>
                  <a:spcPts val="1200"/>
                </a:spcAft>
              </a:pPr>
              <a:endParaRPr lang="en-US" sz="3600" dirty="0" smtClean="0"/>
            </a:p>
            <a:p>
              <a:pPr algn="just">
                <a:spcAft>
                  <a:spcPts val="1200"/>
                </a:spcAft>
              </a:pPr>
              <a:endParaRPr lang="en-US" sz="3600" dirty="0"/>
            </a:p>
            <a:p>
              <a:pPr algn="just">
                <a:spcAft>
                  <a:spcPts val="1200"/>
                </a:spcAft>
              </a:pPr>
              <a:endParaRPr lang="en-US" sz="3600" dirty="0" smtClean="0"/>
            </a:p>
            <a:p>
              <a:pPr algn="just">
                <a:spcAft>
                  <a:spcPts val="1200"/>
                </a:spcAft>
              </a:pPr>
              <a:r>
                <a:rPr lang="en-US" sz="3600" dirty="0" smtClean="0"/>
                <a:t>This simple problem allows for a two-dimensional plot of the energy landscape.</a:t>
              </a:r>
            </a:p>
            <a:p>
              <a:pPr algn="just">
                <a:spcAft>
                  <a:spcPts val="1200"/>
                </a:spcAft>
              </a:pPr>
              <a:r>
                <a:rPr lang="en-US" sz="3600" dirty="0" smtClean="0"/>
                <a:t>As illustrated below, each search iteration consists of:</a:t>
              </a:r>
            </a:p>
            <a:p>
              <a:pPr marL="742950" indent="-742950" algn="just">
                <a:spcAft>
                  <a:spcPts val="1200"/>
                </a:spcAft>
                <a:buAutoNum type="arabicParenR"/>
              </a:pPr>
              <a:r>
                <a:rPr lang="en-US" sz="3600" dirty="0" smtClean="0"/>
                <a:t>Train ML-model of the energy, based on all current data.</a:t>
              </a:r>
            </a:p>
            <a:p>
              <a:pPr marL="742950" indent="-742950" algn="just">
                <a:spcAft>
                  <a:spcPts val="1200"/>
                </a:spcAft>
                <a:buAutoNum type="arabicParenR"/>
              </a:pPr>
              <a:r>
                <a:rPr lang="en-US" sz="3600" dirty="0" smtClean="0"/>
                <a:t>Do an extended search in ML-energy landscape, to find multiple local minima structures. Continue with most promising of these.</a:t>
              </a:r>
            </a:p>
            <a:p>
              <a:pPr marL="742950" indent="-742950" algn="just">
                <a:spcAft>
                  <a:spcPts val="1200"/>
                </a:spcAft>
                <a:buAutoNum type="arabicParenR"/>
              </a:pPr>
              <a:r>
                <a:rPr lang="en-US" sz="3600" dirty="0" smtClean="0"/>
                <a:t>Do a single DFT calculation on structure from 2) and add to training data.</a:t>
              </a:r>
              <a:endParaRPr lang="en-US" sz="3600" dirty="0"/>
            </a:p>
          </p:txBody>
        </p:sp>
        <p:sp>
          <p:nvSpPr>
            <p:cNvPr id="22" name="Rounded Rectangle 21"/>
            <p:cNvSpPr/>
            <p:nvPr/>
          </p:nvSpPr>
          <p:spPr>
            <a:xfrm>
              <a:off x="1165580" y="4503835"/>
              <a:ext cx="8502227" cy="553315"/>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ML-based structure search</a:t>
              </a:r>
              <a:endParaRPr lang="en-US" sz="5090" dirty="0"/>
            </a:p>
          </p:txBody>
        </p:sp>
      </p:grpSp>
      <p:grpSp>
        <p:nvGrpSpPr>
          <p:cNvPr id="32" name="Group 31"/>
          <p:cNvGrpSpPr/>
          <p:nvPr/>
        </p:nvGrpSpPr>
        <p:grpSpPr>
          <a:xfrm>
            <a:off x="15431268" y="3475795"/>
            <a:ext cx="14299320" cy="12816489"/>
            <a:chOff x="454817" y="4426743"/>
            <a:chExt cx="9923751" cy="9551187"/>
          </a:xfrm>
        </p:grpSpPr>
        <mc:AlternateContent xmlns:mc="http://schemas.openxmlformats.org/markup-compatibility/2006">
          <mc:Choice xmlns:a14="http://schemas.microsoft.com/office/drawing/2010/main" Requires="a14">
            <p:sp>
              <p:nvSpPr>
                <p:cNvPr id="33" name="Rounded Rectangle 32"/>
                <p:cNvSpPr/>
                <p:nvPr/>
              </p:nvSpPr>
              <p:spPr>
                <a:xfrm>
                  <a:off x="454817" y="4784087"/>
                  <a:ext cx="9923751" cy="9193843"/>
                </a:xfrm>
                <a:prstGeom prst="roundRect">
                  <a:avLst>
                    <a:gd name="adj" fmla="val 4884"/>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As the machine learning model used for energy and force predictions, Gaussian Process regression is used. This method has the advantage of being fast to train for moderate sized training sets and additionally allows for an analytic estimate of the energy prediction error </a:t>
                  </a:r>
                  <a14:m>
                    <m:oMath xmlns:m="http://schemas.openxmlformats.org/officeDocument/2006/math">
                      <m:r>
                        <a:rPr lang="en-US" sz="3600" b="0" i="1" smtClean="0">
                          <a:latin typeface="Cambria Math" charset="0"/>
                        </a:rPr>
                        <m:t>𝜎</m:t>
                      </m:r>
                      <m:d>
                        <m:dPr>
                          <m:ctrlPr>
                            <a:rPr lang="en-US" sz="3600" b="1" i="1" smtClean="0">
                              <a:latin typeface="Cambria Math" charset="0"/>
                            </a:rPr>
                          </m:ctrlPr>
                        </m:dPr>
                        <m:e>
                          <m:r>
                            <a:rPr lang="en-US" sz="3600" b="1" i="1" smtClean="0">
                              <a:latin typeface="Cambria Math" charset="0"/>
                            </a:rPr>
                            <m:t>𝒙</m:t>
                          </m:r>
                        </m:e>
                      </m:d>
                    </m:oMath>
                  </a14:m>
                  <a:r>
                    <a:rPr lang="en-US" sz="3600" b="1" dirty="0" smtClean="0"/>
                    <a:t>.</a:t>
                  </a:r>
                  <a:r>
                    <a:rPr lang="en-US" sz="3600" dirty="0" smtClean="0"/>
                    <a:t> Estimates are based on the energy of similar structures:</a:t>
                  </a:r>
                </a:p>
                <a:p>
                  <a:pPr algn="just"/>
                  <a14:m>
                    <m:oMathPara xmlns:m="http://schemas.openxmlformats.org/officeDocument/2006/math">
                      <m:oMathParaPr>
                        <m:jc m:val="centerGroup"/>
                      </m:oMathParaPr>
                      <m:oMath xmlns:m="http://schemas.openxmlformats.org/officeDocument/2006/math">
                        <m:sSup>
                          <m:sSupPr>
                            <m:ctrlPr>
                              <a:rPr lang="en-GB" sz="3200" i="1">
                                <a:latin typeface="Cambria Math" charset="0"/>
                              </a:rPr>
                            </m:ctrlPr>
                          </m:sSupPr>
                          <m:e>
                            <m:r>
                              <a:rPr lang="da-DK" sz="3200" i="1">
                                <a:latin typeface="Cambria Math" charset="0"/>
                              </a:rPr>
                              <m:t>𝐸</m:t>
                            </m:r>
                          </m:e>
                          <m:sup>
                            <m:r>
                              <a:rPr lang="da-DK" sz="3200" i="1">
                                <a:latin typeface="Cambria Math" charset="0"/>
                              </a:rPr>
                              <m:t>𝑒𝑠𝑡</m:t>
                            </m:r>
                          </m:sup>
                        </m:sSup>
                        <m:d>
                          <m:dPr>
                            <m:ctrlPr>
                              <a:rPr lang="en-GB" sz="3200" i="1">
                                <a:latin typeface="Cambria Math" charset="0"/>
                              </a:rPr>
                            </m:ctrlPr>
                          </m:dPr>
                          <m:e>
                            <m:r>
                              <a:rPr lang="da-DK" sz="3200" b="1" i="1">
                                <a:latin typeface="Cambria Math" charset="0"/>
                              </a:rPr>
                              <m:t>𝒙</m:t>
                            </m:r>
                          </m:e>
                        </m:d>
                        <m:r>
                          <a:rPr lang="en-GB" sz="3200" i="1">
                            <a:latin typeface="Cambria Math" charset="0"/>
                          </a:rPr>
                          <m:t>=</m:t>
                        </m:r>
                        <m:nary>
                          <m:naryPr>
                            <m:chr m:val="∑"/>
                            <m:supHide m:val="on"/>
                            <m:ctrlPr>
                              <a:rPr lang="en-GB" sz="3200" i="1">
                                <a:latin typeface="Cambria Math" charset="0"/>
                              </a:rPr>
                            </m:ctrlPr>
                          </m:naryPr>
                          <m:sub>
                            <m:r>
                              <a:rPr lang="da-DK" sz="3200" i="1">
                                <a:latin typeface="Cambria Math" charset="0"/>
                              </a:rPr>
                              <m:t>𝑖</m:t>
                            </m:r>
                          </m:sub>
                          <m:sup/>
                          <m:e>
                            <m:sSub>
                              <m:sSubPr>
                                <m:ctrlPr>
                                  <a:rPr lang="en-GB" sz="3200" i="1">
                                    <a:latin typeface="Cambria Math" charset="0"/>
                                  </a:rPr>
                                </m:ctrlPr>
                              </m:sSubPr>
                              <m:e>
                                <m:r>
                                  <a:rPr lang="da-DK" sz="3200" i="1">
                                    <a:latin typeface="Cambria Math" charset="0"/>
                                  </a:rPr>
                                  <m:t>𝛼</m:t>
                                </m:r>
                              </m:e>
                              <m:sub>
                                <m:r>
                                  <a:rPr lang="da-DK" sz="3200" i="1">
                                    <a:latin typeface="Cambria Math" charset="0"/>
                                  </a:rPr>
                                  <m:t>𝑖</m:t>
                                </m:r>
                              </m:sub>
                            </m:sSub>
                            <m:r>
                              <a:rPr lang="da-DK" sz="3200" i="1">
                                <a:latin typeface="Cambria Math" charset="0"/>
                              </a:rPr>
                              <m:t>𝐾</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e>
                        </m:nary>
                        <m:r>
                          <a:rPr lang="en-GB" sz="3200" i="1">
                            <a:latin typeface="Cambria Math" charset="0"/>
                          </a:rPr>
                          <m:t>+</m:t>
                        </m:r>
                        <m:r>
                          <a:rPr lang="da-DK" sz="3200" i="1">
                            <a:latin typeface="Cambria Math" charset="0"/>
                          </a:rPr>
                          <m:t>𝛽</m:t>
                        </m:r>
                        <m:r>
                          <a:rPr lang="en-GB" sz="3200" i="1">
                            <a:latin typeface="Cambria Math" charset="0"/>
                          </a:rPr>
                          <m:t>, </m:t>
                        </m:r>
                        <m:r>
                          <a:rPr lang="en-US" sz="3200" b="0" i="1" smtClean="0">
                            <a:latin typeface="Cambria Math" charset="0"/>
                          </a:rPr>
                          <m:t> </m:t>
                        </m:r>
                        <m:r>
                          <a:rPr lang="da-DK" sz="3200" i="1">
                            <a:latin typeface="Cambria Math" charset="0"/>
                          </a:rPr>
                          <m:t>𝐾</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r>
                          <a:rPr lang="en-GB" sz="3200" i="1">
                            <a:latin typeface="Cambria Math" charset="0"/>
                          </a:rPr>
                          <m:t>=</m:t>
                        </m:r>
                        <m:r>
                          <m:rPr>
                            <m:sty m:val="p"/>
                          </m:rPr>
                          <a:rPr lang="en-GB" sz="3200">
                            <a:latin typeface="Cambria Math" charset="0"/>
                          </a:rPr>
                          <m:t>exp</m:t>
                        </m:r>
                        <m:d>
                          <m:dPr>
                            <m:begChr m:val="["/>
                            <m:endChr m:val="]"/>
                            <m:ctrlPr>
                              <a:rPr lang="en-GB" sz="3200" i="1">
                                <a:latin typeface="Cambria Math" charset="0"/>
                              </a:rPr>
                            </m:ctrlPr>
                          </m:dPr>
                          <m:e>
                            <m:r>
                              <a:rPr lang="en-GB" sz="3200" i="1">
                                <a:latin typeface="Cambria Math" charset="0"/>
                              </a:rPr>
                              <m:t>−</m:t>
                            </m:r>
                            <m:f>
                              <m:fPr>
                                <m:ctrlPr>
                                  <a:rPr lang="en-GB" sz="3200" i="1">
                                    <a:latin typeface="Cambria Math" charset="0"/>
                                  </a:rPr>
                                </m:ctrlPr>
                              </m:fPr>
                              <m:num>
                                <m:r>
                                  <a:rPr lang="en-GB" sz="3200" i="1">
                                    <a:latin typeface="Cambria Math" charset="0"/>
                                  </a:rPr>
                                  <m:t>1</m:t>
                                </m:r>
                              </m:num>
                              <m:den>
                                <m:r>
                                  <a:rPr lang="da-DK" sz="3200" i="1">
                                    <a:latin typeface="Cambria Math" charset="0"/>
                                  </a:rPr>
                                  <m:t>2</m:t>
                                </m:r>
                                <m:sSup>
                                  <m:sSupPr>
                                    <m:ctrlPr>
                                      <a:rPr lang="en-GB" sz="3200" i="1">
                                        <a:latin typeface="Cambria Math" charset="0"/>
                                      </a:rPr>
                                    </m:ctrlPr>
                                  </m:sSupPr>
                                  <m:e>
                                    <m:r>
                                      <a:rPr lang="da-DK" sz="3200" i="1">
                                        <a:latin typeface="Cambria Math" charset="0"/>
                                      </a:rPr>
                                      <m:t>𝜎</m:t>
                                    </m:r>
                                  </m:e>
                                  <m:sup>
                                    <m:r>
                                      <a:rPr lang="en-GB" sz="3200" i="1">
                                        <a:latin typeface="Cambria Math" charset="0"/>
                                      </a:rPr>
                                      <m:t>2</m:t>
                                    </m:r>
                                  </m:sup>
                                </m:sSup>
                              </m:den>
                            </m:f>
                            <m:r>
                              <a:rPr lang="da-DK" sz="3200" i="1">
                                <a:latin typeface="Cambria Math" charset="0"/>
                              </a:rPr>
                              <m:t>𝑑</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e>
                        </m:d>
                      </m:oMath>
                    </m:oMathPara>
                  </a14:m>
                  <a:endParaRPr lang="en-US" sz="3200" dirty="0" smtClean="0"/>
                </a:p>
                <a:p>
                  <a:pPr algn="just">
                    <a:lnSpc>
                      <a:spcPct val="150000"/>
                    </a:lnSpc>
                  </a:pPr>
                  <a14:m>
                    <m:oMathPara xmlns:m="http://schemas.openxmlformats.org/officeDocument/2006/math">
                      <m:oMathParaPr>
                        <m:jc m:val="centerGroup"/>
                      </m:oMathParaPr>
                      <m:oMath xmlns:m="http://schemas.openxmlformats.org/officeDocument/2006/math">
                        <m:sSup>
                          <m:sSupPr>
                            <m:ctrlPr>
                              <a:rPr lang="en-GB" sz="3200" i="1">
                                <a:latin typeface="Cambria Math" charset="0"/>
                              </a:rPr>
                            </m:ctrlPr>
                          </m:sSupPr>
                          <m:e>
                            <m:r>
                              <a:rPr lang="en-US" sz="3200" b="0" i="1" smtClean="0">
                                <a:latin typeface="Cambria Math" charset="0"/>
                              </a:rPr>
                              <m:t>𝐹</m:t>
                            </m:r>
                          </m:e>
                          <m:sup>
                            <m:r>
                              <a:rPr lang="da-DK" sz="3200" i="1">
                                <a:latin typeface="Cambria Math" charset="0"/>
                              </a:rPr>
                              <m:t>𝑒𝑠𝑡</m:t>
                            </m:r>
                          </m:sup>
                        </m:sSup>
                        <m:d>
                          <m:dPr>
                            <m:ctrlPr>
                              <a:rPr lang="en-GB" sz="3200" i="1">
                                <a:latin typeface="Cambria Math" charset="0"/>
                              </a:rPr>
                            </m:ctrlPr>
                          </m:dPr>
                          <m:e>
                            <m:r>
                              <a:rPr lang="da-DK" sz="3200" b="1" i="1">
                                <a:latin typeface="Cambria Math" charset="0"/>
                              </a:rPr>
                              <m:t>𝒙</m:t>
                            </m:r>
                          </m:e>
                        </m:d>
                        <m:r>
                          <a:rPr lang="en-GB" sz="3200" i="1">
                            <a:latin typeface="Cambria Math" charset="0"/>
                          </a:rPr>
                          <m:t>=</m:t>
                        </m:r>
                        <m:r>
                          <a:rPr lang="en-US" sz="3200" b="0" i="0" smtClean="0">
                            <a:latin typeface="Cambria Math" charset="0"/>
                          </a:rPr>
                          <m:t>∇</m:t>
                        </m:r>
                        <m:sSup>
                          <m:sSupPr>
                            <m:ctrlPr>
                              <a:rPr lang="en-US" sz="3200" b="0" i="1" smtClean="0">
                                <a:latin typeface="Cambria Math" charset="0"/>
                              </a:rPr>
                            </m:ctrlPr>
                          </m:sSupPr>
                          <m:e>
                            <m:r>
                              <a:rPr lang="da-DK" sz="3200" b="0" i="1" smtClean="0">
                                <a:latin typeface="Cambria Math" charset="0"/>
                              </a:rPr>
                              <m:t>𝐸</m:t>
                            </m:r>
                          </m:e>
                          <m:sup>
                            <m:r>
                              <a:rPr lang="da-DK" sz="3200" b="0" i="1" smtClean="0">
                                <a:latin typeface="Cambria Math" charset="0"/>
                              </a:rPr>
                              <m:t>𝑒𝑠𝑡</m:t>
                            </m:r>
                          </m:sup>
                        </m:sSup>
                        <m:d>
                          <m:dPr>
                            <m:ctrlPr>
                              <a:rPr lang="da-DK" sz="3200" b="1" i="1" smtClean="0">
                                <a:latin typeface="Cambria Math" charset="0"/>
                              </a:rPr>
                            </m:ctrlPr>
                          </m:dPr>
                          <m:e>
                            <m:r>
                              <a:rPr lang="da-DK" sz="3200" b="1" i="1" smtClean="0">
                                <a:latin typeface="Cambria Math" charset="0"/>
                              </a:rPr>
                              <m:t>𝒙</m:t>
                            </m:r>
                          </m:e>
                        </m:d>
                        <m:r>
                          <a:rPr lang="da-DK" sz="3200" b="1" i="1" smtClean="0">
                            <a:latin typeface="Cambria Math" charset="0"/>
                          </a:rPr>
                          <m:t>                                                                                         </m:t>
                        </m:r>
                      </m:oMath>
                    </m:oMathPara>
                  </a14:m>
                  <a:endParaRPr lang="en-US" sz="3200" b="1" dirty="0" smtClean="0"/>
                </a:p>
                <a:p>
                  <a:pPr algn="just"/>
                  <a:endParaRPr lang="en-US" sz="3200" dirty="0"/>
                </a:p>
              </p:txBody>
            </p:sp>
          </mc:Choice>
          <mc:Fallback>
            <p:sp>
              <p:nvSpPr>
                <p:cNvPr id="33" name="Rounded Rectangle 32"/>
                <p:cNvSpPr>
                  <a:spLocks noRot="1" noChangeAspect="1" noMove="1" noResize="1" noEditPoints="1" noAdjustHandles="1" noChangeArrowheads="1" noChangeShapeType="1" noTextEdit="1"/>
                </p:cNvSpPr>
                <p:nvPr/>
              </p:nvSpPr>
              <p:spPr>
                <a:xfrm>
                  <a:off x="454817" y="4784087"/>
                  <a:ext cx="9923751" cy="9193843"/>
                </a:xfrm>
                <a:prstGeom prst="roundRect">
                  <a:avLst>
                    <a:gd name="adj" fmla="val 4884"/>
                  </a:avLst>
                </a:prstGeom>
                <a:blipFill rotWithShape="0">
                  <a:blip r:embed="rId2"/>
                  <a:stretch>
                    <a:fillRect/>
                  </a:stretch>
                </a:blipFill>
                <a:ln w="76200">
                  <a:solidFill>
                    <a:srgbClr val="03428E"/>
                  </a:solidFill>
                </a:ln>
                <a:effectLst>
                  <a:softEdge rad="0"/>
                </a:effectLst>
              </p:spPr>
              <p:txBody>
                <a:bodyPr/>
                <a:lstStyle/>
                <a:p>
                  <a:r>
                    <a:rPr lang="en-US">
                      <a:noFill/>
                    </a:rPr>
                    <a:t> </a:t>
                  </a:r>
                </a:p>
              </p:txBody>
            </p:sp>
          </mc:Fallback>
        </mc:AlternateContent>
        <p:sp>
          <p:nvSpPr>
            <p:cNvPr id="34" name="Rounded Rectangle 33"/>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Local Energy Predictions</a:t>
              </a:r>
            </a:p>
          </p:txBody>
        </p:sp>
      </p:grpSp>
      <p:grpSp>
        <p:nvGrpSpPr>
          <p:cNvPr id="39" name="Group 38"/>
          <p:cNvGrpSpPr/>
          <p:nvPr/>
        </p:nvGrpSpPr>
        <p:grpSpPr>
          <a:xfrm>
            <a:off x="15431268" y="30666254"/>
            <a:ext cx="14299320" cy="9983192"/>
            <a:chOff x="454817" y="4641235"/>
            <a:chExt cx="9923751" cy="2498537"/>
          </a:xfrm>
        </p:grpSpPr>
        <mc:AlternateContent xmlns:mc="http://schemas.openxmlformats.org/markup-compatibility/2006">
          <mc:Choice xmlns:a14="http://schemas.microsoft.com/office/drawing/2010/main" Requires="a14">
            <p:sp>
              <p:nvSpPr>
                <p:cNvPr id="40" name="Rounded Rectangle 39"/>
                <p:cNvSpPr/>
                <p:nvPr/>
              </p:nvSpPr>
              <p:spPr>
                <a:xfrm>
                  <a:off x="454817" y="4784088"/>
                  <a:ext cx="9923751" cy="2355684"/>
                </a:xfrm>
                <a:prstGeom prst="roundRect">
                  <a:avLst>
                    <a:gd name="adj" fmla="val 1365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The method has been applied to C24 fullerenes with the following success rates in finding the four geometries with lowest energy. The searches required </a:t>
                  </a:r>
                  <a14:m>
                    <m:oMath xmlns:m="http://schemas.openxmlformats.org/officeDocument/2006/math">
                      <m:r>
                        <a:rPr lang="en-US" sz="3600" b="0" i="1" smtClean="0">
                          <a:latin typeface="Cambria Math" charset="0"/>
                        </a:rPr>
                        <m:t>~1000</m:t>
                      </m:r>
                    </m:oMath>
                  </a14:m>
                  <a:r>
                    <a:rPr lang="en-US" sz="3600" dirty="0" smtClean="0"/>
                    <a:t> search iteration/DFT calculations.</a:t>
                  </a:r>
                  <a:endParaRPr lang="en-US" sz="3600" dirty="0"/>
                </a:p>
              </p:txBody>
            </p:sp>
          </mc:Choice>
          <mc:Fallback>
            <p:sp>
              <p:nvSpPr>
                <p:cNvPr id="40" name="Rounded Rectangle 39"/>
                <p:cNvSpPr>
                  <a:spLocks noRot="1" noChangeAspect="1" noMove="1" noResize="1" noEditPoints="1" noAdjustHandles="1" noChangeArrowheads="1" noChangeShapeType="1" noTextEdit="1"/>
                </p:cNvSpPr>
                <p:nvPr/>
              </p:nvSpPr>
              <p:spPr>
                <a:xfrm>
                  <a:off x="454817" y="4784088"/>
                  <a:ext cx="9923751" cy="2355684"/>
                </a:xfrm>
                <a:prstGeom prst="roundRect">
                  <a:avLst>
                    <a:gd name="adj" fmla="val 13656"/>
                  </a:avLst>
                </a:prstGeom>
                <a:blipFill rotWithShape="0">
                  <a:blip r:embed="rId3"/>
                  <a:stretch>
                    <a:fillRect/>
                  </a:stretch>
                </a:blipFill>
                <a:ln w="76200">
                  <a:solidFill>
                    <a:srgbClr val="03428E"/>
                  </a:solidFill>
                </a:ln>
                <a:effectLst>
                  <a:softEdge rad="0"/>
                </a:effectLst>
              </p:spPr>
              <p:txBody>
                <a:bodyPr/>
                <a:lstStyle/>
                <a:p>
                  <a:r>
                    <a:rPr lang="en-US">
                      <a:noFill/>
                    </a:rPr>
                    <a:t> </a:t>
                  </a:r>
                </a:p>
              </p:txBody>
            </p:sp>
          </mc:Fallback>
        </mc:AlternateContent>
        <p:sp>
          <p:nvSpPr>
            <p:cNvPr id="41" name="Rounded Rectangle 40"/>
            <p:cNvSpPr/>
            <p:nvPr/>
          </p:nvSpPr>
          <p:spPr>
            <a:xfrm>
              <a:off x="1165575" y="4641235"/>
              <a:ext cx="8502227" cy="274213"/>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Results</a:t>
              </a:r>
              <a:endParaRPr lang="en-US" sz="5090" dirty="0"/>
            </a:p>
          </p:txBody>
        </p:sp>
      </p:grpSp>
      <p:pic>
        <p:nvPicPr>
          <p:cNvPr id="37" name="Picture 36" descr="alt-logo-t-003d85-en.pdf"/>
          <p:cNvPicPr>
            <a:picLocks noChangeAspect="1"/>
          </p:cNvPicPr>
          <p:nvPr/>
        </p:nvPicPr>
        <p:blipFill rotWithShape="1">
          <a:blip r:embed="rId4">
            <a:extLst>
              <a:ext uri="{28A0092B-C50C-407E-A947-70E740481C1C}">
                <a14:useLocalDpi xmlns:a14="http://schemas.microsoft.com/office/drawing/2010/main" val="0"/>
              </a:ext>
            </a:extLst>
          </a:blip>
          <a:srcRect r="62275" b="40021"/>
          <a:stretch/>
        </p:blipFill>
        <p:spPr>
          <a:xfrm>
            <a:off x="1073664" y="40958349"/>
            <a:ext cx="6312223" cy="15196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8874" y="30409204"/>
            <a:ext cx="5906230" cy="5304997"/>
          </a:xfrm>
          <a:prstGeom prst="rect">
            <a:avLst/>
          </a:prstGeom>
        </p:spPr>
      </p:pic>
      <p:sp>
        <p:nvSpPr>
          <p:cNvPr id="120" name="Oval 119">
            <a:extLst>
              <a:ext uri="{FF2B5EF4-FFF2-40B4-BE49-F238E27FC236}">
                <a16:creationId xmlns:a16="http://schemas.microsoft.com/office/drawing/2014/main" xmlns="" id="{08F67ED2-E0EA-744D-A5C3-DFAF9C05EBB0}"/>
              </a:ext>
            </a:extLst>
          </p:cNvPr>
          <p:cNvSpPr/>
          <p:nvPr/>
        </p:nvSpPr>
        <p:spPr>
          <a:xfrm>
            <a:off x="4227566" y="33464102"/>
            <a:ext cx="2518497" cy="149863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dirty="0"/>
              <a:t>Consult DFT</a:t>
            </a:r>
          </a:p>
        </p:txBody>
      </p:sp>
      <p:sp>
        <p:nvSpPr>
          <p:cNvPr id="121" name="Oval 120">
            <a:extLst>
              <a:ext uri="{FF2B5EF4-FFF2-40B4-BE49-F238E27FC236}">
                <a16:creationId xmlns:a16="http://schemas.microsoft.com/office/drawing/2014/main" xmlns="" id="{08F67ED2-E0EA-744D-A5C3-DFAF9C05EBB0}"/>
              </a:ext>
            </a:extLst>
          </p:cNvPr>
          <p:cNvSpPr/>
          <p:nvPr/>
        </p:nvSpPr>
        <p:spPr>
          <a:xfrm>
            <a:off x="7050014" y="29940614"/>
            <a:ext cx="2518497" cy="149863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dirty="0" smtClean="0"/>
              <a:t>Train model</a:t>
            </a:r>
            <a:endParaRPr lang="da-DK" sz="3600" dirty="0"/>
          </a:p>
        </p:txBody>
      </p:sp>
      <p:sp>
        <p:nvSpPr>
          <p:cNvPr id="122" name="Oval 121">
            <a:extLst>
              <a:ext uri="{FF2B5EF4-FFF2-40B4-BE49-F238E27FC236}">
                <a16:creationId xmlns:a16="http://schemas.microsoft.com/office/drawing/2014/main" xmlns="" id="{08F67ED2-E0EA-744D-A5C3-DFAF9C05EBB0}"/>
              </a:ext>
            </a:extLst>
          </p:cNvPr>
          <p:cNvSpPr/>
          <p:nvPr/>
        </p:nvSpPr>
        <p:spPr>
          <a:xfrm>
            <a:off x="8995063" y="33464101"/>
            <a:ext cx="3000081" cy="149863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smtClean="0"/>
              <a:t>Search ML potential</a:t>
            </a:r>
            <a:endParaRPr lang="da-DK" sz="3600" dirty="0"/>
          </a:p>
        </p:txBody>
      </p:sp>
      <p:sp>
        <p:nvSpPr>
          <p:cNvPr id="123" name="Oval 122">
            <a:extLst>
              <a:ext uri="{FF2B5EF4-FFF2-40B4-BE49-F238E27FC236}">
                <a16:creationId xmlns:a16="http://schemas.microsoft.com/office/drawing/2014/main" xmlns="" id="{08F67ED2-E0EA-744D-A5C3-DFAF9C05EBB0}"/>
              </a:ext>
            </a:extLst>
          </p:cNvPr>
          <p:cNvSpPr/>
          <p:nvPr/>
        </p:nvSpPr>
        <p:spPr>
          <a:xfrm>
            <a:off x="2142734" y="30099110"/>
            <a:ext cx="2957409" cy="1543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dirty="0" smtClean="0"/>
              <a:t>Initial</a:t>
            </a:r>
          </a:p>
          <a:p>
            <a:pPr algn="ctr"/>
            <a:r>
              <a:rPr lang="da-DK" sz="3600" dirty="0" err="1"/>
              <a:t>s</a:t>
            </a:r>
            <a:r>
              <a:rPr lang="da-DK" sz="3600" dirty="0" err="1" smtClean="0"/>
              <a:t>tructures</a:t>
            </a:r>
            <a:endParaRPr lang="da-DK" sz="3600" dirty="0"/>
          </a:p>
        </p:txBody>
      </p:sp>
      <p:pic>
        <p:nvPicPr>
          <p:cNvPr id="124" name="Picture 123">
            <a:extLst>
              <a:ext uri="{FF2B5EF4-FFF2-40B4-BE49-F238E27FC236}">
                <a16:creationId xmlns:a16="http://schemas.microsoft.com/office/drawing/2014/main" xmlns="" id="{EAAF42C1-FAEB-4947-8DE4-2C0AD5593B99}"/>
              </a:ext>
            </a:extLst>
          </p:cNvPr>
          <p:cNvPicPr>
            <a:picLocks noChangeAspect="1"/>
          </p:cNvPicPr>
          <p:nvPr/>
        </p:nvPicPr>
        <p:blipFill>
          <a:blip r:embed="rId6"/>
          <a:stretch>
            <a:fillRect/>
          </a:stretch>
        </p:blipFill>
        <p:spPr>
          <a:xfrm>
            <a:off x="8475774" y="25696995"/>
            <a:ext cx="6464905" cy="4852183"/>
          </a:xfrm>
          <a:prstGeom prst="rect">
            <a:avLst/>
          </a:prstGeom>
        </p:spPr>
      </p:pic>
      <p:pic>
        <p:nvPicPr>
          <p:cNvPr id="125" name="Picture 124">
            <a:extLst>
              <a:ext uri="{FF2B5EF4-FFF2-40B4-BE49-F238E27FC236}">
                <a16:creationId xmlns:a16="http://schemas.microsoft.com/office/drawing/2014/main" xmlns="" id="{EAAF42C1-FAEB-4947-8DE4-2C0AD5593B99}"/>
              </a:ext>
            </a:extLst>
          </p:cNvPr>
          <p:cNvPicPr>
            <a:picLocks noChangeAspect="1"/>
          </p:cNvPicPr>
          <p:nvPr/>
        </p:nvPicPr>
        <p:blipFill>
          <a:blip r:embed="rId6"/>
          <a:stretch>
            <a:fillRect/>
          </a:stretch>
        </p:blipFill>
        <p:spPr>
          <a:xfrm>
            <a:off x="8535535" y="35436787"/>
            <a:ext cx="6464905" cy="4852183"/>
          </a:xfrm>
          <a:prstGeom prst="rect">
            <a:avLst/>
          </a:prstGeom>
        </p:spPr>
      </p:pic>
      <p:pic>
        <p:nvPicPr>
          <p:cNvPr id="126" name="Picture 125">
            <a:extLst>
              <a:ext uri="{FF2B5EF4-FFF2-40B4-BE49-F238E27FC236}">
                <a16:creationId xmlns:a16="http://schemas.microsoft.com/office/drawing/2014/main" xmlns="" id="{089A8EB1-7BF3-3B48-B79F-BFE89310F787}"/>
              </a:ext>
            </a:extLst>
          </p:cNvPr>
          <p:cNvPicPr>
            <a:picLocks noChangeAspect="1"/>
          </p:cNvPicPr>
          <p:nvPr/>
        </p:nvPicPr>
        <p:blipFill>
          <a:blip r:embed="rId7"/>
          <a:stretch>
            <a:fillRect/>
          </a:stretch>
        </p:blipFill>
        <p:spPr>
          <a:xfrm>
            <a:off x="979763" y="35464347"/>
            <a:ext cx="6472952" cy="4858223"/>
          </a:xfrm>
          <a:prstGeom prst="rect">
            <a:avLst/>
          </a:prstGeom>
        </p:spPr>
      </p:pic>
      <p:pic>
        <p:nvPicPr>
          <p:cNvPr id="145" name="Picture 144">
            <a:extLst>
              <a:ext uri="{FF2B5EF4-FFF2-40B4-BE49-F238E27FC236}">
                <a16:creationId xmlns:a16="http://schemas.microsoft.com/office/drawing/2014/main" xmlns="" id="{4E04806B-A48C-E042-86E9-CBD67367ED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5845" y="26902971"/>
            <a:ext cx="2606400" cy="2606400"/>
          </a:xfrm>
          <a:prstGeom prst="rect">
            <a:avLst/>
          </a:prstGeom>
        </p:spPr>
      </p:pic>
      <p:pic>
        <p:nvPicPr>
          <p:cNvPr id="146" name="Picture 145">
            <a:extLst>
              <a:ext uri="{FF2B5EF4-FFF2-40B4-BE49-F238E27FC236}">
                <a16:creationId xmlns:a16="http://schemas.microsoft.com/office/drawing/2014/main" xmlns="" id="{4847759E-E771-9645-B94F-520F45A194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99272" y="26897279"/>
            <a:ext cx="2612092" cy="2612092"/>
          </a:xfrm>
          <a:prstGeom prst="rect">
            <a:avLst/>
          </a:prstGeom>
        </p:spPr>
      </p:pic>
      <p:sp>
        <p:nvSpPr>
          <p:cNvPr id="13" name="Rectangle 12"/>
          <p:cNvSpPr/>
          <p:nvPr/>
        </p:nvSpPr>
        <p:spPr>
          <a:xfrm>
            <a:off x="1446728" y="26885040"/>
            <a:ext cx="1728000" cy="2356283"/>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7" name="Picture 146">
            <a:extLst>
              <a:ext uri="{FF2B5EF4-FFF2-40B4-BE49-F238E27FC236}">
                <a16:creationId xmlns:a16="http://schemas.microsoft.com/office/drawing/2014/main" xmlns="" id="{2A455A8A-721A-724A-99BC-08B770FA26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356" y="26892169"/>
            <a:ext cx="2607879" cy="2607879"/>
          </a:xfrm>
          <a:prstGeom prst="rect">
            <a:avLst/>
          </a:prstGeom>
        </p:spPr>
      </p:pic>
      <p:sp>
        <p:nvSpPr>
          <p:cNvPr id="148" name="Rectangle 147"/>
          <p:cNvSpPr/>
          <p:nvPr/>
        </p:nvSpPr>
        <p:spPr>
          <a:xfrm>
            <a:off x="3317466" y="26888585"/>
            <a:ext cx="1726681" cy="2356283"/>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Rectangle 148"/>
          <p:cNvSpPr/>
          <p:nvPr/>
        </p:nvSpPr>
        <p:spPr>
          <a:xfrm>
            <a:off x="5213601" y="26892130"/>
            <a:ext cx="1728000" cy="2356283"/>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Arrow Connector 18"/>
          <p:cNvCxnSpPr>
            <a:stCxn id="13" idx="2"/>
          </p:cNvCxnSpPr>
          <p:nvPr/>
        </p:nvCxnSpPr>
        <p:spPr>
          <a:xfrm>
            <a:off x="2310728" y="29241323"/>
            <a:ext cx="558600" cy="986816"/>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cxnSp>
        <p:nvCxnSpPr>
          <p:cNvPr id="150" name="Straight Arrow Connector 149"/>
          <p:cNvCxnSpPr/>
          <p:nvPr/>
        </p:nvCxnSpPr>
        <p:spPr>
          <a:xfrm flipH="1">
            <a:off x="3773336" y="29241323"/>
            <a:ext cx="454230" cy="857787"/>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cxnSp>
        <p:nvCxnSpPr>
          <p:cNvPr id="152" name="Straight Arrow Connector 151"/>
          <p:cNvCxnSpPr>
            <a:stCxn id="149" idx="2"/>
            <a:endCxn id="123" idx="7"/>
          </p:cNvCxnSpPr>
          <p:nvPr/>
        </p:nvCxnSpPr>
        <p:spPr>
          <a:xfrm flipH="1">
            <a:off x="4667040" y="29248413"/>
            <a:ext cx="1410561" cy="1076673"/>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sp>
        <p:nvSpPr>
          <p:cNvPr id="155" name="TextBox 154"/>
          <p:cNvSpPr txBox="1"/>
          <p:nvPr/>
        </p:nvSpPr>
        <p:spPr>
          <a:xfrm>
            <a:off x="10173561" y="35996188"/>
            <a:ext cx="362600" cy="584775"/>
          </a:xfrm>
          <a:prstGeom prst="rect">
            <a:avLst/>
          </a:prstGeom>
          <a:noFill/>
        </p:spPr>
        <p:txBody>
          <a:bodyPr wrap="none" rtlCol="0">
            <a:spAutoFit/>
          </a:bodyPr>
          <a:lstStyle/>
          <a:p>
            <a:r>
              <a:rPr lang="en-US" sz="3200" dirty="0" smtClean="0"/>
              <a:t>x</a:t>
            </a:r>
            <a:endParaRPr lang="en-US" sz="3200" dirty="0"/>
          </a:p>
        </p:txBody>
      </p:sp>
      <p:sp>
        <p:nvSpPr>
          <p:cNvPr id="156" name="TextBox 155"/>
          <p:cNvSpPr txBox="1"/>
          <p:nvPr/>
        </p:nvSpPr>
        <p:spPr>
          <a:xfrm>
            <a:off x="11240361" y="36224788"/>
            <a:ext cx="362600" cy="584775"/>
          </a:xfrm>
          <a:prstGeom prst="rect">
            <a:avLst/>
          </a:prstGeom>
          <a:noFill/>
        </p:spPr>
        <p:txBody>
          <a:bodyPr wrap="none" rtlCol="0">
            <a:spAutoFit/>
          </a:bodyPr>
          <a:lstStyle/>
          <a:p>
            <a:r>
              <a:rPr lang="en-US" sz="3200" dirty="0" smtClean="0"/>
              <a:t>x</a:t>
            </a:r>
            <a:endParaRPr lang="en-US" sz="3200" dirty="0"/>
          </a:p>
        </p:txBody>
      </p:sp>
      <p:sp>
        <p:nvSpPr>
          <p:cNvPr id="157" name="TextBox 156"/>
          <p:cNvSpPr txBox="1"/>
          <p:nvPr/>
        </p:nvSpPr>
        <p:spPr>
          <a:xfrm>
            <a:off x="12535761" y="36237488"/>
            <a:ext cx="362600" cy="584775"/>
          </a:xfrm>
          <a:prstGeom prst="rect">
            <a:avLst/>
          </a:prstGeom>
          <a:noFill/>
        </p:spPr>
        <p:txBody>
          <a:bodyPr wrap="none" rtlCol="0">
            <a:spAutoFit/>
          </a:bodyPr>
          <a:lstStyle/>
          <a:p>
            <a:r>
              <a:rPr lang="en-US" sz="3200" dirty="0" smtClean="0"/>
              <a:t>x</a:t>
            </a:r>
            <a:endParaRPr lang="en-US" sz="3200" dirty="0"/>
          </a:p>
        </p:txBody>
      </p:sp>
      <p:sp>
        <p:nvSpPr>
          <p:cNvPr id="158" name="TextBox 157"/>
          <p:cNvSpPr txBox="1"/>
          <p:nvPr/>
        </p:nvSpPr>
        <p:spPr>
          <a:xfrm>
            <a:off x="12535761" y="37380488"/>
            <a:ext cx="362600" cy="584775"/>
          </a:xfrm>
          <a:prstGeom prst="rect">
            <a:avLst/>
          </a:prstGeom>
          <a:noFill/>
        </p:spPr>
        <p:txBody>
          <a:bodyPr wrap="none" rtlCol="0">
            <a:spAutoFit/>
          </a:bodyPr>
          <a:lstStyle/>
          <a:p>
            <a:r>
              <a:rPr lang="en-US" sz="3200" dirty="0" smtClean="0"/>
              <a:t>x</a:t>
            </a:r>
            <a:endParaRPr lang="en-US" sz="3200" dirty="0"/>
          </a:p>
        </p:txBody>
      </p:sp>
      <p:sp>
        <p:nvSpPr>
          <p:cNvPr id="159" name="TextBox 158"/>
          <p:cNvSpPr txBox="1"/>
          <p:nvPr/>
        </p:nvSpPr>
        <p:spPr>
          <a:xfrm>
            <a:off x="12815161" y="38345688"/>
            <a:ext cx="362600" cy="584775"/>
          </a:xfrm>
          <a:prstGeom prst="rect">
            <a:avLst/>
          </a:prstGeom>
          <a:noFill/>
        </p:spPr>
        <p:txBody>
          <a:bodyPr wrap="none" rtlCol="0">
            <a:spAutoFit/>
          </a:bodyPr>
          <a:lstStyle/>
          <a:p>
            <a:r>
              <a:rPr lang="en-US" sz="3200" dirty="0" smtClean="0"/>
              <a:t>x</a:t>
            </a:r>
            <a:endParaRPr lang="en-US" sz="3200" dirty="0"/>
          </a:p>
        </p:txBody>
      </p:sp>
      <p:sp>
        <p:nvSpPr>
          <p:cNvPr id="161" name="TextBox 160"/>
          <p:cNvSpPr txBox="1"/>
          <p:nvPr/>
        </p:nvSpPr>
        <p:spPr>
          <a:xfrm>
            <a:off x="10179149" y="38277108"/>
            <a:ext cx="362600" cy="584775"/>
          </a:xfrm>
          <a:prstGeom prst="rect">
            <a:avLst/>
          </a:prstGeom>
          <a:noFill/>
        </p:spPr>
        <p:txBody>
          <a:bodyPr wrap="none" rtlCol="0">
            <a:spAutoFit/>
          </a:bodyPr>
          <a:lstStyle/>
          <a:p>
            <a:r>
              <a:rPr lang="en-US" sz="3200" dirty="0" smtClean="0"/>
              <a:t>x</a:t>
            </a:r>
            <a:endParaRPr lang="en-US" sz="3200" dirty="0"/>
          </a:p>
        </p:txBody>
      </p:sp>
      <p:sp>
        <p:nvSpPr>
          <p:cNvPr id="162" name="5-Point Star 161">
            <a:extLst>
              <a:ext uri="{FF2B5EF4-FFF2-40B4-BE49-F238E27FC236}">
                <a16:creationId xmlns:a16="http://schemas.microsoft.com/office/drawing/2014/main" xmlns="" id="{B583A645-FA5E-FD4B-BD40-AE889B17BDEB}"/>
              </a:ext>
            </a:extLst>
          </p:cNvPr>
          <p:cNvSpPr/>
          <p:nvPr/>
        </p:nvSpPr>
        <p:spPr>
          <a:xfrm>
            <a:off x="11113766" y="37661499"/>
            <a:ext cx="303405" cy="295079"/>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163" name="5-Point Star 162">
            <a:extLst>
              <a:ext uri="{FF2B5EF4-FFF2-40B4-BE49-F238E27FC236}">
                <a16:creationId xmlns:a16="http://schemas.microsoft.com/office/drawing/2014/main" xmlns="" id="{B583A645-FA5E-FD4B-BD40-AE889B17BDEB}"/>
              </a:ext>
            </a:extLst>
          </p:cNvPr>
          <p:cNvSpPr/>
          <p:nvPr/>
        </p:nvSpPr>
        <p:spPr>
          <a:xfrm>
            <a:off x="3596008" y="37678525"/>
            <a:ext cx="303405" cy="295079"/>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164" name="TextBox 163"/>
          <p:cNvSpPr txBox="1"/>
          <p:nvPr/>
        </p:nvSpPr>
        <p:spPr>
          <a:xfrm>
            <a:off x="1503461" y="26869299"/>
            <a:ext cx="393056" cy="584775"/>
          </a:xfrm>
          <a:prstGeom prst="rect">
            <a:avLst/>
          </a:prstGeom>
          <a:noFill/>
        </p:spPr>
        <p:txBody>
          <a:bodyPr wrap="none" rtlCol="0">
            <a:spAutoFit/>
          </a:bodyPr>
          <a:lstStyle/>
          <a:p>
            <a:r>
              <a:rPr lang="en-US" sz="3200" dirty="0" smtClean="0"/>
              <a:t>1</a:t>
            </a:r>
            <a:endParaRPr lang="en-US" sz="3200" dirty="0"/>
          </a:p>
        </p:txBody>
      </p:sp>
      <p:sp>
        <p:nvSpPr>
          <p:cNvPr id="165" name="TextBox 164"/>
          <p:cNvSpPr txBox="1"/>
          <p:nvPr/>
        </p:nvSpPr>
        <p:spPr>
          <a:xfrm>
            <a:off x="3403311" y="26853873"/>
            <a:ext cx="393056" cy="584775"/>
          </a:xfrm>
          <a:prstGeom prst="rect">
            <a:avLst/>
          </a:prstGeom>
          <a:noFill/>
        </p:spPr>
        <p:txBody>
          <a:bodyPr wrap="none" rtlCol="0">
            <a:spAutoFit/>
          </a:bodyPr>
          <a:lstStyle/>
          <a:p>
            <a:r>
              <a:rPr lang="en-US" sz="3200" dirty="0" smtClean="0"/>
              <a:t>2</a:t>
            </a:r>
            <a:endParaRPr lang="en-US" sz="3200" dirty="0"/>
          </a:p>
        </p:txBody>
      </p:sp>
      <p:sp>
        <p:nvSpPr>
          <p:cNvPr id="166" name="TextBox 165"/>
          <p:cNvSpPr txBox="1"/>
          <p:nvPr/>
        </p:nvSpPr>
        <p:spPr>
          <a:xfrm>
            <a:off x="5276885" y="26880475"/>
            <a:ext cx="393056" cy="584775"/>
          </a:xfrm>
          <a:prstGeom prst="rect">
            <a:avLst/>
          </a:prstGeom>
          <a:noFill/>
        </p:spPr>
        <p:txBody>
          <a:bodyPr wrap="none" rtlCol="0">
            <a:spAutoFit/>
          </a:bodyPr>
          <a:lstStyle/>
          <a:p>
            <a:r>
              <a:rPr lang="en-US" sz="3200" dirty="0" smtClean="0"/>
              <a:t>3</a:t>
            </a:r>
            <a:endParaRPr lang="en-US" sz="3200" dirty="0"/>
          </a:p>
        </p:txBody>
      </p:sp>
      <p:sp>
        <p:nvSpPr>
          <p:cNvPr id="167" name="TextBox 166"/>
          <p:cNvSpPr txBox="1"/>
          <p:nvPr/>
        </p:nvSpPr>
        <p:spPr>
          <a:xfrm>
            <a:off x="12201941" y="28493375"/>
            <a:ext cx="373820" cy="523220"/>
          </a:xfrm>
          <a:prstGeom prst="rect">
            <a:avLst/>
          </a:prstGeom>
          <a:noFill/>
        </p:spPr>
        <p:txBody>
          <a:bodyPr wrap="none" rtlCol="0">
            <a:spAutoFit/>
          </a:bodyPr>
          <a:lstStyle/>
          <a:p>
            <a:r>
              <a:rPr lang="en-US" sz="2800" smtClean="0"/>
              <a:t>1</a:t>
            </a:r>
            <a:endParaRPr lang="en-US" sz="2800" dirty="0"/>
          </a:p>
        </p:txBody>
      </p:sp>
      <p:sp>
        <p:nvSpPr>
          <p:cNvPr id="168" name="TextBox 167"/>
          <p:cNvSpPr txBox="1"/>
          <p:nvPr/>
        </p:nvSpPr>
        <p:spPr>
          <a:xfrm>
            <a:off x="12482357" y="28726039"/>
            <a:ext cx="367408" cy="523220"/>
          </a:xfrm>
          <a:prstGeom prst="rect">
            <a:avLst/>
          </a:prstGeom>
          <a:noFill/>
        </p:spPr>
        <p:txBody>
          <a:bodyPr wrap="none" rtlCol="0">
            <a:spAutoFit/>
          </a:bodyPr>
          <a:lstStyle/>
          <a:p>
            <a:r>
              <a:rPr lang="en-US" sz="2800" dirty="0"/>
              <a:t>2</a:t>
            </a:r>
          </a:p>
        </p:txBody>
      </p:sp>
      <p:sp>
        <p:nvSpPr>
          <p:cNvPr id="169" name="TextBox 168"/>
          <p:cNvSpPr txBox="1"/>
          <p:nvPr/>
        </p:nvSpPr>
        <p:spPr>
          <a:xfrm>
            <a:off x="12762773" y="28968355"/>
            <a:ext cx="367408" cy="523220"/>
          </a:xfrm>
          <a:prstGeom prst="rect">
            <a:avLst/>
          </a:prstGeom>
          <a:noFill/>
        </p:spPr>
        <p:txBody>
          <a:bodyPr wrap="none" rtlCol="0">
            <a:spAutoFit/>
          </a:bodyPr>
          <a:lstStyle/>
          <a:p>
            <a:r>
              <a:rPr lang="en-US" sz="2800" dirty="0"/>
              <a:t>3</a:t>
            </a:r>
          </a:p>
        </p:txBody>
      </p:sp>
      <p:pic>
        <p:nvPicPr>
          <p:cNvPr id="170" name="Graphic 13" descr="HeadWithGears">
            <a:extLst>
              <a:ext uri="{FF2B5EF4-FFF2-40B4-BE49-F238E27FC236}">
                <a16:creationId xmlns:a16="http://schemas.microsoft.com/office/drawing/2014/main" xmlns="" id="{F1734F00-B7B6-2042-904B-EB85E52832BE}"/>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6871428" y="29622051"/>
            <a:ext cx="883089" cy="883089"/>
          </a:xfrm>
          <a:prstGeom prst="rect">
            <a:avLst/>
          </a:prstGeom>
        </p:spPr>
      </p:pic>
      <p:pic>
        <p:nvPicPr>
          <p:cNvPr id="171" name="Graphic 10" descr="Atom">
            <a:extLst>
              <a:ext uri="{FF2B5EF4-FFF2-40B4-BE49-F238E27FC236}">
                <a16:creationId xmlns:a16="http://schemas.microsoft.com/office/drawing/2014/main" xmlns="" id="{803445ED-BA53-F447-93B7-06103930BE36}"/>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3992331" y="34279023"/>
            <a:ext cx="873890" cy="873890"/>
          </a:xfrm>
          <a:prstGeom prst="rect">
            <a:avLst/>
          </a:prstGeom>
        </p:spPr>
      </p:pic>
      <p:pic>
        <p:nvPicPr>
          <p:cNvPr id="172" name="Graphic 8" descr="Binoculars">
            <a:extLst>
              <a:ext uri="{FF2B5EF4-FFF2-40B4-BE49-F238E27FC236}">
                <a16:creationId xmlns:a16="http://schemas.microsoft.com/office/drawing/2014/main" xmlns="" id="{0307FDB9-D726-D54A-8E96-5C778AD4B9A7}"/>
              </a:ext>
            </a:extLst>
          </p:cNvPr>
          <p:cNvPicPr>
            <a:picLocks noChangeAspect="1"/>
          </p:cNvPicPr>
          <p:nvPr/>
        </p:nvPicPr>
        <p:blipFill>
          <a:blip r:embed="rId15">
            <a:extLst>
              <a:ext uri="{96DAC541-7B7A-43D3-8B79-37D633B846F1}">
                <asvg:svgBlip xmlns:asvg="http://schemas.microsoft.com/office/drawing/2016/SVG/main" xmlns="" r:embed="rId16"/>
              </a:ext>
            </a:extLst>
          </a:blip>
          <a:stretch>
            <a:fillRect/>
          </a:stretch>
        </p:blipFill>
        <p:spPr>
          <a:xfrm>
            <a:off x="11387894" y="34298351"/>
            <a:ext cx="918442" cy="918442"/>
          </a:xfrm>
          <a:prstGeom prst="rect">
            <a:avLst/>
          </a:prstGeom>
        </p:spPr>
      </p:pic>
      <p:pic>
        <p:nvPicPr>
          <p:cNvPr id="173" name="Picture 17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18496" y="17768817"/>
            <a:ext cx="3962870" cy="3962870"/>
          </a:xfrm>
          <a:prstGeom prst="rect">
            <a:avLst/>
          </a:prstGeom>
        </p:spPr>
      </p:pic>
      <p:cxnSp>
        <p:nvCxnSpPr>
          <p:cNvPr id="175" name="Straight Arrow Connector 174"/>
          <p:cNvCxnSpPr/>
          <p:nvPr/>
        </p:nvCxnSpPr>
        <p:spPr>
          <a:xfrm>
            <a:off x="6644463" y="18951043"/>
            <a:ext cx="782852" cy="1407080"/>
          </a:xfrm>
          <a:prstGeom prst="straightConnector1">
            <a:avLst/>
          </a:prstGeom>
          <a:ln w="79375">
            <a:tailEnd type="arrow" w="med" len="med"/>
          </a:ln>
        </p:spPr>
        <p:style>
          <a:lnRef idx="3">
            <a:schemeClr val="dk1"/>
          </a:lnRef>
          <a:fillRef idx="0">
            <a:schemeClr val="dk1"/>
          </a:fillRef>
          <a:effectRef idx="2">
            <a:schemeClr val="dk1"/>
          </a:effectRef>
          <a:fontRef idx="minor">
            <a:schemeClr val="tx1"/>
          </a:fontRef>
        </p:style>
      </p:cxnSp>
      <p:cxnSp>
        <p:nvCxnSpPr>
          <p:cNvPr id="177" name="Straight Arrow Connector 176"/>
          <p:cNvCxnSpPr/>
          <p:nvPr/>
        </p:nvCxnSpPr>
        <p:spPr>
          <a:xfrm flipH="1">
            <a:off x="7838263" y="18951043"/>
            <a:ext cx="782852" cy="1407080"/>
          </a:xfrm>
          <a:prstGeom prst="straightConnector1">
            <a:avLst/>
          </a:prstGeom>
          <a:ln w="79375">
            <a:tailEnd type="arrow" w="med" len="med"/>
          </a:ln>
        </p:spPr>
        <p:style>
          <a:lnRef idx="3">
            <a:schemeClr val="dk1"/>
          </a:lnRef>
          <a:fillRef idx="0">
            <a:schemeClr val="dk1"/>
          </a:fillRef>
          <a:effectRef idx="2">
            <a:schemeClr val="dk1"/>
          </a:effectRef>
          <a:fontRef idx="minor">
            <a:schemeClr val="tx1"/>
          </a:fontRef>
        </p:style>
      </p:cxnSp>
      <p:sp>
        <p:nvSpPr>
          <p:cNvPr id="178" name="TextBox 177"/>
          <p:cNvSpPr txBox="1"/>
          <p:nvPr/>
        </p:nvSpPr>
        <p:spPr>
          <a:xfrm>
            <a:off x="6474791" y="19856918"/>
            <a:ext cx="667170" cy="707886"/>
          </a:xfrm>
          <a:prstGeom prst="rect">
            <a:avLst/>
          </a:prstGeom>
          <a:noFill/>
        </p:spPr>
        <p:txBody>
          <a:bodyPr wrap="none" rtlCol="0">
            <a:spAutoFit/>
          </a:bodyPr>
          <a:lstStyle/>
          <a:p>
            <a:r>
              <a:rPr lang="en-US" sz="4000" dirty="0" smtClean="0"/>
              <a:t>x1</a:t>
            </a:r>
            <a:endParaRPr lang="en-US" sz="4000" dirty="0"/>
          </a:p>
        </p:txBody>
      </p:sp>
      <p:sp>
        <p:nvSpPr>
          <p:cNvPr id="179" name="TextBox 178"/>
          <p:cNvSpPr txBox="1"/>
          <p:nvPr/>
        </p:nvSpPr>
        <p:spPr>
          <a:xfrm>
            <a:off x="8252791" y="19831518"/>
            <a:ext cx="667170" cy="707886"/>
          </a:xfrm>
          <a:prstGeom prst="rect">
            <a:avLst/>
          </a:prstGeom>
          <a:noFill/>
        </p:spPr>
        <p:txBody>
          <a:bodyPr wrap="none" rtlCol="0">
            <a:spAutoFit/>
          </a:bodyPr>
          <a:lstStyle/>
          <a:p>
            <a:r>
              <a:rPr lang="en-US" sz="4000" dirty="0" smtClean="0"/>
              <a:t>x2</a:t>
            </a:r>
            <a:endParaRPr lang="en-US" sz="4000" dirty="0"/>
          </a:p>
        </p:txBody>
      </p:sp>
      <p:sp>
        <p:nvSpPr>
          <p:cNvPr id="181" name="Oval 180"/>
          <p:cNvSpPr/>
          <p:nvPr/>
        </p:nvSpPr>
        <p:spPr>
          <a:xfrm>
            <a:off x="11223890" y="31657025"/>
            <a:ext cx="144000" cy="14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11464735" y="31408188"/>
            <a:ext cx="2618987" cy="1077218"/>
          </a:xfrm>
          <a:prstGeom prst="rect">
            <a:avLst/>
          </a:prstGeom>
          <a:noFill/>
        </p:spPr>
        <p:txBody>
          <a:bodyPr wrap="none" rtlCol="0">
            <a:spAutoFit/>
          </a:bodyPr>
          <a:lstStyle/>
          <a:p>
            <a:r>
              <a:rPr lang="da-DK" sz="3200" dirty="0" smtClean="0"/>
              <a:t>= </a:t>
            </a:r>
            <a:r>
              <a:rPr lang="da-DK" sz="3200" dirty="0" err="1" smtClean="0"/>
              <a:t>Current</a:t>
            </a:r>
            <a:endParaRPr lang="da-DK" sz="3200" dirty="0"/>
          </a:p>
          <a:p>
            <a:r>
              <a:rPr lang="da-DK" sz="3200" dirty="0" smtClean="0"/>
              <a:t>   Training data</a:t>
            </a:r>
            <a:endParaRPr lang="en-US" sz="3200" dirty="0"/>
          </a:p>
        </p:txBody>
      </p:sp>
      <p:cxnSp>
        <p:nvCxnSpPr>
          <p:cNvPr id="183" name="Straight Arrow Connector 182"/>
          <p:cNvCxnSpPr/>
          <p:nvPr/>
        </p:nvCxnSpPr>
        <p:spPr>
          <a:xfrm flipH="1" flipV="1">
            <a:off x="12229042" y="30567598"/>
            <a:ext cx="0" cy="749319"/>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pic>
        <p:nvPicPr>
          <p:cNvPr id="190" name="Picture 18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936539" y="10379989"/>
            <a:ext cx="6644795" cy="4987200"/>
          </a:xfrm>
          <a:prstGeom prst="rect">
            <a:avLst/>
          </a:prstGeom>
        </p:spPr>
      </p:pic>
      <p:cxnSp>
        <p:nvCxnSpPr>
          <p:cNvPr id="192" name="Straight Arrow Connector 191"/>
          <p:cNvCxnSpPr/>
          <p:nvPr/>
        </p:nvCxnSpPr>
        <p:spPr>
          <a:xfrm flipH="1">
            <a:off x="21975070" y="11402417"/>
            <a:ext cx="34024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93" name="TextBox 192"/>
              <p:cNvSpPr txBox="1"/>
              <p:nvPr/>
            </p:nvSpPr>
            <p:spPr>
              <a:xfrm>
                <a:off x="22276560" y="11110029"/>
                <a:ext cx="53854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charset="0"/>
                        </a:rPr>
                        <m:t>𝛽</m:t>
                      </m:r>
                    </m:oMath>
                  </m:oMathPara>
                </a14:m>
                <a:endParaRPr lang="en-US" sz="3200" dirty="0"/>
              </a:p>
            </p:txBody>
          </p:sp>
        </mc:Choice>
        <mc:Fallback>
          <p:sp>
            <p:nvSpPr>
              <p:cNvPr id="193" name="TextBox 192"/>
              <p:cNvSpPr txBox="1">
                <a:spLocks noRot="1" noChangeAspect="1" noMove="1" noResize="1" noEditPoints="1" noAdjustHandles="1" noChangeArrowheads="1" noChangeShapeType="1" noTextEdit="1"/>
              </p:cNvSpPr>
              <p:nvPr/>
            </p:nvSpPr>
            <p:spPr>
              <a:xfrm>
                <a:off x="22276560" y="11110029"/>
                <a:ext cx="538544" cy="584775"/>
              </a:xfrm>
              <a:prstGeom prst="rect">
                <a:avLst/>
              </a:prstGeom>
              <a:blipFill rotWithShape="0">
                <a:blip r:embed="rId19"/>
                <a:stretch>
                  <a:fillRect/>
                </a:stretch>
              </a:blipFill>
            </p:spPr>
            <p:txBody>
              <a:bodyPr/>
              <a:lstStyle/>
              <a:p>
                <a:r>
                  <a:rPr lang="en-US">
                    <a:noFill/>
                  </a:rPr>
                  <a:t> </a:t>
                </a:r>
              </a:p>
            </p:txBody>
          </p:sp>
        </mc:Fallback>
      </mc:AlternateContent>
      <p:cxnSp>
        <p:nvCxnSpPr>
          <p:cNvPr id="194" name="Straight Arrow Connector 193"/>
          <p:cNvCxnSpPr/>
          <p:nvPr/>
        </p:nvCxnSpPr>
        <p:spPr>
          <a:xfrm flipH="1" flipV="1">
            <a:off x="19834450" y="13015752"/>
            <a:ext cx="1057050" cy="0"/>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98" name="TextBox 197"/>
              <p:cNvSpPr txBox="1"/>
              <p:nvPr/>
            </p:nvSpPr>
            <p:spPr>
              <a:xfrm>
                <a:off x="20028768" y="12500499"/>
                <a:ext cx="75572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charset="0"/>
                        </a:rPr>
                        <m:t>2</m:t>
                      </m:r>
                      <m:r>
                        <a:rPr lang="en-US" sz="3200" b="0" i="1" smtClean="0">
                          <a:latin typeface="Cambria Math" charset="0"/>
                        </a:rPr>
                        <m:t>𝜎</m:t>
                      </m:r>
                    </m:oMath>
                  </m:oMathPara>
                </a14:m>
                <a:endParaRPr lang="en-US" sz="3200" dirty="0"/>
              </a:p>
            </p:txBody>
          </p:sp>
        </mc:Choice>
        <mc:Fallback>
          <p:sp>
            <p:nvSpPr>
              <p:cNvPr id="198" name="TextBox 197"/>
              <p:cNvSpPr txBox="1">
                <a:spLocks noRot="1" noChangeAspect="1" noMove="1" noResize="1" noEditPoints="1" noAdjustHandles="1" noChangeArrowheads="1" noChangeShapeType="1" noTextEdit="1"/>
              </p:cNvSpPr>
              <p:nvPr/>
            </p:nvSpPr>
            <p:spPr>
              <a:xfrm>
                <a:off x="20028768" y="12500499"/>
                <a:ext cx="75572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9" name="TextBox 198"/>
              <p:cNvSpPr txBox="1"/>
              <p:nvPr/>
            </p:nvSpPr>
            <p:spPr>
              <a:xfrm>
                <a:off x="20087138" y="10214431"/>
                <a:ext cx="1678601"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da-DK" sz="3200" i="1">
                          <a:latin typeface="Cambria Math" charset="0"/>
                        </a:rPr>
                        <m:t>𝐾</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oMath>
                  </m:oMathPara>
                </a14:m>
                <a:endParaRPr lang="en-US" sz="3200" dirty="0"/>
              </a:p>
            </p:txBody>
          </p:sp>
        </mc:Choice>
        <mc:Fallback>
          <p:sp>
            <p:nvSpPr>
              <p:cNvPr id="199" name="TextBox 198"/>
              <p:cNvSpPr txBox="1">
                <a:spLocks noRot="1" noChangeAspect="1" noMove="1" noResize="1" noEditPoints="1" noAdjustHandles="1" noChangeArrowheads="1" noChangeShapeType="1" noTextEdit="1"/>
              </p:cNvSpPr>
              <p:nvPr/>
            </p:nvSpPr>
            <p:spPr>
              <a:xfrm>
                <a:off x="20087138" y="10214431"/>
                <a:ext cx="1678601" cy="584775"/>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p:cNvSpPr txBox="1"/>
              <p:nvPr/>
            </p:nvSpPr>
            <p:spPr>
              <a:xfrm>
                <a:off x="20100919" y="14091692"/>
                <a:ext cx="64254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latin typeface="Cambria Math" charset="0"/>
                            </a:rPr>
                          </m:ctrlPr>
                        </m:sSubPr>
                        <m:e>
                          <m:r>
                            <a:rPr lang="en-US" sz="3200" b="1" i="1" smtClean="0">
                              <a:latin typeface="Cambria Math" charset="0"/>
                            </a:rPr>
                            <m:t>𝒙</m:t>
                          </m:r>
                        </m:e>
                        <m:sub>
                          <m:r>
                            <a:rPr lang="en-US" sz="3200" b="0" i="1" smtClean="0">
                              <a:latin typeface="Cambria Math" charset="0"/>
                            </a:rPr>
                            <m:t>𝑖</m:t>
                          </m:r>
                        </m:sub>
                      </m:sSub>
                    </m:oMath>
                  </m:oMathPara>
                </a14:m>
                <a:endParaRPr lang="en-US" sz="3200" b="1" dirty="0"/>
              </a:p>
            </p:txBody>
          </p:sp>
        </mc:Choice>
        <mc:Fallback>
          <p:sp>
            <p:nvSpPr>
              <p:cNvPr id="200" name="TextBox 199"/>
              <p:cNvSpPr txBox="1">
                <a:spLocks noRot="1" noChangeAspect="1" noMove="1" noResize="1" noEditPoints="1" noAdjustHandles="1" noChangeArrowheads="1" noChangeShapeType="1" noTextEdit="1"/>
              </p:cNvSpPr>
              <p:nvPr/>
            </p:nvSpPr>
            <p:spPr>
              <a:xfrm>
                <a:off x="20100919" y="14091692"/>
                <a:ext cx="642547" cy="584775"/>
              </a:xfrm>
              <a:prstGeom prst="rect">
                <a:avLst/>
              </a:prstGeom>
              <a:blipFill rotWithShape="0">
                <a:blip r:embed="rId22"/>
                <a:stretch>
                  <a:fillRect/>
                </a:stretch>
              </a:blipFill>
            </p:spPr>
            <p:txBody>
              <a:bodyPr/>
              <a:lstStyle/>
              <a:p>
                <a:r>
                  <a:rPr lang="en-US">
                    <a:noFill/>
                  </a:rPr>
                  <a:t> </a:t>
                </a:r>
              </a:p>
            </p:txBody>
          </p:sp>
        </mc:Fallback>
      </mc:AlternateContent>
      <p:cxnSp>
        <p:nvCxnSpPr>
          <p:cNvPr id="201" name="Straight Arrow Connector 200"/>
          <p:cNvCxnSpPr/>
          <p:nvPr/>
        </p:nvCxnSpPr>
        <p:spPr>
          <a:xfrm>
            <a:off x="20358692" y="10735067"/>
            <a:ext cx="0" cy="14551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206" name="Picture 20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885625" y="10380680"/>
            <a:ext cx="6643875" cy="4986509"/>
          </a:xfrm>
          <a:prstGeom prst="rect">
            <a:avLst/>
          </a:prstGeom>
        </p:spPr>
      </p:pic>
      <p:sp>
        <p:nvSpPr>
          <p:cNvPr id="209" name="TextBox 208"/>
          <p:cNvSpPr txBox="1"/>
          <p:nvPr/>
        </p:nvSpPr>
        <p:spPr>
          <a:xfrm>
            <a:off x="16586200" y="15428684"/>
            <a:ext cx="4439357" cy="584775"/>
          </a:xfrm>
          <a:prstGeom prst="rect">
            <a:avLst/>
          </a:prstGeom>
          <a:noFill/>
        </p:spPr>
        <p:txBody>
          <a:bodyPr wrap="none" rtlCol="0">
            <a:spAutoFit/>
          </a:bodyPr>
          <a:lstStyle/>
          <a:p>
            <a:r>
              <a:rPr lang="en-US" sz="3200" i="1" dirty="0" smtClean="0"/>
              <a:t>Illustration of GPR model.</a:t>
            </a:r>
            <a:endParaRPr lang="en-US" sz="3200" i="1" dirty="0"/>
          </a:p>
        </p:txBody>
      </p:sp>
      <p:cxnSp>
        <p:nvCxnSpPr>
          <p:cNvPr id="210" name="Straight Arrow Connector 209"/>
          <p:cNvCxnSpPr/>
          <p:nvPr/>
        </p:nvCxnSpPr>
        <p:spPr>
          <a:xfrm flipH="1">
            <a:off x="21477768" y="12036081"/>
            <a:ext cx="34024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11" name="TextBox 210"/>
          <p:cNvSpPr txBox="1"/>
          <p:nvPr/>
        </p:nvSpPr>
        <p:spPr>
          <a:xfrm>
            <a:off x="23379992" y="15369652"/>
            <a:ext cx="3643946" cy="584775"/>
          </a:xfrm>
          <a:prstGeom prst="rect">
            <a:avLst/>
          </a:prstGeom>
          <a:noFill/>
        </p:spPr>
        <p:txBody>
          <a:bodyPr wrap="none" rtlCol="0">
            <a:spAutoFit/>
          </a:bodyPr>
          <a:lstStyle/>
          <a:p>
            <a:r>
              <a:rPr lang="en-US" sz="3200" i="1" dirty="0" smtClean="0"/>
              <a:t>GPR prediction error.</a:t>
            </a:r>
            <a:endParaRPr lang="en-US" sz="3200" i="1" dirty="0"/>
          </a:p>
        </p:txBody>
      </p:sp>
      <p:grpSp>
        <p:nvGrpSpPr>
          <p:cNvPr id="216" name="Group 215"/>
          <p:cNvGrpSpPr/>
          <p:nvPr/>
        </p:nvGrpSpPr>
        <p:grpSpPr>
          <a:xfrm>
            <a:off x="15431268" y="16702397"/>
            <a:ext cx="14299320" cy="5971896"/>
            <a:chOff x="454817" y="4426743"/>
            <a:chExt cx="9923751" cy="4015423"/>
          </a:xfrm>
        </p:grpSpPr>
        <mc:AlternateContent xmlns:mc="http://schemas.openxmlformats.org/markup-compatibility/2006">
          <mc:Choice xmlns:a14="http://schemas.microsoft.com/office/drawing/2010/main" Requires="a14">
            <p:sp>
              <p:nvSpPr>
                <p:cNvPr id="217" name="Rounded Rectangle 216"/>
                <p:cNvSpPr/>
                <p:nvPr/>
              </p:nvSpPr>
              <p:spPr>
                <a:xfrm>
                  <a:off x="454817" y="4784088"/>
                  <a:ext cx="9923751" cy="3658078"/>
                </a:xfrm>
                <a:prstGeom prst="roundRect">
                  <a:avLst>
                    <a:gd name="adj" fmla="val 1365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To </a:t>
                  </a:r>
                  <a:r>
                    <a:rPr lang="en-US" sz="3600" dirty="0"/>
                    <a:t>c</a:t>
                  </a:r>
                  <a:r>
                    <a:rPr lang="en-US" sz="3600" dirty="0" smtClean="0"/>
                    <a:t>ircumvent that the model has to waste predictive power learning that structures with very closely separated atoms have large energies, the </a:t>
                  </a:r>
                  <a:r>
                    <a:rPr lang="en-US" sz="3600" dirty="0"/>
                    <a:t>delta-Machine Learning strategy is </a:t>
                  </a:r>
                  <a:r>
                    <a:rPr lang="en-US" sz="3600" dirty="0" smtClean="0"/>
                    <a:t>adopted.</a:t>
                  </a:r>
                </a:p>
                <a:p>
                  <a:pPr algn="just"/>
                  <a:r>
                    <a:rPr lang="en-US" sz="3600" dirty="0" smtClean="0"/>
                    <a:t>In delta-ML some functional form is assumed about the energy landscape prior to training the model. This changes the GPR as</a:t>
                  </a:r>
                </a:p>
                <a:p>
                  <a:pPr algn="just">
                    <a:lnSpc>
                      <a:spcPct val="150000"/>
                    </a:lnSpc>
                  </a:pPr>
                  <a14:m>
                    <m:oMathPara xmlns:m="http://schemas.openxmlformats.org/officeDocument/2006/math">
                      <m:oMathParaPr>
                        <m:jc m:val="centerGroup"/>
                      </m:oMathParaPr>
                      <m:oMath xmlns:m="http://schemas.openxmlformats.org/officeDocument/2006/math">
                        <m:r>
                          <a:rPr lang="en-US" sz="3600" b="0" i="1" smtClean="0">
                            <a:latin typeface="Cambria Math" charset="0"/>
                          </a:rPr>
                          <m:t>𝛽</m:t>
                        </m:r>
                        <m:r>
                          <a:rPr lang="is-I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𝛽</m:t>
                        </m:r>
                        <m:d>
                          <m:dPr>
                            <m:ctrlPr>
                              <a:rPr lang="en-US" sz="3600" b="1" i="1" smtClean="0">
                                <a:latin typeface="Cambria Math" charset="0"/>
                                <a:ea typeface="Cambria Math" charset="0"/>
                                <a:cs typeface="Cambria Math" charset="0"/>
                              </a:rPr>
                            </m:ctrlPr>
                          </m:dPr>
                          <m:e>
                            <m:r>
                              <a:rPr lang="en-US" sz="3600" b="1" i="1" smtClean="0">
                                <a:latin typeface="Cambria Math" charset="0"/>
                                <a:ea typeface="Cambria Math" charset="0"/>
                                <a:cs typeface="Cambria Math" charset="0"/>
                              </a:rPr>
                              <m:t>𝒙</m:t>
                            </m:r>
                          </m:e>
                        </m:d>
                        <m:r>
                          <a:rPr lang="en-US" sz="3600" b="1" i="1" smtClean="0">
                            <a:latin typeface="Cambria Math" charset="0"/>
                            <a:ea typeface="Cambria Math" charset="0"/>
                            <a:cs typeface="Cambria Math" charset="0"/>
                          </a:rPr>
                          <m:t>.</m:t>
                        </m:r>
                      </m:oMath>
                    </m:oMathPara>
                  </a14:m>
                  <a:endParaRPr lang="en-US" sz="3600" b="1" dirty="0" smtClean="0"/>
                </a:p>
                <a:p>
                  <a:pPr algn="just">
                    <a:lnSpc>
                      <a:spcPct val="150000"/>
                    </a:lnSpc>
                  </a:pPr>
                  <a:r>
                    <a:rPr lang="en-US" sz="3600" dirty="0" smtClean="0"/>
                    <a:t>In this work a repulsive interatomic potential is used.</a:t>
                  </a:r>
                </a:p>
              </p:txBody>
            </p:sp>
          </mc:Choice>
          <mc:Fallback>
            <p:sp>
              <p:nvSpPr>
                <p:cNvPr id="217" name="Rounded Rectangle 216"/>
                <p:cNvSpPr>
                  <a:spLocks noRot="1" noChangeAspect="1" noMove="1" noResize="1" noEditPoints="1" noAdjustHandles="1" noChangeArrowheads="1" noChangeShapeType="1" noTextEdit="1"/>
                </p:cNvSpPr>
                <p:nvPr/>
              </p:nvSpPr>
              <p:spPr>
                <a:xfrm>
                  <a:off x="454817" y="4784088"/>
                  <a:ext cx="9923751" cy="3658078"/>
                </a:xfrm>
                <a:prstGeom prst="roundRect">
                  <a:avLst>
                    <a:gd name="adj" fmla="val 13656"/>
                  </a:avLst>
                </a:prstGeom>
                <a:blipFill rotWithShape="0">
                  <a:blip r:embed="rId24"/>
                  <a:stretch>
                    <a:fillRect/>
                  </a:stretch>
                </a:blipFill>
                <a:ln w="76200">
                  <a:solidFill>
                    <a:srgbClr val="03428E"/>
                  </a:solidFill>
                </a:ln>
                <a:effectLst>
                  <a:softEdge rad="0"/>
                </a:effectLst>
              </p:spPr>
              <p:txBody>
                <a:bodyPr/>
                <a:lstStyle/>
                <a:p>
                  <a:r>
                    <a:rPr lang="en-US">
                      <a:noFill/>
                    </a:rPr>
                    <a:t> </a:t>
                  </a:r>
                </a:p>
              </p:txBody>
            </p:sp>
          </mc:Fallback>
        </mc:AlternateContent>
        <p:sp>
          <p:nvSpPr>
            <p:cNvPr id="218" name="Rounded Rectangle 217"/>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Delta-Machine Learning</a:t>
              </a:r>
              <a:endParaRPr lang="en-US" sz="5090" dirty="0"/>
            </a:p>
          </p:txBody>
        </p:sp>
      </p:grpSp>
      <p:grpSp>
        <p:nvGrpSpPr>
          <p:cNvPr id="220" name="Group 219"/>
          <p:cNvGrpSpPr/>
          <p:nvPr/>
        </p:nvGrpSpPr>
        <p:grpSpPr>
          <a:xfrm>
            <a:off x="15431268" y="23314692"/>
            <a:ext cx="14299320" cy="7034400"/>
            <a:chOff x="454817" y="4426743"/>
            <a:chExt cx="9923751" cy="4220659"/>
          </a:xfrm>
        </p:grpSpPr>
        <mc:AlternateContent xmlns:mc="http://schemas.openxmlformats.org/markup-compatibility/2006">
          <mc:Choice xmlns:a14="http://schemas.microsoft.com/office/drawing/2010/main" Requires="a14">
            <p:sp>
              <p:nvSpPr>
                <p:cNvPr id="221" name="Rounded Rectangle 220"/>
                <p:cNvSpPr/>
                <p:nvPr/>
              </p:nvSpPr>
              <p:spPr>
                <a:xfrm>
                  <a:off x="454817" y="4784087"/>
                  <a:ext cx="9923751" cy="3863315"/>
                </a:xfrm>
                <a:prstGeom prst="roundRect">
                  <a:avLst>
                    <a:gd name="adj" fmla="val 1365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In each search iteration a random 1-step search is performed in the ML-energy landscape. This is done by generating </a:t>
                  </a:r>
                  <a14:m>
                    <m:oMath xmlns:m="http://schemas.openxmlformats.org/officeDocument/2006/math">
                      <m:r>
                        <a:rPr lang="en-US" sz="360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30</m:t>
                      </m:r>
                    </m:oMath>
                  </a14:m>
                  <a:r>
                    <a:rPr lang="en-US" sz="3600" dirty="0" smtClean="0"/>
                    <a:t>new candidate structures based on a population of the best current structures. These structures are then relaxed with the GPR-model and a single-point DFT calculation is performed on the most promising of these according the lower </a:t>
                  </a:r>
                  <a:r>
                    <a:rPr lang="en-US" sz="3600" smtClean="0"/>
                    <a:t>confidence bound</a:t>
                  </a:r>
                  <a:endParaRPr lang="en-US" sz="3600" dirty="0" smtClean="0"/>
                </a:p>
                <a:p>
                  <a:pPr algn="just">
                    <a:lnSpc>
                      <a:spcPct val="150000"/>
                    </a:lnSpc>
                  </a:pPr>
                  <a14:m>
                    <m:oMathPara xmlns:m="http://schemas.openxmlformats.org/officeDocument/2006/math">
                      <m:oMathParaPr>
                        <m:jc m:val="centerGroup"/>
                      </m:oMathParaPr>
                      <m:oMath xmlns:m="http://schemas.openxmlformats.org/officeDocument/2006/math">
                        <m:r>
                          <m:rPr>
                            <m:sty m:val="p"/>
                          </m:rPr>
                          <a:rPr lang="en-US" sz="3600" i="1">
                            <a:latin typeface="Cambria Math" charset="0"/>
                          </a:rPr>
                          <m:t>m</m:t>
                        </m:r>
                        <m:r>
                          <m:rPr>
                            <m:sty m:val="p"/>
                          </m:rPr>
                          <a:rPr lang="en-US" sz="3600" b="0" i="1" smtClean="0">
                            <a:latin typeface="Cambria Math" charset="0"/>
                          </a:rPr>
                          <m:t>in</m:t>
                        </m:r>
                        <m:d>
                          <m:dPr>
                            <m:ctrlPr>
                              <a:rPr lang="en-US" sz="3600" b="0" i="1" smtClean="0">
                                <a:latin typeface="Cambria Math" charset="0"/>
                              </a:rPr>
                            </m:ctrlPr>
                          </m:dPr>
                          <m:e>
                            <m:sSup>
                              <m:sSupPr>
                                <m:ctrlPr>
                                  <a:rPr lang="en-US" sz="3600" b="0" i="1" smtClean="0">
                                    <a:latin typeface="Cambria Math" charset="0"/>
                                  </a:rPr>
                                </m:ctrlPr>
                              </m:sSupPr>
                              <m:e>
                                <m:r>
                                  <a:rPr lang="en-US" sz="3600" b="0" i="1" smtClean="0">
                                    <a:latin typeface="Cambria Math" charset="0"/>
                                  </a:rPr>
                                  <m:t>𝐸</m:t>
                                </m:r>
                              </m:e>
                              <m:sup>
                                <m:r>
                                  <a:rPr lang="en-US" sz="3600" b="0" i="1" smtClean="0">
                                    <a:latin typeface="Cambria Math" charset="0"/>
                                  </a:rPr>
                                  <m:t>𝑒𝑠𝑡</m:t>
                                </m:r>
                              </m:sup>
                            </m:sSup>
                            <m:d>
                              <m:dPr>
                                <m:ctrlPr>
                                  <a:rPr lang="en-US" sz="3600" b="1" i="1" smtClean="0">
                                    <a:latin typeface="Cambria Math" charset="0"/>
                                  </a:rPr>
                                </m:ctrlPr>
                              </m:dPr>
                              <m:e>
                                <m:r>
                                  <a:rPr lang="en-US" sz="3600" b="1" i="1" smtClean="0">
                                    <a:latin typeface="Cambria Math" charset="0"/>
                                  </a:rPr>
                                  <m:t>𝒙</m:t>
                                </m:r>
                              </m:e>
                            </m:d>
                            <m:r>
                              <a:rPr lang="en-US" sz="3600" b="1" i="1" smtClean="0">
                                <a:latin typeface="Cambria Math" charset="0"/>
                              </a:rPr>
                              <m:t>−</m:t>
                            </m:r>
                            <m:r>
                              <a:rPr lang="en-US" sz="3600" b="0" i="1" smtClean="0">
                                <a:latin typeface="Cambria Math" charset="0"/>
                              </a:rPr>
                              <m:t>𝜅</m:t>
                            </m:r>
                            <m:r>
                              <a:rPr lang="en-US" sz="3600" b="0" i="1" smtClean="0">
                                <a:latin typeface="Cambria Math" charset="0"/>
                              </a:rPr>
                              <m:t>⋅</m:t>
                            </m:r>
                            <m:r>
                              <a:rPr lang="en-US" sz="3600" b="0" i="1" smtClean="0">
                                <a:latin typeface="Cambria Math" charset="0"/>
                              </a:rPr>
                              <m:t>𝜎</m:t>
                            </m:r>
                            <m:d>
                              <m:dPr>
                                <m:ctrlPr>
                                  <a:rPr lang="en-US" sz="3600" b="0" i="1" smtClean="0">
                                    <a:latin typeface="Cambria Math" charset="0"/>
                                  </a:rPr>
                                </m:ctrlPr>
                              </m:dPr>
                              <m:e>
                                <m:r>
                                  <a:rPr lang="en-US" sz="3600" b="1" i="1" smtClean="0">
                                    <a:latin typeface="Cambria Math" charset="0"/>
                                  </a:rPr>
                                  <m:t>𝒙</m:t>
                                </m:r>
                              </m:e>
                            </m:d>
                          </m:e>
                        </m:d>
                        <m:r>
                          <a:rPr lang="en-US" sz="3600" b="0" i="1" smtClean="0">
                            <a:latin typeface="Cambria Math" charset="0"/>
                          </a:rPr>
                          <m:t>. </m:t>
                        </m:r>
                      </m:oMath>
                    </m:oMathPara>
                  </a14:m>
                  <a:endParaRPr lang="en-US" sz="3600" dirty="0"/>
                </a:p>
                <a:p>
                  <a:pPr algn="just"/>
                  <a:r>
                    <a:rPr lang="en-US" sz="3600" dirty="0" smtClean="0"/>
                    <a:t>In this metric </a:t>
                  </a:r>
                  <a14:m>
                    <m:oMath xmlns:m="http://schemas.openxmlformats.org/officeDocument/2006/math">
                      <m:r>
                        <a:rPr lang="en-US" sz="3600" b="0" i="1" smtClean="0">
                          <a:latin typeface="Cambria Math" charset="0"/>
                        </a:rPr>
                        <m:t>𝜅</m:t>
                      </m:r>
                    </m:oMath>
                  </a14:m>
                  <a:r>
                    <a:rPr lang="en-US" sz="3600" dirty="0" smtClean="0"/>
                    <a:t> is a constant governing the degree of exploitation vs. exploration.</a:t>
                  </a:r>
                  <a:endParaRPr lang="en-US" sz="3600" dirty="0"/>
                </a:p>
              </p:txBody>
            </p:sp>
          </mc:Choice>
          <mc:Fallback>
            <p:sp>
              <p:nvSpPr>
                <p:cNvPr id="221" name="Rounded Rectangle 220"/>
                <p:cNvSpPr>
                  <a:spLocks noRot="1" noChangeAspect="1" noMove="1" noResize="1" noEditPoints="1" noAdjustHandles="1" noChangeArrowheads="1" noChangeShapeType="1" noTextEdit="1"/>
                </p:cNvSpPr>
                <p:nvPr/>
              </p:nvSpPr>
              <p:spPr>
                <a:xfrm>
                  <a:off x="454817" y="4784087"/>
                  <a:ext cx="9923751" cy="3863315"/>
                </a:xfrm>
                <a:prstGeom prst="roundRect">
                  <a:avLst>
                    <a:gd name="adj" fmla="val 13656"/>
                  </a:avLst>
                </a:prstGeom>
                <a:blipFill rotWithShape="0">
                  <a:blip r:embed="rId25"/>
                  <a:stretch>
                    <a:fillRect/>
                  </a:stretch>
                </a:blipFill>
                <a:ln w="76200">
                  <a:solidFill>
                    <a:srgbClr val="03428E"/>
                  </a:solidFill>
                </a:ln>
                <a:effectLst>
                  <a:softEdge rad="0"/>
                </a:effectLst>
              </p:spPr>
              <p:txBody>
                <a:bodyPr/>
                <a:lstStyle/>
                <a:p>
                  <a:r>
                    <a:rPr lang="en-US">
                      <a:noFill/>
                    </a:rPr>
                    <a:t> </a:t>
                  </a:r>
                </a:p>
              </p:txBody>
            </p:sp>
          </mc:Fallback>
        </mc:AlternateContent>
        <p:sp>
          <p:nvSpPr>
            <p:cNvPr id="222" name="Rounded Rectangle 221"/>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Searching the ML potential</a:t>
              </a:r>
              <a:endParaRPr lang="en-US" sz="5090" dirty="0"/>
            </a:p>
          </p:txBody>
        </p:sp>
      </p:grpSp>
      <p:cxnSp>
        <p:nvCxnSpPr>
          <p:cNvPr id="223" name="Straight Arrow Connector 222"/>
          <p:cNvCxnSpPr/>
          <p:nvPr/>
        </p:nvCxnSpPr>
        <p:spPr>
          <a:xfrm flipV="1">
            <a:off x="28068101" y="11418318"/>
            <a:ext cx="0" cy="870026"/>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27" name="TextBox 226"/>
              <p:cNvSpPr txBox="1"/>
              <p:nvPr/>
            </p:nvSpPr>
            <p:spPr>
              <a:xfrm>
                <a:off x="26962927" y="11521178"/>
                <a:ext cx="11051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charset="0"/>
                        </a:rPr>
                        <m:t>𝜎</m:t>
                      </m:r>
                      <m:r>
                        <a:rPr lang="en-US" sz="3200" b="1" i="1" smtClean="0">
                          <a:latin typeface="Cambria Math" charset="0"/>
                        </a:rPr>
                        <m:t>(</m:t>
                      </m:r>
                      <m:r>
                        <a:rPr lang="en-US" sz="3200" b="1" i="1" smtClean="0">
                          <a:latin typeface="Cambria Math" charset="0"/>
                        </a:rPr>
                        <m:t>𝒙</m:t>
                      </m:r>
                      <m:r>
                        <a:rPr lang="en-US" sz="3200" b="1" i="1" smtClean="0">
                          <a:latin typeface="Cambria Math" charset="0"/>
                        </a:rPr>
                        <m:t>)</m:t>
                      </m:r>
                    </m:oMath>
                  </m:oMathPara>
                </a14:m>
                <a:endParaRPr lang="en-US" sz="3200" b="1" dirty="0"/>
              </a:p>
            </p:txBody>
          </p:sp>
        </mc:Choice>
        <mc:Fallback>
          <p:sp>
            <p:nvSpPr>
              <p:cNvPr id="227" name="TextBox 226"/>
              <p:cNvSpPr txBox="1">
                <a:spLocks noRot="1" noChangeAspect="1" noMove="1" noResize="1" noEditPoints="1" noAdjustHandles="1" noChangeArrowheads="1" noChangeShapeType="1" noTextEdit="1"/>
              </p:cNvSpPr>
              <p:nvPr/>
            </p:nvSpPr>
            <p:spPr>
              <a:xfrm>
                <a:off x="26962927" y="11521178"/>
                <a:ext cx="1105174" cy="584775"/>
              </a:xfrm>
              <a:prstGeom prst="rect">
                <a:avLst/>
              </a:prstGeom>
              <a:blipFill rotWithShape="0">
                <a:blip r:embed="rId2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1490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E04806B-A48C-E042-86E9-CBD67367E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458" y="10933778"/>
            <a:ext cx="2606400" cy="2606400"/>
          </a:xfrm>
          <a:prstGeom prst="rect">
            <a:avLst/>
          </a:prstGeom>
        </p:spPr>
      </p:pic>
      <p:pic>
        <p:nvPicPr>
          <p:cNvPr id="5" name="Picture 4">
            <a:extLst>
              <a:ext uri="{FF2B5EF4-FFF2-40B4-BE49-F238E27FC236}">
                <a16:creationId xmlns:a16="http://schemas.microsoft.com/office/drawing/2014/main" xmlns="" id="{4847759E-E771-9645-B94F-520F45A19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989" y="10928086"/>
            <a:ext cx="2612092" cy="2612092"/>
          </a:xfrm>
          <a:prstGeom prst="rect">
            <a:avLst/>
          </a:prstGeom>
        </p:spPr>
      </p:pic>
      <p:pic>
        <p:nvPicPr>
          <p:cNvPr id="6" name="Picture 5">
            <a:extLst>
              <a:ext uri="{FF2B5EF4-FFF2-40B4-BE49-F238E27FC236}">
                <a16:creationId xmlns:a16="http://schemas.microsoft.com/office/drawing/2014/main" xmlns="" id="{2A455A8A-721A-724A-99BC-08B770FA2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984" y="10932299"/>
            <a:ext cx="2607879" cy="2607879"/>
          </a:xfrm>
          <a:prstGeom prst="rect">
            <a:avLst/>
          </a:prstGeom>
        </p:spPr>
      </p:pic>
    </p:spTree>
    <p:extLst>
      <p:ext uri="{BB962C8B-B14F-4D97-AF65-F5344CB8AC3E}">
        <p14:creationId xmlns:p14="http://schemas.microsoft.com/office/powerpoint/2010/main" val="1297080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6484</TotalTime>
  <Words>443</Words>
  <Application>Microsoft Macintosh PowerPoint</Application>
  <PresentationFormat>Custom</PresentationFormat>
  <Paragraphs>58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Cambria Math</vt:lpstr>
      <vt:lpstr>Arial</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Lemming Jacobsen</dc:creator>
  <cp:lastModifiedBy>Microsoft Office User</cp:lastModifiedBy>
  <cp:revision>164</cp:revision>
  <cp:lastPrinted>2017-06-01T14:02:48Z</cp:lastPrinted>
  <dcterms:created xsi:type="dcterms:W3CDTF">2017-05-30T08:11:32Z</dcterms:created>
  <dcterms:modified xsi:type="dcterms:W3CDTF">2018-08-08T15:26:41Z</dcterms:modified>
</cp:coreProperties>
</file>