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59" r:id="rId6"/>
    <p:sldId id="262" r:id="rId7"/>
    <p:sldId id="261" r:id="rId8"/>
    <p:sldId id="263" r:id="rId9"/>
    <p:sldId id="269" r:id="rId10"/>
    <p:sldId id="271" r:id="rId11"/>
    <p:sldId id="273" r:id="rId12"/>
    <p:sldId id="274" r:id="rId13"/>
    <p:sldId id="275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6860" autoAdjust="0"/>
  </p:normalViewPr>
  <p:slideViewPr>
    <p:cSldViewPr snapToGrid="0">
      <p:cViewPr varScale="1">
        <p:scale>
          <a:sx n="66" d="100"/>
          <a:sy n="66" d="100"/>
        </p:scale>
        <p:origin x="97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C6BB-924D-4716-A417-2B1B648859D6}" type="datetimeFigureOut">
              <a:rPr lang="ru-RU" smtClean="0"/>
              <a:t>22.06.2023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A873C-477F-40A7-861C-72271D9CD6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68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комиссия, Я Меньшиков Роман Витальевич студент 431 группы</a:t>
            </a:r>
          </a:p>
          <a:p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Представляю вам дипломную работу по теме «Технология разработки электронной обучающей системы». 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начала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века рост и популярность электронного обучения набирают обороты. В современном образовании возрастает роль дистанционного обучения, а также использования технологии электронного обучения в традиционном образовании.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Наиболее эффективной формой электронного обучения является электронная обучающая система (ЭОС),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577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Согласно</a:t>
            </a:r>
            <a:r>
              <a:rPr lang="ru-RU" baseline="0" dirty="0" smtClean="0"/>
              <a:t> анализу источников было установлено, что Электронная обучающая система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выступает в качестве инструмента реализации электронного обучения.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Было составлено техническое задание согласно стандарту ГОСТ 34.602-2020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создания ЭОС учитывались такие критерии, как простота и эстетичность пользовательского интерфейса, быстрота загрузки, защищенность.  </a:t>
            </a:r>
          </a:p>
          <a:p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Подводя итог, следует отметить, что созданная обучающая система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предмету «Теория вероятностей и математическая статистика» является эффективным средством, дополняющим основной образовательный процесс.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666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Электронный учебник – это набор теоретического материала, и практических заданий представленных в статической формы. В ней нет функции обратной связи (и динамического взаимодействия с пользователем (интерактивности))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Электронная обучающая среда – это набор программных решений целостно обеспечивающий весь процесс обучения.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Электронная обучающая система – это одно решение, с различными модулями, которое выполняет одну определённую функцию в процессе обучения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84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 характерно для большинства подобных систем. Например в данной системе они присутствуют.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833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личном кабинете как раз таки присутствует шкала, с прогрессом которая изменяется в зависимости от прохождения тестов студентом.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83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прохождении тестов, все результаты вычисляются на устройстве пользователя с помощью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не нагружает сервер заказчика. Результаты потом передаются на сервер и заносятся в базу данных.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шаблонных решениях зачастую все вычисления теста происходят сразу на сервере, что даёт дополнительную нагрузку на него.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927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администратор через форму работы с базой данной, может наполнять систему новыми материалами.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236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Целю работы является:</a:t>
            </a:r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электронной обучающей системы для повышения качества обучения по предмету «Теория вероятностей и математическая статистика»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Организации электронного обучения посвящены работы Войтович Ирины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Карловой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Гарькуша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Наталии Викторовны.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Особенностям создания сайтов дистанционного обучения посвящены труды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Борсук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Натальи Александровны и Наумова Дмитрия Валерьевича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Понятие электронной обучающей системы, раскрывается в работах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Бедрина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Виталия Сергеевича,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Воробьевой Татьяны Анатольевны</a:t>
            </a:r>
            <a:r>
              <a:rPr lang="ru-RU" sz="120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Дробинина</a:t>
            </a:r>
            <a:r>
              <a:rPr lang="ru-RU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Никиты Сергеевича др. 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745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</a:t>
            </a:r>
            <a:r>
              <a:rPr lang="ru-RU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выявлены объект и предмет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структуру дипломной работы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входят введение, две главы, заключение, список литературы и приложение.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главе 1 рассматривается терминология, определения, теоретические концепции, классификации, этапы и идеи создания ЭОС.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главе 2 описывается технология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разработки  электронной  обучающей  системы от анализа предметной области до полной реализации программного продукта.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736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 время создания дипломной работы</a:t>
            </a:r>
            <a:r>
              <a:rPr lang="ru-RU" baseline="0" dirty="0" smtClean="0"/>
              <a:t> были разработаны функциональная модель </a:t>
            </a:r>
            <a:r>
              <a:rPr lang="en-US" baseline="0" dirty="0" smtClean="0"/>
              <a:t>IDEF0</a:t>
            </a:r>
            <a:r>
              <a:rPr lang="ru-RU" baseline="0" dirty="0" smtClean="0"/>
              <a:t> и модель потоков данных DFD</a:t>
            </a:r>
            <a:endParaRPr lang="ru-RU" dirty="0" smtClean="0"/>
          </a:p>
          <a:p>
            <a:r>
              <a:rPr lang="ru-RU" dirty="0" smtClean="0"/>
              <a:t>В данном случае была реализована</a:t>
            </a:r>
            <a:r>
              <a:rPr lang="ru-RU" baseline="0" dirty="0" smtClean="0"/>
              <a:t> итерационная модель жизненного цикла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145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 smtClean="0">
                <a:solidFill>
                  <a:schemeClr val="bg1"/>
                </a:solidFill>
              </a:rPr>
              <a:t>Модель потоков данных </a:t>
            </a:r>
            <a:r>
              <a:rPr lang="en-US" sz="1200" b="0" dirty="0" smtClean="0">
                <a:solidFill>
                  <a:schemeClr val="bg1"/>
                </a:solidFill>
              </a:rPr>
              <a:t>DFD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8245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разработки</a:t>
            </a:r>
            <a:r>
              <a:rPr lang="ru-RU" dirty="0" smtClean="0"/>
              <a:t>, была создана карта-схема ЭОС представленная </a:t>
            </a:r>
            <a:r>
              <a:rPr lang="en-US" dirty="0" smtClean="0"/>
              <a:t>UML </a:t>
            </a:r>
            <a:r>
              <a:rPr lang="ru-RU" dirty="0" smtClean="0"/>
              <a:t>диаграммой представляющая</a:t>
            </a:r>
            <a:r>
              <a:rPr lang="ru-RU" baseline="0" dirty="0" smtClean="0"/>
              <a:t> структуру самой ЭОС</a:t>
            </a:r>
            <a:r>
              <a:rPr lang="ru-RU" dirty="0" smtClean="0"/>
              <a:t> , где указаны переходы между страницами.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9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Единая база данных системы хранит данные о пользователях, теории, практических заданиях,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тестов и результатов тестирования основного учебного курса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871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</a:t>
            </a:r>
            <a:r>
              <a:rPr lang="ru-RU" baseline="0" dirty="0" smtClean="0"/>
              <a:t> процессе  разработки был создан макет главной страницы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170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ЭОС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программнно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реализована через локальный веб-сервер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Server.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кода велась в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storm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 Code.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зыки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разработки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JavaScript. 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База данных реализована через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1A873C-477F-40A7-861C-72271D9CD68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3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3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7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92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D28E-FC12-4D1F-B732-A9F893708D9B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42FB8-A12D-4B48-910F-97ECB5AC7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67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267" y="169368"/>
            <a:ext cx="1158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Санкт-Петербургское государственное бюджетное профессиональное образовательное учреждение (СПб ГБПОУ)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37243" y="751611"/>
            <a:ext cx="8717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</a:rPr>
              <a:t>Санкт-Петербургский техникум библиотечных и информационных технологий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9568" y="6150114"/>
            <a:ext cx="20328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 smtClean="0"/>
              <a:t>Санкт-Петербург</a:t>
            </a:r>
            <a:endParaRPr lang="en-US" sz="2000" b="1" dirty="0" smtClean="0"/>
          </a:p>
          <a:p>
            <a:pPr algn="ctr"/>
            <a:r>
              <a:rPr lang="ru-RU" sz="2000" b="1" dirty="0" smtClean="0"/>
              <a:t>2023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41722" y="2508254"/>
            <a:ext cx="91085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chemeClr val="bg1"/>
                </a:solidFill>
              </a:rPr>
              <a:t>Технология </a:t>
            </a:r>
            <a:r>
              <a:rPr lang="ru-RU" sz="3200" b="1" dirty="0">
                <a:solidFill>
                  <a:schemeClr val="bg1"/>
                </a:solidFill>
              </a:rPr>
              <a:t>разработки электронной обучающей системы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21459" y="4422057"/>
            <a:ext cx="433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Выполнил студент 431 группы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chemeClr val="bg1"/>
                </a:solidFill>
              </a:rPr>
              <a:t>очной </a:t>
            </a:r>
            <a:r>
              <a:rPr lang="ru-RU" sz="2400" dirty="0">
                <a:solidFill>
                  <a:schemeClr val="bg1"/>
                </a:solidFill>
              </a:rPr>
              <a:t>формы обучения</a:t>
            </a:r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Меньшиков Роман Витальевич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1722" y="2004245"/>
            <a:ext cx="9108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Дипломная Работа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1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88884" y="293757"/>
            <a:ext cx="3214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Итоги работы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190500" y="1589157"/>
            <a:ext cx="11811000" cy="51291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Выявлены </a:t>
            </a:r>
            <a:r>
              <a:rPr lang="ru-RU" sz="2800" dirty="0">
                <a:solidFill>
                  <a:schemeClr val="tx1"/>
                </a:solidFill>
              </a:rPr>
              <a:t>и </a:t>
            </a:r>
            <a:r>
              <a:rPr lang="ru-RU" sz="2800" dirty="0" smtClean="0">
                <a:solidFill>
                  <a:schemeClr val="tx1"/>
                </a:solidFill>
              </a:rPr>
              <a:t>проанализированы источники по предметной области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Даны ключевые понятия и определения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Проанализированы аналогичные системы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Определенны этапы разработки и создания ЭОС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Выбраны средства и технологии создания ЭОС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Составлено техническое задание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Создана Электронная обучающая система с веб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179314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Вопросы рецензента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6858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8948" y="293757"/>
            <a:ext cx="819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Вопрос №1. Инструменты обучения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447800"/>
            <a:ext cx="118110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</a:rPr>
              <a:t>Электронный </a:t>
            </a:r>
            <a:r>
              <a:rPr lang="ru-RU" sz="2800" b="1" dirty="0" smtClean="0">
                <a:solidFill>
                  <a:schemeClr val="tx1"/>
                </a:solidFill>
              </a:rPr>
              <a:t>учебник </a:t>
            </a:r>
            <a:r>
              <a:rPr lang="ru-RU" sz="2800" dirty="0" smtClean="0">
                <a:solidFill>
                  <a:schemeClr val="tx1"/>
                </a:solidFill>
              </a:rPr>
              <a:t>– студент взаимодействует только с материалами учебника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4615228"/>
            <a:ext cx="11811000" cy="1436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</a:rPr>
              <a:t>Электронная обучающая система </a:t>
            </a:r>
            <a:r>
              <a:rPr lang="ru-RU" sz="2800" dirty="0" smtClean="0">
                <a:solidFill>
                  <a:schemeClr val="tx1"/>
                </a:solidFill>
              </a:rPr>
              <a:t>– студенту выполняется определённая функция обучения. Система так же имеет обратную связь и интерактивность  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" y="2884557"/>
            <a:ext cx="11811000" cy="14369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</a:rPr>
              <a:t>Электронная обучающая среда </a:t>
            </a:r>
            <a:r>
              <a:rPr lang="ru-RU" sz="2800" dirty="0" smtClean="0">
                <a:solidFill>
                  <a:schemeClr val="tx1"/>
                </a:solidFill>
              </a:rPr>
              <a:t>– собрание программных средств, проводящее студента через все обучение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92479" y="293757"/>
            <a:ext cx="8407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Вопрос №2. Формы взаимодействия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9" t="20187" r="26951" b="19252"/>
          <a:stretch/>
        </p:blipFill>
        <p:spPr>
          <a:xfrm>
            <a:off x="786953" y="2195443"/>
            <a:ext cx="5100124" cy="3436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6953" y="5794674"/>
            <a:ext cx="512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11</a:t>
            </a:r>
            <a:r>
              <a:rPr lang="ru-RU" dirty="0" smtClean="0"/>
              <a:t>. Тест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49" y="2097756"/>
            <a:ext cx="3255306" cy="3696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86210" y="5903765"/>
            <a:ext cx="288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</a:t>
            </a:r>
            <a:r>
              <a:rPr lang="ru-RU" dirty="0" smtClean="0"/>
              <a:t>2. Форма обратной связи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3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98948" y="293757"/>
            <a:ext cx="8194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Вопрос №2. Инструменты обучения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86" y="1585440"/>
            <a:ext cx="8785228" cy="4679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33015" y="6376563"/>
            <a:ext cx="512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</a:t>
            </a:r>
            <a:r>
              <a:rPr lang="en-US" dirty="0"/>
              <a:t>3</a:t>
            </a:r>
            <a:r>
              <a:rPr lang="ru-RU" dirty="0" smtClean="0"/>
              <a:t>. Личный кабинет со шкалой прогресса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6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74863" y="293757"/>
            <a:ext cx="7842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Вопрос №3. Техническое решение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484" y="1335314"/>
            <a:ext cx="7800975" cy="213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9531" y="2037442"/>
            <a:ext cx="2552700" cy="7293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smtClean="0">
                <a:solidFill>
                  <a:schemeClr val="tx1"/>
                </a:solidFill>
              </a:rPr>
              <a:t>JavaScript </a:t>
            </a:r>
            <a:r>
              <a:rPr lang="ru-RU" sz="2800" dirty="0" smtClean="0">
                <a:solidFill>
                  <a:schemeClr val="tx1"/>
                </a:solidFill>
              </a:rPr>
              <a:t>код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815773" y="2402114"/>
            <a:ext cx="1339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587" y="4281577"/>
            <a:ext cx="7782872" cy="24385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6172" y="5136173"/>
            <a:ext cx="1779417" cy="7293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temp.php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40000" y="5500844"/>
            <a:ext cx="16584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own Arrow 15"/>
          <p:cNvSpPr/>
          <p:nvPr/>
        </p:nvSpPr>
        <p:spPr>
          <a:xfrm>
            <a:off x="7905759" y="3599543"/>
            <a:ext cx="386423" cy="477157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29823" y="3028790"/>
            <a:ext cx="27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14</a:t>
            </a:r>
            <a:r>
              <a:rPr lang="ru-RU" dirty="0" smtClean="0"/>
              <a:t>.</a:t>
            </a:r>
            <a:r>
              <a:rPr lang="en-US" dirty="0" smtClean="0"/>
              <a:t> JavaScript </a:t>
            </a:r>
            <a:r>
              <a:rPr lang="ru-RU" dirty="0" smtClean="0"/>
              <a:t>код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735" y="6208615"/>
            <a:ext cx="273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</a:t>
            </a:r>
            <a:r>
              <a:rPr lang="ru-RU" dirty="0" smtClean="0"/>
              <a:t>5.</a:t>
            </a:r>
            <a:r>
              <a:rPr lang="en-US" dirty="0" smtClean="0"/>
              <a:t> </a:t>
            </a:r>
            <a:r>
              <a:rPr lang="en-US" dirty="0" err="1" smtClean="0"/>
              <a:t>temp.php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89090" y="293757"/>
            <a:ext cx="8613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Вопрос №4. Наполнение материалом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85" y="1618185"/>
            <a:ext cx="8360229" cy="42476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823027" y="6003982"/>
            <a:ext cx="654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16. </a:t>
            </a:r>
            <a:r>
              <a:rPr lang="ru-RU" dirty="0" smtClean="0"/>
              <a:t>Форма работы с базой данных </a:t>
            </a:r>
            <a:r>
              <a:rPr lang="en-US" dirty="0" err="1" smtClean="0"/>
              <a:t>PhpMyAdmin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12847" y="241300"/>
            <a:ext cx="33663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Цель и задачи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1447800"/>
            <a:ext cx="11811000" cy="114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Повышения </a:t>
            </a:r>
            <a:r>
              <a:rPr lang="ru-RU" sz="2800" dirty="0">
                <a:solidFill>
                  <a:schemeClr val="tx1"/>
                </a:solidFill>
              </a:rPr>
              <a:t>качества обучения по предмету «Теория вероятностей и математическая статистика</a:t>
            </a:r>
            <a:r>
              <a:rPr lang="ru-RU" sz="2800" dirty="0" smtClean="0">
                <a:solidFill>
                  <a:schemeClr val="tx1"/>
                </a:solidFill>
              </a:rPr>
              <a:t>» в средних-специальных учебных учреждениях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2743200"/>
            <a:ext cx="11811000" cy="3975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Задачи: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Выявление и анализ </a:t>
            </a:r>
            <a:r>
              <a:rPr lang="ru-RU" sz="2800" dirty="0" smtClean="0">
                <a:solidFill>
                  <a:schemeClr val="tx1"/>
                </a:solidFill>
              </a:rPr>
              <a:t>источников</a:t>
            </a:r>
            <a:r>
              <a:rPr lang="ru-RU" sz="2800" dirty="0">
                <a:solidFill>
                  <a:schemeClr val="tx1"/>
                </a:solidFill>
              </a:rPr>
              <a:t>, посвященных технологии разработки электронной обучающей </a:t>
            </a:r>
            <a:r>
              <a:rPr lang="ru-RU" sz="2800" dirty="0" smtClean="0">
                <a:solidFill>
                  <a:schemeClr val="tx1"/>
                </a:solidFill>
              </a:rPr>
              <a:t>системы (ЭОС) </a:t>
            </a:r>
            <a:r>
              <a:rPr lang="ru-RU" sz="2800" dirty="0">
                <a:solidFill>
                  <a:schemeClr val="tx1"/>
                </a:solidFill>
              </a:rPr>
              <a:t>с веб-интерфейсом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Выявление и анализ подходов в разработке электронной обучающей системы</a:t>
            </a:r>
            <a:r>
              <a:rPr lang="ru-RU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Формирование технического задания на разработку электронной обучающей системы с </a:t>
            </a:r>
            <a:r>
              <a:rPr lang="ru-RU" sz="2800" dirty="0" smtClean="0">
                <a:solidFill>
                  <a:schemeClr val="tx1"/>
                </a:solidFill>
              </a:rPr>
              <a:t>веб-интерфейсом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</a:rPr>
              <a:t>Разработка электронной обучающей системы с веб-интерфейсом</a:t>
            </a:r>
            <a:endParaRPr lang="ru-RU" sz="2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2847" y="241300"/>
            <a:ext cx="4239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</a:rPr>
              <a:t>Объект и предмет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" y="2019299"/>
            <a:ext cx="11811000" cy="1548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</a:rPr>
              <a:t>Объект исследования </a:t>
            </a:r>
            <a:r>
              <a:rPr lang="ru-RU" sz="2800" b="1" dirty="0" smtClean="0">
                <a:solidFill>
                  <a:schemeClr val="tx1"/>
                </a:solidFill>
              </a:rPr>
              <a:t>дипломной </a:t>
            </a:r>
            <a:r>
              <a:rPr lang="ru-RU" sz="2800" b="1" dirty="0">
                <a:solidFill>
                  <a:schemeClr val="tx1"/>
                </a:solidFill>
              </a:rPr>
              <a:t>работы: </a:t>
            </a:r>
            <a:r>
              <a:rPr lang="ru-RU" sz="2800" dirty="0" smtClean="0">
                <a:solidFill>
                  <a:schemeClr val="tx1"/>
                </a:solidFill>
              </a:rPr>
              <a:t>Электронная </a:t>
            </a:r>
            <a:r>
              <a:rPr lang="ru-RU" sz="2800" dirty="0">
                <a:solidFill>
                  <a:schemeClr val="tx1"/>
                </a:solidFill>
              </a:rPr>
              <a:t>обучающая система.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" y="4291518"/>
            <a:ext cx="11811000" cy="156263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317500" dist="1270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2800" b="1" dirty="0">
                <a:solidFill>
                  <a:schemeClr val="tx1"/>
                </a:solidFill>
              </a:rPr>
              <a:t>Предмет исследования дипломной </a:t>
            </a:r>
            <a:r>
              <a:rPr lang="ru-RU" sz="2800" b="1" dirty="0" smtClean="0">
                <a:solidFill>
                  <a:schemeClr val="tx1"/>
                </a:solidFill>
              </a:rPr>
              <a:t>работы: </a:t>
            </a:r>
            <a:r>
              <a:rPr lang="ru-RU" sz="2800" dirty="0" smtClean="0">
                <a:solidFill>
                  <a:schemeClr val="tx1"/>
                </a:solidFill>
              </a:rPr>
              <a:t>Технология </a:t>
            </a:r>
            <a:r>
              <a:rPr lang="ru-RU" sz="2800" dirty="0">
                <a:solidFill>
                  <a:schemeClr val="tx1"/>
                </a:solidFill>
              </a:rPr>
              <a:t>разработки электронной обучающей системы</a:t>
            </a:r>
            <a:r>
              <a:rPr lang="ru-RU" sz="2800" b="1" dirty="0">
                <a:solidFill>
                  <a:schemeClr val="tx1"/>
                </a:solidFill>
              </a:rPr>
              <a:t>.</a:t>
            </a:r>
            <a:endParaRPr lang="ru-RU" sz="2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6140" y="293757"/>
            <a:ext cx="7159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Функциональная </a:t>
            </a:r>
            <a:r>
              <a:rPr lang="ru-RU" sz="4000" b="1" dirty="0">
                <a:solidFill>
                  <a:schemeClr val="bg1"/>
                </a:solidFill>
              </a:rPr>
              <a:t>модель </a:t>
            </a:r>
            <a:r>
              <a:rPr lang="en-US" sz="4000" b="1" dirty="0">
                <a:solidFill>
                  <a:schemeClr val="bg1"/>
                </a:solidFill>
              </a:rPr>
              <a:t>IDEF0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81563" y="6272209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 1. </a:t>
            </a:r>
            <a:r>
              <a:rPr lang="en-US" dirty="0" smtClean="0"/>
              <a:t>IDEF0,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уровень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74" y="1589157"/>
            <a:ext cx="8607853" cy="462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317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6588" y="293757"/>
            <a:ext cx="6698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Модель </a:t>
            </a:r>
            <a:r>
              <a:rPr lang="ru-RU" sz="4000" b="1" dirty="0">
                <a:solidFill>
                  <a:schemeClr val="bg1"/>
                </a:solidFill>
              </a:rPr>
              <a:t>потоков данных </a:t>
            </a:r>
            <a:r>
              <a:rPr lang="en-US" sz="4000" b="1" dirty="0">
                <a:solidFill>
                  <a:schemeClr val="bg1"/>
                </a:solidFill>
              </a:rPr>
              <a:t>DFD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1563" y="6272209"/>
            <a:ext cx="227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 2. </a:t>
            </a:r>
            <a:r>
              <a:rPr lang="en-US" dirty="0" smtClean="0"/>
              <a:t>DFD, </a:t>
            </a:r>
            <a:r>
              <a:rPr lang="ru-RU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уровень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54" y="1451973"/>
            <a:ext cx="9010692" cy="482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70702" y="293757"/>
            <a:ext cx="405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К</a:t>
            </a:r>
            <a:r>
              <a:rPr lang="ru-RU" sz="4000" b="1" dirty="0" smtClean="0">
                <a:solidFill>
                  <a:schemeClr val="bg1"/>
                </a:solidFill>
              </a:rPr>
              <a:t>арта-схема </a:t>
            </a:r>
            <a:r>
              <a:rPr lang="ru-RU" sz="4000" b="1" dirty="0">
                <a:solidFill>
                  <a:schemeClr val="bg1"/>
                </a:solidFill>
              </a:rPr>
              <a:t>ЭОС 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6376" y="6175323"/>
            <a:ext cx="527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3</a:t>
            </a:r>
            <a:r>
              <a:rPr lang="ru-RU" dirty="0"/>
              <a:t>. Карта-схема </a:t>
            </a:r>
            <a:r>
              <a:rPr lang="ru-RU" dirty="0" smtClean="0"/>
              <a:t>ЭОС показывающая её структуру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86" y="1433800"/>
            <a:ext cx="10420429" cy="47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336" y="293757"/>
            <a:ext cx="4611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Схема </a:t>
            </a:r>
            <a:r>
              <a:rPr lang="ru-RU" sz="4000" b="1" dirty="0">
                <a:solidFill>
                  <a:schemeClr val="bg1"/>
                </a:solidFill>
              </a:rPr>
              <a:t>б</a:t>
            </a:r>
            <a:r>
              <a:rPr lang="ru-RU" sz="4000" b="1" dirty="0" smtClean="0">
                <a:solidFill>
                  <a:schemeClr val="bg1"/>
                </a:solidFill>
              </a:rPr>
              <a:t>азы </a:t>
            </a:r>
            <a:r>
              <a:rPr lang="ru-RU" sz="4000" b="1" dirty="0">
                <a:solidFill>
                  <a:schemeClr val="bg1"/>
                </a:solidFill>
              </a:rPr>
              <a:t>д</a:t>
            </a:r>
            <a:r>
              <a:rPr lang="ru-RU" sz="4000" b="1" dirty="0" smtClean="0">
                <a:solidFill>
                  <a:schemeClr val="bg1"/>
                </a:solidFill>
              </a:rPr>
              <a:t>анных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687" y="6081378"/>
            <a:ext cx="217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Учебные курсы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9764704" y="5466748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Пользователи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65501" y="1280228"/>
            <a:ext cx="915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Тесты</a:t>
            </a:r>
            <a:endParaRPr lang="ru-R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3363" y="2965575"/>
            <a:ext cx="200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Практические</a:t>
            </a:r>
          </a:p>
          <a:p>
            <a:r>
              <a:rPr lang="ru-RU" sz="2400" dirty="0" smtClean="0"/>
              <a:t>задания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" r="7787"/>
          <a:stretch/>
        </p:blipFill>
        <p:spPr>
          <a:xfrm>
            <a:off x="2688608" y="1962905"/>
            <a:ext cx="6469039" cy="4212418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 flipH="1" flipV="1">
            <a:off x="8748215" y="4885899"/>
            <a:ext cx="1016490" cy="580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7756" y="6175323"/>
            <a:ext cx="2736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ru-RU" dirty="0"/>
              <a:t>4</a:t>
            </a:r>
            <a:r>
              <a:rPr lang="ru-RU" dirty="0" smtClean="0"/>
              <a:t>. Схема базы данных</a:t>
            </a:r>
            <a:endParaRPr lang="en-US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684896" y="1573985"/>
            <a:ext cx="1780605" cy="9216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591580" y="5655120"/>
            <a:ext cx="2541659" cy="6556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1378424" y="3417373"/>
            <a:ext cx="1310184" cy="162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6339594" y="1589157"/>
            <a:ext cx="1517176" cy="5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2"/>
          </p:cNvCxnSpPr>
          <p:nvPr/>
        </p:nvCxnSpPr>
        <p:spPr>
          <a:xfrm flipH="1">
            <a:off x="5923126" y="1741893"/>
            <a:ext cx="1" cy="3737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0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14795" y="293757"/>
            <a:ext cx="576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Макет главной страницы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7150" y="6040866"/>
            <a:ext cx="4457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ru-RU" dirty="0"/>
              <a:t>5</a:t>
            </a:r>
            <a:r>
              <a:rPr lang="ru-RU" dirty="0" smtClean="0"/>
              <a:t>. Главная страница для неавторизированных пользователей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34" y="1441464"/>
            <a:ext cx="8629930" cy="45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6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/>
        </p:nvSpPr>
        <p:spPr>
          <a:xfrm>
            <a:off x="0" y="1295400"/>
            <a:ext cx="12192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5858" y="293757"/>
            <a:ext cx="2820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/>
                </a:solidFill>
              </a:rPr>
              <a:t>Реализация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0" t="33474" r="12128" b="33947"/>
          <a:stretch/>
        </p:blipFill>
        <p:spPr>
          <a:xfrm>
            <a:off x="172871" y="1828802"/>
            <a:ext cx="5923129" cy="125607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749" y="1688582"/>
            <a:ext cx="1536511" cy="1536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508" y="1661286"/>
            <a:ext cx="1455952" cy="14559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04" y="4131126"/>
            <a:ext cx="1820840" cy="18208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5" y="4052678"/>
            <a:ext cx="3515674" cy="18992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28" y="4052678"/>
            <a:ext cx="2946449" cy="18421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2871" y="3141981"/>
            <a:ext cx="5923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/>
              <a:t>6</a:t>
            </a:r>
            <a:r>
              <a:rPr lang="ru-RU" dirty="0" smtClean="0"/>
              <a:t>. </a:t>
            </a:r>
            <a:r>
              <a:rPr lang="en-US" dirty="0" smtClean="0"/>
              <a:t>Open Server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12804" y="3238668"/>
            <a:ext cx="25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/>
              <a:t>7</a:t>
            </a:r>
            <a:r>
              <a:rPr lang="ru-RU" dirty="0" smtClean="0"/>
              <a:t>. </a:t>
            </a:r>
            <a:r>
              <a:rPr lang="en-US" dirty="0" smtClean="0"/>
              <a:t>PHP Storm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96284" y="3192584"/>
            <a:ext cx="25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/>
              <a:t>8</a:t>
            </a:r>
            <a:r>
              <a:rPr lang="ru-RU" dirty="0" smtClean="0"/>
              <a:t>. </a:t>
            </a:r>
            <a:r>
              <a:rPr lang="en-US" dirty="0" smtClean="0"/>
              <a:t>VS Code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16622" y="5947261"/>
            <a:ext cx="25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/>
              <a:t>8</a:t>
            </a:r>
            <a:r>
              <a:rPr lang="ru-RU" dirty="0" smtClean="0"/>
              <a:t>. </a:t>
            </a:r>
            <a:r>
              <a:rPr lang="en-US" dirty="0" smtClean="0"/>
              <a:t>PHP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78724" y="6022733"/>
            <a:ext cx="25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/>
              <a:t>9</a:t>
            </a:r>
            <a:r>
              <a:rPr lang="ru-RU" dirty="0" smtClean="0"/>
              <a:t>. </a:t>
            </a:r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41852" y="5874516"/>
            <a:ext cx="258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 </a:t>
            </a:r>
            <a:r>
              <a:rPr lang="en-US" dirty="0" smtClean="0"/>
              <a:t>10</a:t>
            </a:r>
            <a:r>
              <a:rPr lang="ru-RU" dirty="0" smtClean="0"/>
              <a:t>. </a:t>
            </a:r>
            <a:r>
              <a:rPr lang="en-US" dirty="0" smtClean="0"/>
              <a:t>MySQL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3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926</Words>
  <Application>Microsoft Office PowerPoint</Application>
  <PresentationFormat>Widescreen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Вопросы рецензента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113</cp:revision>
  <dcterms:created xsi:type="dcterms:W3CDTF">2023-04-18T18:25:40Z</dcterms:created>
  <dcterms:modified xsi:type="dcterms:W3CDTF">2023-06-22T10:42:59Z</dcterms:modified>
</cp:coreProperties>
</file>