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1" d="100"/>
          <a:sy n="151" d="100"/>
        </p:scale>
        <p:origin x="654"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26270D8-C8DD-8881-77C7-DE78766DFF2E}"/>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5D41516-DF06-4D23-9CD0-853BA54174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3100B2D-4247-50A9-EF10-D689DB60A3F8}"/>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8DEA5B55-81B6-5D64-1970-D46E89B953E1}"/>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B5BA609-4566-CB85-B363-13A67F817E0F}"/>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41631121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0C186D-14C7-4846-7D16-7647C57BA458}"/>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EE999962-9A33-7260-7CF2-1B727B58E566}"/>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661424C-4522-B2A8-FD88-0C35F448F74B}"/>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22719A1C-F7AD-5440-C9C6-9D2643A6DE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48949FE-C7B8-AB3B-1480-697752051C09}"/>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1616218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29D1797A-B893-1497-59B2-9C9B60269677}"/>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BC4FFF24-C391-5BA6-20E4-9256CF284158}"/>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69A6120-1853-C6EE-16B3-499D0CDFF501}"/>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459ED27E-6394-D8C7-FF3C-A1253BEDB19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87A922A-09C2-4EE1-79E3-B13078C4BC39}"/>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2743510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CCDCF5-FA83-FFD8-00A3-B8C30A7A379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BFB218A2-C554-0B17-66E4-D38A6729366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52AC55B-94B2-2E65-E716-571ABB58DDB1}"/>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A9513A69-9838-45B1-ACBB-C647AA51335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4134897-1275-444D-F091-8B70BB53838A}"/>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37126146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07BA20-4547-627D-AD35-F750AC8A3305}"/>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A3D3C05E-819B-FB07-F02F-3761BE1773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8D7B7809-F402-0041-4A23-125951678B53}"/>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8850AD78-B39F-D640-329C-1E4B3485C6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4830872-BC1A-F063-F921-AD0CA8E6543F}"/>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15545534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F75625C-281A-38DC-335C-A3774E92F9E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1A1C790-3559-44FC-191E-2F4E1C49B14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DE82982F-EC6F-7895-25D0-40F6EF3BA6D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FF0C2DD-DE99-9DC8-29AA-6B121B73CE48}"/>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6" name="Fußzeilenplatzhalter 5">
            <a:extLst>
              <a:ext uri="{FF2B5EF4-FFF2-40B4-BE49-F238E27FC236}">
                <a16:creationId xmlns:a16="http://schemas.microsoft.com/office/drawing/2014/main" id="{186AC871-CCF1-6F9D-B5D8-FB8843027376}"/>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B3E2ADB-71A2-524E-8DD3-0D2AFA9FE85F}"/>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5770478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B084084-AEB4-11B8-7F2C-D47670AE5905}"/>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F7046C07-507F-D8BE-F7B7-DCF36A48C8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ED54BFBC-E6FA-5931-0AB4-8CCA56E8876C}"/>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37D75601-0B40-5CB8-87BE-C22439C65D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09A65DFD-44F4-C557-EC25-7588AC2830A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53CAFA6-4117-7882-79D3-146C2FB75269}"/>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8" name="Fußzeilenplatzhalter 7">
            <a:extLst>
              <a:ext uri="{FF2B5EF4-FFF2-40B4-BE49-F238E27FC236}">
                <a16:creationId xmlns:a16="http://schemas.microsoft.com/office/drawing/2014/main" id="{F53B8DB7-5F36-F8B1-AA58-A2116C244E6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C980B1F1-FD96-DFCE-D34F-A4ACBF0B89EB}"/>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878138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6E65603-9E2E-4A69-92CB-5229D8A90C7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78856E7C-E7BC-8F5D-C20A-3B4A8BA1D025}"/>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4" name="Fußzeilenplatzhalter 3">
            <a:extLst>
              <a:ext uri="{FF2B5EF4-FFF2-40B4-BE49-F238E27FC236}">
                <a16:creationId xmlns:a16="http://schemas.microsoft.com/office/drawing/2014/main" id="{8A62F186-4048-A1F7-D0C6-3C20FBAAA97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B7D98F54-B3C5-F2B1-B13B-9DDD8EBDFA08}"/>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1929235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B45D115-D07F-A78A-36E9-A495CD2FA6A4}"/>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3" name="Fußzeilenplatzhalter 2">
            <a:extLst>
              <a:ext uri="{FF2B5EF4-FFF2-40B4-BE49-F238E27FC236}">
                <a16:creationId xmlns:a16="http://schemas.microsoft.com/office/drawing/2014/main" id="{BEFC4892-F6CE-954E-DDE0-08ACD9F0776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D06A23D8-E3BE-ED18-6E14-6D3D51EA7104}"/>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1742854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1F7934-0BB7-3AE1-03DC-3FB6DAEA64CF}"/>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F531F132-6CEC-A793-7782-D5341FA52F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8A7E2366-AB65-3B50-14FD-8FED5D308D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DEA584D-77A9-4861-234F-E47847FEAC03}"/>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6" name="Fußzeilenplatzhalter 5">
            <a:extLst>
              <a:ext uri="{FF2B5EF4-FFF2-40B4-BE49-F238E27FC236}">
                <a16:creationId xmlns:a16="http://schemas.microsoft.com/office/drawing/2014/main" id="{8684E213-163E-5082-4033-BA72EB9E584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C62280-1B28-4D07-9A08-DC6958873C06}"/>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7640872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A16996-5504-45DC-04B5-B7E9BBA65FC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7BF2BB6-9A8E-6866-84FB-B59EDDFEC2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0651F844-FA13-9635-AC57-2B6EB9A20B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0FFB558-8337-0C2F-C2DC-806AA7789ED2}"/>
              </a:ext>
            </a:extLst>
          </p:cNvPr>
          <p:cNvSpPr>
            <a:spLocks noGrp="1"/>
          </p:cNvSpPr>
          <p:nvPr>
            <p:ph type="dt" sz="half" idx="10"/>
          </p:nvPr>
        </p:nvSpPr>
        <p:spPr/>
        <p:txBody>
          <a:bodyPr/>
          <a:lstStyle/>
          <a:p>
            <a:fld id="{DA2CA8EC-F218-4EF0-8531-67E2C6FAC769}" type="datetimeFigureOut">
              <a:rPr lang="de-DE" smtClean="0"/>
              <a:t>04.04.2025</a:t>
            </a:fld>
            <a:endParaRPr lang="de-DE"/>
          </a:p>
        </p:txBody>
      </p:sp>
      <p:sp>
        <p:nvSpPr>
          <p:cNvPr id="6" name="Fußzeilenplatzhalter 5">
            <a:extLst>
              <a:ext uri="{FF2B5EF4-FFF2-40B4-BE49-F238E27FC236}">
                <a16:creationId xmlns:a16="http://schemas.microsoft.com/office/drawing/2014/main" id="{96CC8F45-ED36-9A57-9837-5146206CF5FA}"/>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C2E6711-3021-3E03-BB8A-C70C1EE9735D}"/>
              </a:ext>
            </a:extLst>
          </p:cNvPr>
          <p:cNvSpPr>
            <a:spLocks noGrp="1"/>
          </p:cNvSpPr>
          <p:nvPr>
            <p:ph type="sldNum" sz="quarter" idx="12"/>
          </p:nvPr>
        </p:nvSpPr>
        <p:spPr/>
        <p:txBody>
          <a:bodyPr/>
          <a:lstStyle/>
          <a:p>
            <a:fld id="{E15562A2-5168-45B0-8379-A35DF8B8296C}" type="slidenum">
              <a:rPr lang="de-DE" smtClean="0"/>
              <a:t>‹Nr.›</a:t>
            </a:fld>
            <a:endParaRPr lang="de-DE"/>
          </a:p>
        </p:txBody>
      </p:sp>
    </p:spTree>
    <p:extLst>
      <p:ext uri="{BB962C8B-B14F-4D97-AF65-F5344CB8AC3E}">
        <p14:creationId xmlns:p14="http://schemas.microsoft.com/office/powerpoint/2010/main" val="2785313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4F583817-8C26-8950-5836-3D246206B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4964C0A-8103-C589-4D76-9C1638244D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2CCC43DE-EF3F-8BA7-69D4-80FA19A38A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2CA8EC-F218-4EF0-8531-67E2C6FAC769}" type="datetimeFigureOut">
              <a:rPr lang="de-DE" smtClean="0"/>
              <a:t>04.04.2025</a:t>
            </a:fld>
            <a:endParaRPr lang="de-DE"/>
          </a:p>
        </p:txBody>
      </p:sp>
      <p:sp>
        <p:nvSpPr>
          <p:cNvPr id="5" name="Fußzeilenplatzhalter 4">
            <a:extLst>
              <a:ext uri="{FF2B5EF4-FFF2-40B4-BE49-F238E27FC236}">
                <a16:creationId xmlns:a16="http://schemas.microsoft.com/office/drawing/2014/main" id="{B9334A63-A16A-5CBB-B9D8-A145FC444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5834A3FA-D755-0A6A-37F7-6E514758B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5562A2-5168-45B0-8379-A35DF8B8296C}" type="slidenum">
              <a:rPr lang="de-DE" smtClean="0"/>
              <a:t>‹Nr.›</a:t>
            </a:fld>
            <a:endParaRPr lang="de-DE"/>
          </a:p>
        </p:txBody>
      </p:sp>
    </p:spTree>
    <p:extLst>
      <p:ext uri="{BB962C8B-B14F-4D97-AF65-F5344CB8AC3E}">
        <p14:creationId xmlns:p14="http://schemas.microsoft.com/office/powerpoint/2010/main" val="14626899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94CE154-9B4C-07D3-9C20-9B4F8B4A363B}"/>
              </a:ext>
            </a:extLst>
          </p:cNvPr>
          <p:cNvSpPr>
            <a:spLocks noGrp="1"/>
          </p:cNvSpPr>
          <p:nvPr>
            <p:ph type="title"/>
          </p:nvPr>
        </p:nvSpPr>
        <p:spPr/>
        <p:txBody>
          <a:bodyPr/>
          <a:lstStyle/>
          <a:p>
            <a:r>
              <a:rPr lang="en-US" dirty="0"/>
              <a:t>There are relatively few engines </a:t>
            </a:r>
            <a:r>
              <a:rPr lang="en-US" dirty="0">
                <a:highlight>
                  <a:srgbClr val="FF0000"/>
                </a:highlight>
              </a:rPr>
              <a:t>using</a:t>
            </a:r>
            <a:r>
              <a:rPr lang="en-US" dirty="0"/>
              <a:t> a wet-sump type of oil system.</a:t>
            </a:r>
            <a:endParaRPr lang="de-DE" dirty="0"/>
          </a:p>
        </p:txBody>
      </p:sp>
      <p:sp>
        <p:nvSpPr>
          <p:cNvPr id="3" name="Inhaltsplatzhalter 2">
            <a:extLst>
              <a:ext uri="{FF2B5EF4-FFF2-40B4-BE49-F238E27FC236}">
                <a16:creationId xmlns:a16="http://schemas.microsoft.com/office/drawing/2014/main" id="{373B7568-F8A2-F0B7-B59C-00A740B35FA2}"/>
              </a:ext>
            </a:extLst>
          </p:cNvPr>
          <p:cNvSpPr>
            <a:spLocks noGrp="1"/>
          </p:cNvSpPr>
          <p:nvPr>
            <p:ph idx="1"/>
          </p:nvPr>
        </p:nvSpPr>
        <p:spPr/>
        <p:txBody>
          <a:bodyPr/>
          <a:lstStyle/>
          <a:p>
            <a:pPr marL="0" indent="0">
              <a:buNone/>
            </a:pPr>
            <a:r>
              <a:rPr lang="en-US" dirty="0"/>
              <a:t>Relatively few engines </a:t>
            </a:r>
            <a:r>
              <a:rPr lang="en-US" dirty="0">
                <a:highlight>
                  <a:srgbClr val="00FF00"/>
                </a:highlight>
              </a:rPr>
              <a:t>use</a:t>
            </a:r>
            <a:r>
              <a:rPr lang="en-US" dirty="0"/>
              <a:t> a wet-sump oil system.</a:t>
            </a:r>
            <a:endParaRPr lang="de-DE" dirty="0"/>
          </a:p>
        </p:txBody>
      </p:sp>
    </p:spTree>
    <p:extLst>
      <p:ext uri="{BB962C8B-B14F-4D97-AF65-F5344CB8AC3E}">
        <p14:creationId xmlns:p14="http://schemas.microsoft.com/office/powerpoint/2010/main" val="1322155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4FF735F-6491-5705-FBC0-D826CF15EF98}"/>
              </a:ext>
            </a:extLst>
          </p:cNvPr>
          <p:cNvSpPr>
            <a:spLocks noGrp="1"/>
          </p:cNvSpPr>
          <p:nvPr>
            <p:ph type="title"/>
          </p:nvPr>
        </p:nvSpPr>
        <p:spPr/>
        <p:txBody>
          <a:bodyPr/>
          <a:lstStyle/>
          <a:p>
            <a:r>
              <a:rPr lang="en-US" dirty="0"/>
              <a:t>The oil filter </a:t>
            </a:r>
            <a:r>
              <a:rPr lang="en-US" dirty="0">
                <a:highlight>
                  <a:srgbClr val="FF0000"/>
                </a:highlight>
              </a:rPr>
              <a:t>should be removed</a:t>
            </a:r>
            <a:r>
              <a:rPr lang="en-US" dirty="0"/>
              <a:t> at every regular inspection.</a:t>
            </a:r>
            <a:endParaRPr lang="de-DE" dirty="0"/>
          </a:p>
        </p:txBody>
      </p:sp>
      <p:sp>
        <p:nvSpPr>
          <p:cNvPr id="3" name="Inhaltsplatzhalter 2">
            <a:extLst>
              <a:ext uri="{FF2B5EF4-FFF2-40B4-BE49-F238E27FC236}">
                <a16:creationId xmlns:a16="http://schemas.microsoft.com/office/drawing/2014/main" id="{655AA5D6-CBAB-C735-009B-69A5A03424E2}"/>
              </a:ext>
            </a:extLst>
          </p:cNvPr>
          <p:cNvSpPr>
            <a:spLocks noGrp="1"/>
          </p:cNvSpPr>
          <p:nvPr>
            <p:ph idx="1"/>
          </p:nvPr>
        </p:nvSpPr>
        <p:spPr/>
        <p:txBody>
          <a:bodyPr/>
          <a:lstStyle/>
          <a:p>
            <a:pPr marL="0" indent="0">
              <a:buNone/>
            </a:pPr>
            <a:r>
              <a:rPr lang="de-DE" dirty="0" err="1">
                <a:highlight>
                  <a:srgbClr val="00FF00"/>
                </a:highlight>
              </a:rPr>
              <a:t>We</a:t>
            </a:r>
            <a:r>
              <a:rPr lang="de-DE" dirty="0">
                <a:highlight>
                  <a:srgbClr val="00FF00"/>
                </a:highlight>
              </a:rPr>
              <a:t> </a:t>
            </a:r>
            <a:r>
              <a:rPr lang="de-DE" dirty="0" err="1">
                <a:highlight>
                  <a:srgbClr val="00FF00"/>
                </a:highlight>
              </a:rPr>
              <a:t>recommend</a:t>
            </a:r>
            <a:r>
              <a:rPr lang="de-DE" dirty="0">
                <a:highlight>
                  <a:srgbClr val="00FF00"/>
                </a:highlight>
              </a:rPr>
              <a:t> </a:t>
            </a:r>
            <a:r>
              <a:rPr lang="de-DE" dirty="0" err="1">
                <a:highlight>
                  <a:srgbClr val="00FF00"/>
                </a:highlight>
              </a:rPr>
              <a:t>to</a:t>
            </a:r>
            <a:r>
              <a:rPr lang="de-DE" dirty="0">
                <a:highlight>
                  <a:srgbClr val="00FF00"/>
                </a:highlight>
              </a:rPr>
              <a:t> </a:t>
            </a:r>
            <a:r>
              <a:rPr lang="de-DE" dirty="0" err="1">
                <a:highlight>
                  <a:srgbClr val="00FF00"/>
                </a:highlight>
              </a:rPr>
              <a:t>remove</a:t>
            </a:r>
            <a:r>
              <a:rPr lang="de-DE" dirty="0"/>
              <a:t> </a:t>
            </a:r>
            <a:r>
              <a:rPr lang="de-DE" dirty="0" err="1"/>
              <a:t>the</a:t>
            </a:r>
            <a:r>
              <a:rPr lang="de-DE" dirty="0"/>
              <a:t> </a:t>
            </a:r>
            <a:r>
              <a:rPr lang="de-DE" dirty="0" err="1"/>
              <a:t>oil</a:t>
            </a:r>
            <a:r>
              <a:rPr lang="de-DE" dirty="0"/>
              <a:t> </a:t>
            </a:r>
            <a:r>
              <a:rPr lang="de-DE" dirty="0" err="1"/>
              <a:t>filter</a:t>
            </a:r>
            <a:r>
              <a:rPr lang="de-DE" dirty="0"/>
              <a:t> at </a:t>
            </a:r>
            <a:r>
              <a:rPr lang="de-DE" dirty="0" err="1"/>
              <a:t>every</a:t>
            </a:r>
            <a:r>
              <a:rPr lang="de-DE" dirty="0"/>
              <a:t> </a:t>
            </a:r>
            <a:r>
              <a:rPr lang="de-DE" dirty="0" err="1"/>
              <a:t>regular</a:t>
            </a:r>
            <a:r>
              <a:rPr lang="de-DE" dirty="0"/>
              <a:t> </a:t>
            </a:r>
            <a:r>
              <a:rPr lang="de-DE" dirty="0" err="1"/>
              <a:t>inspection</a:t>
            </a:r>
            <a:r>
              <a:rPr lang="de-DE" dirty="0"/>
              <a:t>. </a:t>
            </a:r>
          </a:p>
        </p:txBody>
      </p:sp>
    </p:spTree>
    <p:extLst>
      <p:ext uri="{BB962C8B-B14F-4D97-AF65-F5344CB8AC3E}">
        <p14:creationId xmlns:p14="http://schemas.microsoft.com/office/powerpoint/2010/main" val="404493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71A553-C963-82D5-DBF7-DF60F7DDEED1}"/>
              </a:ext>
            </a:extLst>
          </p:cNvPr>
          <p:cNvSpPr>
            <a:spLocks noGrp="1"/>
          </p:cNvSpPr>
          <p:nvPr>
            <p:ph type="title"/>
          </p:nvPr>
        </p:nvSpPr>
        <p:spPr/>
        <p:txBody>
          <a:bodyPr/>
          <a:lstStyle/>
          <a:p>
            <a:r>
              <a:rPr lang="en-US" dirty="0">
                <a:highlight>
                  <a:srgbClr val="FF0000"/>
                </a:highlight>
              </a:rPr>
              <a:t>It should be </a:t>
            </a:r>
            <a:r>
              <a:rPr lang="en-US" dirty="0"/>
              <a:t>disassembled, cleaned, and any worn or damaged filter elements replaced.</a:t>
            </a:r>
            <a:endParaRPr lang="de-DE" dirty="0"/>
          </a:p>
        </p:txBody>
      </p:sp>
      <p:sp>
        <p:nvSpPr>
          <p:cNvPr id="3" name="Inhaltsplatzhalter 2">
            <a:extLst>
              <a:ext uri="{FF2B5EF4-FFF2-40B4-BE49-F238E27FC236}">
                <a16:creationId xmlns:a16="http://schemas.microsoft.com/office/drawing/2014/main" id="{D4E9196D-9648-A474-4105-F1759B684035}"/>
              </a:ext>
            </a:extLst>
          </p:cNvPr>
          <p:cNvSpPr>
            <a:spLocks noGrp="1"/>
          </p:cNvSpPr>
          <p:nvPr>
            <p:ph idx="1"/>
          </p:nvPr>
        </p:nvSpPr>
        <p:spPr/>
        <p:txBody>
          <a:bodyPr/>
          <a:lstStyle/>
          <a:p>
            <a:pPr marL="0" indent="0">
              <a:buNone/>
            </a:pPr>
            <a:r>
              <a:rPr lang="de-DE" dirty="0" err="1">
                <a:highlight>
                  <a:srgbClr val="00FF00"/>
                </a:highlight>
              </a:rPr>
              <a:t>Disassemble</a:t>
            </a:r>
            <a:r>
              <a:rPr lang="de-DE" dirty="0">
                <a:highlight>
                  <a:srgbClr val="00FF00"/>
                </a:highlight>
              </a:rPr>
              <a:t> and clean </a:t>
            </a:r>
            <a:r>
              <a:rPr lang="de-DE" dirty="0" err="1">
                <a:highlight>
                  <a:srgbClr val="00FF00"/>
                </a:highlight>
              </a:rPr>
              <a:t>the</a:t>
            </a:r>
            <a:r>
              <a:rPr lang="de-DE" dirty="0">
                <a:highlight>
                  <a:srgbClr val="00FF00"/>
                </a:highlight>
              </a:rPr>
              <a:t> </a:t>
            </a:r>
            <a:r>
              <a:rPr lang="de-DE" dirty="0" err="1">
                <a:highlight>
                  <a:srgbClr val="00FF00"/>
                </a:highlight>
              </a:rPr>
              <a:t>oil</a:t>
            </a:r>
            <a:r>
              <a:rPr lang="de-DE" dirty="0">
                <a:highlight>
                  <a:srgbClr val="00FF00"/>
                </a:highlight>
              </a:rPr>
              <a:t> </a:t>
            </a:r>
            <a:r>
              <a:rPr lang="de-DE" dirty="0" err="1">
                <a:highlight>
                  <a:srgbClr val="00FF00"/>
                </a:highlight>
              </a:rPr>
              <a:t>filter</a:t>
            </a:r>
            <a:r>
              <a:rPr lang="de-DE" dirty="0">
                <a:highlight>
                  <a:srgbClr val="00FF00"/>
                </a:highlight>
              </a:rPr>
              <a:t>. </a:t>
            </a:r>
            <a:r>
              <a:rPr lang="de-DE" dirty="0" err="1">
                <a:highlight>
                  <a:srgbClr val="00FF00"/>
                </a:highlight>
              </a:rPr>
              <a:t>Replace</a:t>
            </a:r>
            <a:r>
              <a:rPr lang="de-DE" dirty="0"/>
              <a:t> </a:t>
            </a:r>
            <a:r>
              <a:rPr lang="de-DE" dirty="0" err="1"/>
              <a:t>any</a:t>
            </a:r>
            <a:r>
              <a:rPr lang="de-DE" dirty="0"/>
              <a:t> </a:t>
            </a:r>
            <a:r>
              <a:rPr lang="de-DE" dirty="0" err="1"/>
              <a:t>worn</a:t>
            </a:r>
            <a:r>
              <a:rPr lang="de-DE" dirty="0"/>
              <a:t> </a:t>
            </a:r>
            <a:r>
              <a:rPr lang="de-DE" dirty="0" err="1"/>
              <a:t>or</a:t>
            </a:r>
            <a:r>
              <a:rPr lang="de-DE" dirty="0"/>
              <a:t> </a:t>
            </a:r>
            <a:r>
              <a:rPr lang="de-DE" dirty="0" err="1"/>
              <a:t>damaged</a:t>
            </a:r>
            <a:r>
              <a:rPr lang="de-DE" dirty="0"/>
              <a:t> </a:t>
            </a:r>
            <a:r>
              <a:rPr lang="de-DE" dirty="0" err="1"/>
              <a:t>filter</a:t>
            </a:r>
            <a:r>
              <a:rPr lang="de-DE" dirty="0"/>
              <a:t> </a:t>
            </a:r>
            <a:r>
              <a:rPr lang="de-DE" dirty="0" err="1"/>
              <a:t>elements</a:t>
            </a:r>
            <a:r>
              <a:rPr lang="de-DE" dirty="0"/>
              <a:t>.</a:t>
            </a:r>
          </a:p>
        </p:txBody>
      </p:sp>
    </p:spTree>
    <p:extLst>
      <p:ext uri="{BB962C8B-B14F-4D97-AF65-F5344CB8AC3E}">
        <p14:creationId xmlns:p14="http://schemas.microsoft.com/office/powerpoint/2010/main" val="3709145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A146D8B-F14E-609F-FD72-D1B9AF7D2C43}"/>
              </a:ext>
            </a:extLst>
          </p:cNvPr>
          <p:cNvSpPr>
            <a:spLocks noGrp="1"/>
          </p:cNvSpPr>
          <p:nvPr>
            <p:ph type="title"/>
          </p:nvPr>
        </p:nvSpPr>
        <p:spPr/>
        <p:txBody>
          <a:bodyPr/>
          <a:lstStyle/>
          <a:p>
            <a:r>
              <a:rPr lang="en-US" dirty="0"/>
              <a:t>Provide a suitable container for </a:t>
            </a:r>
            <a:r>
              <a:rPr lang="en-US" dirty="0">
                <a:highlight>
                  <a:srgbClr val="FF0000"/>
                </a:highlight>
              </a:rPr>
              <a:t>collecting</a:t>
            </a:r>
            <a:r>
              <a:rPr lang="en-US" dirty="0"/>
              <a:t> the drained oil, if needed.</a:t>
            </a:r>
            <a:endParaRPr lang="de-DE" dirty="0"/>
          </a:p>
        </p:txBody>
      </p:sp>
      <p:sp>
        <p:nvSpPr>
          <p:cNvPr id="3" name="Inhaltsplatzhalter 2">
            <a:extLst>
              <a:ext uri="{FF2B5EF4-FFF2-40B4-BE49-F238E27FC236}">
                <a16:creationId xmlns:a16="http://schemas.microsoft.com/office/drawing/2014/main" id="{0C37FD9B-002B-C441-0FE1-4338393EFA45}"/>
              </a:ext>
            </a:extLst>
          </p:cNvPr>
          <p:cNvSpPr>
            <a:spLocks noGrp="1"/>
          </p:cNvSpPr>
          <p:nvPr>
            <p:ph idx="1"/>
          </p:nvPr>
        </p:nvSpPr>
        <p:spPr/>
        <p:txBody>
          <a:bodyPr/>
          <a:lstStyle/>
          <a:p>
            <a:r>
              <a:rPr lang="en-US" dirty="0"/>
              <a:t>Provide a suitable container, </a:t>
            </a:r>
            <a:r>
              <a:rPr lang="en-US" dirty="0">
                <a:highlight>
                  <a:srgbClr val="FF0000"/>
                </a:highlight>
              </a:rPr>
              <a:t>which is able to (can) collect </a:t>
            </a:r>
            <a:r>
              <a:rPr lang="en-US" dirty="0"/>
              <a:t>the drained oil, if needed.</a:t>
            </a:r>
          </a:p>
          <a:p>
            <a:r>
              <a:rPr lang="en-US" dirty="0"/>
              <a:t>Provide a suitable container </a:t>
            </a:r>
            <a:r>
              <a:rPr lang="en-US" dirty="0">
                <a:highlight>
                  <a:srgbClr val="00FF00"/>
                </a:highlight>
              </a:rPr>
              <a:t>to collect </a:t>
            </a:r>
            <a:r>
              <a:rPr lang="en-US" dirty="0"/>
              <a:t>the drained oil.</a:t>
            </a:r>
          </a:p>
          <a:p>
            <a:r>
              <a:rPr lang="en-US" dirty="0"/>
              <a:t>If you drain the oil, use a suitable container to collect it.</a:t>
            </a:r>
            <a:endParaRPr lang="de-DE" dirty="0"/>
          </a:p>
        </p:txBody>
      </p:sp>
    </p:spTree>
    <p:extLst>
      <p:ext uri="{BB962C8B-B14F-4D97-AF65-F5344CB8AC3E}">
        <p14:creationId xmlns:p14="http://schemas.microsoft.com/office/powerpoint/2010/main" val="2592117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BD36E3-1650-5375-6BC8-79BE1F2CEC83}"/>
              </a:ext>
            </a:extLst>
          </p:cNvPr>
          <p:cNvSpPr>
            <a:spLocks noGrp="1"/>
          </p:cNvSpPr>
          <p:nvPr>
            <p:ph type="title"/>
          </p:nvPr>
        </p:nvSpPr>
        <p:spPr/>
        <p:txBody>
          <a:bodyPr>
            <a:normAutofit fontScale="90000"/>
          </a:bodyPr>
          <a:lstStyle/>
          <a:p>
            <a:r>
              <a:rPr lang="en-US" dirty="0"/>
              <a:t>Remove the </a:t>
            </a:r>
            <a:r>
              <a:rPr lang="en-US" dirty="0">
                <a:highlight>
                  <a:srgbClr val="00FF00"/>
                </a:highlight>
              </a:rPr>
              <a:t>filter housing</a:t>
            </a:r>
            <a:r>
              <a:rPr lang="en-US" dirty="0"/>
              <a:t> and withdraw the filter assembly. [Figure 6-48] Discard the old seals.</a:t>
            </a:r>
            <a:endParaRPr lang="de-DE" dirty="0"/>
          </a:p>
        </p:txBody>
      </p:sp>
      <p:sp>
        <p:nvSpPr>
          <p:cNvPr id="3" name="Inhaltsplatzhalter 2">
            <a:extLst>
              <a:ext uri="{FF2B5EF4-FFF2-40B4-BE49-F238E27FC236}">
                <a16:creationId xmlns:a16="http://schemas.microsoft.com/office/drawing/2014/main" id="{9F222E04-1640-F360-E8C8-1DD077461A61}"/>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582797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E48F5EA-B261-C8D5-E12D-B45F73F7393B}"/>
              </a:ext>
            </a:extLst>
          </p:cNvPr>
          <p:cNvSpPr>
            <a:spLocks noGrp="1"/>
          </p:cNvSpPr>
          <p:nvPr>
            <p:ph type="title"/>
          </p:nvPr>
        </p:nvSpPr>
        <p:spPr/>
        <p:txBody>
          <a:bodyPr/>
          <a:lstStyle/>
          <a:p>
            <a:r>
              <a:rPr lang="en-US" dirty="0"/>
              <a:t>Rinse them in a degreaser fluid or </a:t>
            </a:r>
            <a:r>
              <a:rPr lang="en-US" dirty="0">
                <a:highlight>
                  <a:srgbClr val="00FF00"/>
                </a:highlight>
              </a:rPr>
              <a:t>cleaning solvent.</a:t>
            </a:r>
            <a:endParaRPr lang="de-DE" dirty="0">
              <a:highlight>
                <a:srgbClr val="00FF00"/>
              </a:highlight>
            </a:endParaRPr>
          </a:p>
        </p:txBody>
      </p:sp>
      <p:sp>
        <p:nvSpPr>
          <p:cNvPr id="3" name="Inhaltsplatzhalter 2">
            <a:extLst>
              <a:ext uri="{FF2B5EF4-FFF2-40B4-BE49-F238E27FC236}">
                <a16:creationId xmlns:a16="http://schemas.microsoft.com/office/drawing/2014/main" id="{DF590DCB-6520-BD69-162D-F92E176B40AA}"/>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3498079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393D97-6178-FAC3-12C5-A28D3FDAB908}"/>
              </a:ext>
            </a:extLst>
          </p:cNvPr>
          <p:cNvSpPr>
            <a:spLocks noGrp="1"/>
          </p:cNvSpPr>
          <p:nvPr>
            <p:ph type="title"/>
          </p:nvPr>
        </p:nvSpPr>
        <p:spPr/>
        <p:txBody>
          <a:bodyPr/>
          <a:lstStyle/>
          <a:p>
            <a:r>
              <a:rPr lang="en-US" dirty="0"/>
              <a:t>Then, install the filter in the </a:t>
            </a:r>
            <a:r>
              <a:rPr lang="en-US" dirty="0">
                <a:highlight>
                  <a:srgbClr val="00FF00"/>
                </a:highlight>
              </a:rPr>
              <a:t>filter housing assembly.</a:t>
            </a:r>
            <a:endParaRPr lang="de-DE" dirty="0">
              <a:highlight>
                <a:srgbClr val="00FF00"/>
              </a:highlight>
            </a:endParaRPr>
          </a:p>
        </p:txBody>
      </p:sp>
      <p:sp>
        <p:nvSpPr>
          <p:cNvPr id="3" name="Inhaltsplatzhalter 2">
            <a:extLst>
              <a:ext uri="{FF2B5EF4-FFF2-40B4-BE49-F238E27FC236}">
                <a16:creationId xmlns:a16="http://schemas.microsoft.com/office/drawing/2014/main" id="{6ED22032-6C15-9066-C247-B284B38B8196}"/>
              </a:ext>
            </a:extLst>
          </p:cNvPr>
          <p:cNvSpPr>
            <a:spLocks noGrp="1"/>
          </p:cNvSpPr>
          <p:nvPr>
            <p:ph idx="1"/>
          </p:nvPr>
        </p:nvSpPr>
        <p:spPr/>
        <p:txBody>
          <a:bodyPr/>
          <a:lstStyle/>
          <a:p>
            <a:endParaRPr lang="de-DE"/>
          </a:p>
        </p:txBody>
      </p:sp>
    </p:spTree>
    <p:extLst>
      <p:ext uri="{BB962C8B-B14F-4D97-AF65-F5344CB8AC3E}">
        <p14:creationId xmlns:p14="http://schemas.microsoft.com/office/powerpoint/2010/main" val="107938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AC8ADA8-E830-C48F-3029-883026250CDD}"/>
              </a:ext>
            </a:extLst>
          </p:cNvPr>
          <p:cNvSpPr>
            <a:spLocks noGrp="1"/>
          </p:cNvSpPr>
          <p:nvPr>
            <p:ph type="title"/>
          </p:nvPr>
        </p:nvSpPr>
        <p:spPr/>
        <p:txBody>
          <a:bodyPr/>
          <a:lstStyle/>
          <a:p>
            <a:r>
              <a:rPr lang="en-US" dirty="0"/>
              <a:t>A schematic diagram of a wet-sump oil system </a:t>
            </a:r>
            <a:r>
              <a:rPr lang="en-US" dirty="0">
                <a:highlight>
                  <a:srgbClr val="FF0000"/>
                </a:highlight>
              </a:rPr>
              <a:t>is shown</a:t>
            </a:r>
            <a:r>
              <a:rPr lang="en-US" dirty="0"/>
              <a:t> in Figure 6-47.</a:t>
            </a:r>
            <a:endParaRPr lang="de-DE" dirty="0"/>
          </a:p>
        </p:txBody>
      </p:sp>
      <p:sp>
        <p:nvSpPr>
          <p:cNvPr id="3" name="Inhaltsplatzhalter 2">
            <a:extLst>
              <a:ext uri="{FF2B5EF4-FFF2-40B4-BE49-F238E27FC236}">
                <a16:creationId xmlns:a16="http://schemas.microsoft.com/office/drawing/2014/main" id="{35E0EB40-7229-4CAC-3FF9-876C43427704}"/>
              </a:ext>
            </a:extLst>
          </p:cNvPr>
          <p:cNvSpPr>
            <a:spLocks noGrp="1"/>
          </p:cNvSpPr>
          <p:nvPr>
            <p:ph idx="1"/>
          </p:nvPr>
        </p:nvSpPr>
        <p:spPr/>
        <p:txBody>
          <a:bodyPr/>
          <a:lstStyle/>
          <a:p>
            <a:pPr marL="0" indent="0">
              <a:buNone/>
            </a:pPr>
            <a:r>
              <a:rPr lang="de-DE" dirty="0"/>
              <a:t>Figure 6-47 </a:t>
            </a:r>
            <a:r>
              <a:rPr lang="de-DE" dirty="0" err="1">
                <a:highlight>
                  <a:srgbClr val="00FF00"/>
                </a:highlight>
              </a:rPr>
              <a:t>shows</a:t>
            </a:r>
            <a:r>
              <a:rPr lang="de-DE" dirty="0"/>
              <a:t> a </a:t>
            </a:r>
            <a:r>
              <a:rPr lang="de-DE" dirty="0" err="1"/>
              <a:t>schematic</a:t>
            </a:r>
            <a:r>
              <a:rPr lang="de-DE" dirty="0"/>
              <a:t> </a:t>
            </a:r>
            <a:r>
              <a:rPr lang="de-DE" dirty="0" err="1"/>
              <a:t>diagram</a:t>
            </a:r>
            <a:r>
              <a:rPr lang="de-DE" dirty="0"/>
              <a:t> </a:t>
            </a:r>
            <a:r>
              <a:rPr lang="de-DE" dirty="0" err="1"/>
              <a:t>of</a:t>
            </a:r>
            <a:r>
              <a:rPr lang="de-DE" dirty="0"/>
              <a:t> a </a:t>
            </a:r>
            <a:r>
              <a:rPr lang="de-DE" dirty="0" err="1"/>
              <a:t>wet-sump</a:t>
            </a:r>
            <a:r>
              <a:rPr lang="de-DE" dirty="0"/>
              <a:t> </a:t>
            </a:r>
            <a:r>
              <a:rPr lang="de-DE" dirty="0" err="1"/>
              <a:t>oil</a:t>
            </a:r>
            <a:r>
              <a:rPr lang="de-DE" dirty="0"/>
              <a:t> </a:t>
            </a:r>
            <a:r>
              <a:rPr lang="de-DE" dirty="0" err="1"/>
              <a:t>system</a:t>
            </a:r>
            <a:r>
              <a:rPr lang="de-DE" dirty="0"/>
              <a:t>.</a:t>
            </a:r>
          </a:p>
        </p:txBody>
      </p:sp>
    </p:spTree>
    <p:extLst>
      <p:ext uri="{BB962C8B-B14F-4D97-AF65-F5344CB8AC3E}">
        <p14:creationId xmlns:p14="http://schemas.microsoft.com/office/powerpoint/2010/main" val="194995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A836B1-8C3C-8490-4073-52BA003AAC2E}"/>
              </a:ext>
            </a:extLst>
          </p:cNvPr>
          <p:cNvSpPr>
            <a:spLocks noGrp="1"/>
          </p:cNvSpPr>
          <p:nvPr>
            <p:ph type="title"/>
          </p:nvPr>
        </p:nvSpPr>
        <p:spPr/>
        <p:txBody>
          <a:bodyPr>
            <a:normAutofit fontScale="90000"/>
          </a:bodyPr>
          <a:lstStyle/>
          <a:p>
            <a:r>
              <a:rPr lang="en-US" dirty="0"/>
              <a:t>A magnetic drain plug may </a:t>
            </a:r>
            <a:r>
              <a:rPr lang="en-US" dirty="0">
                <a:highlight>
                  <a:srgbClr val="FF0000"/>
                </a:highlight>
              </a:rPr>
              <a:t>be provided </a:t>
            </a:r>
            <a:r>
              <a:rPr lang="en-US" dirty="0"/>
              <a:t>to drain the oil and also to trap any ferrous metal particles in the oil.</a:t>
            </a:r>
            <a:endParaRPr lang="de-DE" dirty="0"/>
          </a:p>
        </p:txBody>
      </p:sp>
      <p:sp>
        <p:nvSpPr>
          <p:cNvPr id="3" name="Inhaltsplatzhalter 2">
            <a:extLst>
              <a:ext uri="{FF2B5EF4-FFF2-40B4-BE49-F238E27FC236}">
                <a16:creationId xmlns:a16="http://schemas.microsoft.com/office/drawing/2014/main" id="{5131C29F-677B-52F0-49E1-28C41E9FEC34}"/>
              </a:ext>
            </a:extLst>
          </p:cNvPr>
          <p:cNvSpPr>
            <a:spLocks noGrp="1"/>
          </p:cNvSpPr>
          <p:nvPr>
            <p:ph idx="1"/>
          </p:nvPr>
        </p:nvSpPr>
        <p:spPr/>
        <p:txBody>
          <a:bodyPr/>
          <a:lstStyle/>
          <a:p>
            <a:pPr marL="0" indent="0">
              <a:buNone/>
            </a:pPr>
            <a:r>
              <a:rPr lang="en-US" dirty="0"/>
              <a:t>Some manufacturers </a:t>
            </a:r>
            <a:r>
              <a:rPr lang="en-US" dirty="0">
                <a:highlight>
                  <a:srgbClr val="00FF00"/>
                </a:highlight>
              </a:rPr>
              <a:t>provide</a:t>
            </a:r>
            <a:r>
              <a:rPr lang="en-US" dirty="0"/>
              <a:t> a magnetic drain plug to drain the oil and trap ferrous metal particles.</a:t>
            </a:r>
            <a:endParaRPr lang="de-DE" dirty="0"/>
          </a:p>
        </p:txBody>
      </p:sp>
    </p:spTree>
    <p:extLst>
      <p:ext uri="{BB962C8B-B14F-4D97-AF65-F5344CB8AC3E}">
        <p14:creationId xmlns:p14="http://schemas.microsoft.com/office/powerpoint/2010/main" val="3421218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9A60A4C-08CD-195F-7DC8-0D3739B855DB}"/>
              </a:ext>
            </a:extLst>
          </p:cNvPr>
          <p:cNvSpPr>
            <a:spLocks noGrp="1"/>
          </p:cNvSpPr>
          <p:nvPr>
            <p:ph type="title"/>
          </p:nvPr>
        </p:nvSpPr>
        <p:spPr/>
        <p:txBody>
          <a:bodyPr/>
          <a:lstStyle/>
          <a:p>
            <a:r>
              <a:rPr lang="en-US" dirty="0"/>
              <a:t>This plug </a:t>
            </a:r>
            <a:r>
              <a:rPr lang="en-US" dirty="0">
                <a:highlight>
                  <a:srgbClr val="FF0000"/>
                </a:highlight>
              </a:rPr>
              <a:t>should always be examined</a:t>
            </a:r>
            <a:r>
              <a:rPr lang="en-US" dirty="0"/>
              <a:t> closely during inspections.</a:t>
            </a:r>
            <a:endParaRPr lang="de-DE" dirty="0"/>
          </a:p>
        </p:txBody>
      </p:sp>
      <p:sp>
        <p:nvSpPr>
          <p:cNvPr id="3" name="Inhaltsplatzhalter 2">
            <a:extLst>
              <a:ext uri="{FF2B5EF4-FFF2-40B4-BE49-F238E27FC236}">
                <a16:creationId xmlns:a16="http://schemas.microsoft.com/office/drawing/2014/main" id="{B2FD6101-8F09-24EE-6B39-7B8A83627AE4}"/>
              </a:ext>
            </a:extLst>
          </p:cNvPr>
          <p:cNvSpPr>
            <a:spLocks noGrp="1"/>
          </p:cNvSpPr>
          <p:nvPr>
            <p:ph idx="1"/>
          </p:nvPr>
        </p:nvSpPr>
        <p:spPr/>
        <p:txBody>
          <a:bodyPr/>
          <a:lstStyle/>
          <a:p>
            <a:pPr marL="0" indent="0">
              <a:buNone/>
            </a:pPr>
            <a:r>
              <a:rPr lang="de-DE" dirty="0"/>
              <a:t>Always </a:t>
            </a:r>
            <a:r>
              <a:rPr lang="de-DE" dirty="0" err="1">
                <a:highlight>
                  <a:srgbClr val="00FF00"/>
                </a:highlight>
              </a:rPr>
              <a:t>examine</a:t>
            </a:r>
            <a:r>
              <a:rPr lang="de-DE" dirty="0"/>
              <a:t> </a:t>
            </a:r>
            <a:r>
              <a:rPr lang="de-DE" dirty="0" err="1"/>
              <a:t>this</a:t>
            </a:r>
            <a:r>
              <a:rPr lang="de-DE" dirty="0"/>
              <a:t> </a:t>
            </a:r>
            <a:r>
              <a:rPr lang="de-DE" dirty="0" err="1"/>
              <a:t>plug</a:t>
            </a:r>
            <a:r>
              <a:rPr lang="de-DE" dirty="0"/>
              <a:t> </a:t>
            </a:r>
            <a:r>
              <a:rPr lang="de-DE" dirty="0" err="1"/>
              <a:t>closely</a:t>
            </a:r>
            <a:r>
              <a:rPr lang="de-DE" dirty="0"/>
              <a:t> </a:t>
            </a:r>
            <a:r>
              <a:rPr lang="de-DE" dirty="0" err="1"/>
              <a:t>during</a:t>
            </a:r>
            <a:r>
              <a:rPr lang="de-DE" dirty="0"/>
              <a:t> </a:t>
            </a:r>
            <a:r>
              <a:rPr lang="de-DE" dirty="0" err="1"/>
              <a:t>inspection</a:t>
            </a:r>
            <a:r>
              <a:rPr lang="de-DE" dirty="0"/>
              <a:t>.</a:t>
            </a:r>
          </a:p>
        </p:txBody>
      </p:sp>
    </p:spTree>
    <p:extLst>
      <p:ext uri="{BB962C8B-B14F-4D97-AF65-F5344CB8AC3E}">
        <p14:creationId xmlns:p14="http://schemas.microsoft.com/office/powerpoint/2010/main" val="1927149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BE8DAE-F76E-BA9E-D0EB-D92B1B612F26}"/>
              </a:ext>
            </a:extLst>
          </p:cNvPr>
          <p:cNvSpPr>
            <a:spLocks noGrp="1"/>
          </p:cNvSpPr>
          <p:nvPr>
            <p:ph type="title"/>
          </p:nvPr>
        </p:nvSpPr>
        <p:spPr/>
        <p:txBody>
          <a:bodyPr/>
          <a:lstStyle/>
          <a:p>
            <a:r>
              <a:rPr lang="en-US" dirty="0"/>
              <a:t>This system is typical of all engines </a:t>
            </a:r>
            <a:r>
              <a:rPr lang="en-US" dirty="0">
                <a:highlight>
                  <a:srgbClr val="FF0000"/>
                </a:highlight>
              </a:rPr>
              <a:t>using</a:t>
            </a:r>
            <a:r>
              <a:rPr lang="en-US" dirty="0"/>
              <a:t> a wet-sump lubrication system.</a:t>
            </a:r>
            <a:endParaRPr lang="de-DE" dirty="0"/>
          </a:p>
        </p:txBody>
      </p:sp>
      <p:sp>
        <p:nvSpPr>
          <p:cNvPr id="3" name="Inhaltsplatzhalter 2">
            <a:extLst>
              <a:ext uri="{FF2B5EF4-FFF2-40B4-BE49-F238E27FC236}">
                <a16:creationId xmlns:a16="http://schemas.microsoft.com/office/drawing/2014/main" id="{3F5DEC5C-8685-AFEF-E4F0-1B540538BC62}"/>
              </a:ext>
            </a:extLst>
          </p:cNvPr>
          <p:cNvSpPr>
            <a:spLocks noGrp="1"/>
          </p:cNvSpPr>
          <p:nvPr>
            <p:ph idx="1"/>
          </p:nvPr>
        </p:nvSpPr>
        <p:spPr/>
        <p:txBody>
          <a:bodyPr/>
          <a:lstStyle/>
          <a:p>
            <a:pPr marL="0" indent="0">
              <a:buNone/>
            </a:pPr>
            <a:r>
              <a:rPr lang="en-US" dirty="0"/>
              <a:t>This system is typical of all engines that </a:t>
            </a:r>
            <a:r>
              <a:rPr lang="en-US" dirty="0">
                <a:highlight>
                  <a:srgbClr val="00FF00"/>
                </a:highlight>
              </a:rPr>
              <a:t>use</a:t>
            </a:r>
            <a:r>
              <a:rPr lang="en-US" dirty="0"/>
              <a:t> a wet-sump lubrication system.</a:t>
            </a:r>
            <a:endParaRPr lang="de-DE" dirty="0"/>
          </a:p>
        </p:txBody>
      </p:sp>
    </p:spTree>
    <p:extLst>
      <p:ext uri="{BB962C8B-B14F-4D97-AF65-F5344CB8AC3E}">
        <p14:creationId xmlns:p14="http://schemas.microsoft.com/office/powerpoint/2010/main" val="10055443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A8E0C9-108E-7258-5485-C29ED4C5745B}"/>
              </a:ext>
            </a:extLst>
          </p:cNvPr>
          <p:cNvSpPr>
            <a:spLocks noGrp="1"/>
          </p:cNvSpPr>
          <p:nvPr>
            <p:ph type="title"/>
          </p:nvPr>
        </p:nvSpPr>
        <p:spPr/>
        <p:txBody>
          <a:bodyPr>
            <a:normAutofit/>
          </a:bodyPr>
          <a:lstStyle/>
          <a:p>
            <a:r>
              <a:rPr lang="en-US" dirty="0"/>
              <a:t>The oil </a:t>
            </a:r>
            <a:r>
              <a:rPr lang="en-US" dirty="0">
                <a:highlight>
                  <a:srgbClr val="FF0000"/>
                </a:highlight>
              </a:rPr>
              <a:t>is returned </a:t>
            </a:r>
            <a:r>
              <a:rPr lang="en-US" dirty="0"/>
              <a:t>to the reservoir (sump) by gravity.</a:t>
            </a:r>
            <a:endParaRPr lang="de-DE" dirty="0"/>
          </a:p>
        </p:txBody>
      </p:sp>
      <p:sp>
        <p:nvSpPr>
          <p:cNvPr id="3" name="Inhaltsplatzhalter 2">
            <a:extLst>
              <a:ext uri="{FF2B5EF4-FFF2-40B4-BE49-F238E27FC236}">
                <a16:creationId xmlns:a16="http://schemas.microsoft.com/office/drawing/2014/main" id="{5DB9F6F8-BABF-69DA-439F-AAEAFEEAD023}"/>
              </a:ext>
            </a:extLst>
          </p:cNvPr>
          <p:cNvSpPr>
            <a:spLocks noGrp="1"/>
          </p:cNvSpPr>
          <p:nvPr>
            <p:ph idx="1"/>
          </p:nvPr>
        </p:nvSpPr>
        <p:spPr/>
        <p:txBody>
          <a:bodyPr/>
          <a:lstStyle/>
          <a:p>
            <a:pPr marL="0" indent="0">
              <a:buNone/>
            </a:pPr>
            <a:r>
              <a:rPr lang="de-DE" dirty="0" err="1"/>
              <a:t>Trough</a:t>
            </a:r>
            <a:r>
              <a:rPr lang="de-DE" dirty="0"/>
              <a:t> </a:t>
            </a:r>
            <a:r>
              <a:rPr lang="de-DE" dirty="0" err="1"/>
              <a:t>gravity</a:t>
            </a:r>
            <a:r>
              <a:rPr lang="de-DE" dirty="0"/>
              <a:t> </a:t>
            </a:r>
            <a:r>
              <a:rPr lang="de-DE" dirty="0" err="1"/>
              <a:t>the</a:t>
            </a:r>
            <a:r>
              <a:rPr lang="de-DE" dirty="0"/>
              <a:t> </a:t>
            </a:r>
            <a:r>
              <a:rPr lang="de-DE" dirty="0" err="1"/>
              <a:t>oil</a:t>
            </a:r>
            <a:r>
              <a:rPr lang="de-DE" dirty="0"/>
              <a:t> </a:t>
            </a:r>
            <a:r>
              <a:rPr lang="de-DE" dirty="0" err="1">
                <a:highlight>
                  <a:srgbClr val="00FF00"/>
                </a:highlight>
              </a:rPr>
              <a:t>returns</a:t>
            </a:r>
            <a:r>
              <a:rPr lang="de-DE" dirty="0"/>
              <a:t> </a:t>
            </a:r>
            <a:r>
              <a:rPr lang="de-DE" dirty="0" err="1"/>
              <a:t>to</a:t>
            </a:r>
            <a:r>
              <a:rPr lang="de-DE" dirty="0"/>
              <a:t> </a:t>
            </a:r>
            <a:r>
              <a:rPr lang="de-DE" dirty="0" err="1"/>
              <a:t>the</a:t>
            </a:r>
            <a:r>
              <a:rPr lang="de-DE" dirty="0"/>
              <a:t> </a:t>
            </a:r>
            <a:r>
              <a:rPr lang="de-DE" dirty="0" err="1"/>
              <a:t>reservoir</a:t>
            </a:r>
            <a:r>
              <a:rPr lang="de-DE" dirty="0"/>
              <a:t> (</a:t>
            </a:r>
            <a:r>
              <a:rPr lang="de-DE" dirty="0" err="1"/>
              <a:t>sump</a:t>
            </a:r>
            <a:r>
              <a:rPr lang="de-DE" dirty="0"/>
              <a:t>). </a:t>
            </a:r>
          </a:p>
        </p:txBody>
      </p:sp>
    </p:spTree>
    <p:extLst>
      <p:ext uri="{BB962C8B-B14F-4D97-AF65-F5344CB8AC3E}">
        <p14:creationId xmlns:p14="http://schemas.microsoft.com/office/powerpoint/2010/main" val="3622518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60DA09C-7A8E-AAFC-DB9A-AB4423E714DE}"/>
              </a:ext>
            </a:extLst>
          </p:cNvPr>
          <p:cNvSpPr>
            <a:spLocks noGrp="1"/>
          </p:cNvSpPr>
          <p:nvPr>
            <p:ph type="title"/>
          </p:nvPr>
        </p:nvSpPr>
        <p:spPr/>
        <p:txBody>
          <a:bodyPr>
            <a:normAutofit fontScale="90000"/>
          </a:bodyPr>
          <a:lstStyle/>
          <a:p>
            <a:r>
              <a:rPr lang="en-US" dirty="0"/>
              <a:t>Maintenance of gas turbine lubrication systems consists mainly of </a:t>
            </a:r>
            <a:r>
              <a:rPr lang="en-US" dirty="0">
                <a:highlight>
                  <a:srgbClr val="FF0000"/>
                </a:highlight>
              </a:rPr>
              <a:t>adjusting, removing, cleaning, and replacing</a:t>
            </a:r>
            <a:r>
              <a:rPr lang="en-US" dirty="0"/>
              <a:t> various components.</a:t>
            </a:r>
            <a:endParaRPr lang="de-DE" dirty="0"/>
          </a:p>
        </p:txBody>
      </p:sp>
      <p:sp>
        <p:nvSpPr>
          <p:cNvPr id="3" name="Inhaltsplatzhalter 2">
            <a:extLst>
              <a:ext uri="{FF2B5EF4-FFF2-40B4-BE49-F238E27FC236}">
                <a16:creationId xmlns:a16="http://schemas.microsoft.com/office/drawing/2014/main" id="{5F7FD0E0-BB60-81F7-BD87-809DA43DD1C2}"/>
              </a:ext>
            </a:extLst>
          </p:cNvPr>
          <p:cNvSpPr>
            <a:spLocks noGrp="1"/>
          </p:cNvSpPr>
          <p:nvPr>
            <p:ph idx="1"/>
          </p:nvPr>
        </p:nvSpPr>
        <p:spPr>
          <a:xfrm>
            <a:off x="838200" y="2324099"/>
            <a:ext cx="10515600" cy="3852863"/>
          </a:xfrm>
        </p:spPr>
        <p:txBody>
          <a:bodyPr/>
          <a:lstStyle/>
          <a:p>
            <a:pPr marL="0" indent="0">
              <a:buNone/>
            </a:pPr>
            <a:r>
              <a:rPr lang="de-DE" dirty="0" err="1"/>
              <a:t>You</a:t>
            </a:r>
            <a:r>
              <a:rPr lang="de-DE" dirty="0"/>
              <a:t> </a:t>
            </a:r>
            <a:r>
              <a:rPr lang="de-DE" dirty="0" err="1"/>
              <a:t>must</a:t>
            </a:r>
            <a:r>
              <a:rPr lang="de-DE" dirty="0"/>
              <a:t> </a:t>
            </a:r>
            <a:r>
              <a:rPr lang="de-DE" dirty="0" err="1">
                <a:highlight>
                  <a:srgbClr val="00FF00"/>
                </a:highlight>
              </a:rPr>
              <a:t>adjust</a:t>
            </a:r>
            <a:r>
              <a:rPr lang="de-DE" dirty="0">
                <a:highlight>
                  <a:srgbClr val="00FF00"/>
                </a:highlight>
              </a:rPr>
              <a:t>, </a:t>
            </a:r>
            <a:r>
              <a:rPr lang="de-DE" dirty="0" err="1">
                <a:highlight>
                  <a:srgbClr val="00FF00"/>
                </a:highlight>
              </a:rPr>
              <a:t>remove</a:t>
            </a:r>
            <a:r>
              <a:rPr lang="de-DE" dirty="0">
                <a:highlight>
                  <a:srgbClr val="00FF00"/>
                </a:highlight>
              </a:rPr>
              <a:t>, clean and </a:t>
            </a:r>
            <a:r>
              <a:rPr lang="de-DE" dirty="0" err="1">
                <a:highlight>
                  <a:srgbClr val="00FF00"/>
                </a:highlight>
              </a:rPr>
              <a:t>replace</a:t>
            </a:r>
            <a:r>
              <a:rPr lang="de-DE" dirty="0"/>
              <a:t> </a:t>
            </a:r>
            <a:r>
              <a:rPr lang="de-DE" dirty="0" err="1"/>
              <a:t>various</a:t>
            </a:r>
            <a:r>
              <a:rPr lang="de-DE" dirty="0"/>
              <a:t> </a:t>
            </a:r>
            <a:r>
              <a:rPr lang="de-DE" dirty="0" err="1"/>
              <a:t>components</a:t>
            </a:r>
            <a:r>
              <a:rPr lang="de-DE" dirty="0"/>
              <a:t> </a:t>
            </a:r>
            <a:r>
              <a:rPr lang="de-DE" dirty="0" err="1"/>
              <a:t>to</a:t>
            </a:r>
            <a:r>
              <a:rPr lang="de-DE" dirty="0"/>
              <a:t> </a:t>
            </a:r>
            <a:r>
              <a:rPr lang="de-DE" dirty="0" err="1"/>
              <a:t>maintain</a:t>
            </a:r>
            <a:r>
              <a:rPr lang="de-DE" dirty="0"/>
              <a:t> an gas </a:t>
            </a:r>
            <a:r>
              <a:rPr lang="de-DE" dirty="0" err="1"/>
              <a:t>turbine</a:t>
            </a:r>
            <a:r>
              <a:rPr lang="de-DE" dirty="0"/>
              <a:t> </a:t>
            </a:r>
            <a:r>
              <a:rPr lang="de-DE" dirty="0" err="1"/>
              <a:t>lubrication</a:t>
            </a:r>
            <a:r>
              <a:rPr lang="de-DE" dirty="0"/>
              <a:t> </a:t>
            </a:r>
            <a:r>
              <a:rPr lang="de-DE" dirty="0" err="1"/>
              <a:t>system</a:t>
            </a:r>
            <a:r>
              <a:rPr lang="de-DE" dirty="0"/>
              <a:t>.</a:t>
            </a:r>
          </a:p>
          <a:p>
            <a:pPr marL="0" indent="0">
              <a:buNone/>
            </a:pPr>
            <a:r>
              <a:rPr lang="de-DE" dirty="0" err="1"/>
              <a:t>During</a:t>
            </a:r>
            <a:r>
              <a:rPr lang="de-DE" dirty="0"/>
              <a:t> </a:t>
            </a:r>
            <a:r>
              <a:rPr lang="de-DE" dirty="0" err="1"/>
              <a:t>maintenance</a:t>
            </a:r>
            <a:r>
              <a:rPr lang="de-DE" dirty="0"/>
              <a:t> </a:t>
            </a:r>
            <a:r>
              <a:rPr lang="de-DE" dirty="0" err="1"/>
              <a:t>you</a:t>
            </a:r>
            <a:r>
              <a:rPr lang="de-DE" dirty="0"/>
              <a:t> </a:t>
            </a:r>
            <a:r>
              <a:rPr lang="de-DE" dirty="0" err="1"/>
              <a:t>must</a:t>
            </a:r>
            <a:r>
              <a:rPr lang="de-DE" dirty="0"/>
              <a:t> </a:t>
            </a:r>
            <a:r>
              <a:rPr lang="de-DE" dirty="0" err="1">
                <a:highlight>
                  <a:srgbClr val="00FF00"/>
                </a:highlight>
              </a:rPr>
              <a:t>adjust</a:t>
            </a:r>
            <a:r>
              <a:rPr lang="de-DE" dirty="0">
                <a:highlight>
                  <a:srgbClr val="00FF00"/>
                </a:highlight>
              </a:rPr>
              <a:t>, </a:t>
            </a:r>
            <a:r>
              <a:rPr lang="de-DE" dirty="0" err="1">
                <a:highlight>
                  <a:srgbClr val="00FF00"/>
                </a:highlight>
              </a:rPr>
              <a:t>remove</a:t>
            </a:r>
            <a:r>
              <a:rPr lang="de-DE" dirty="0">
                <a:highlight>
                  <a:srgbClr val="00FF00"/>
                </a:highlight>
              </a:rPr>
              <a:t>, clean and </a:t>
            </a:r>
            <a:r>
              <a:rPr lang="de-DE" dirty="0" err="1">
                <a:highlight>
                  <a:srgbClr val="00FF00"/>
                </a:highlight>
              </a:rPr>
              <a:t>replace</a:t>
            </a:r>
            <a:r>
              <a:rPr lang="de-DE" dirty="0"/>
              <a:t> </a:t>
            </a:r>
            <a:r>
              <a:rPr lang="de-DE" dirty="0" err="1"/>
              <a:t>various</a:t>
            </a:r>
            <a:r>
              <a:rPr lang="de-DE" dirty="0"/>
              <a:t> </a:t>
            </a:r>
            <a:r>
              <a:rPr lang="de-DE" dirty="0" err="1"/>
              <a:t>components</a:t>
            </a:r>
            <a:r>
              <a:rPr lang="de-DE" dirty="0"/>
              <a:t> </a:t>
            </a:r>
            <a:r>
              <a:rPr lang="de-DE" dirty="0" err="1"/>
              <a:t>of</a:t>
            </a:r>
            <a:r>
              <a:rPr lang="de-DE" dirty="0"/>
              <a:t> </a:t>
            </a:r>
            <a:r>
              <a:rPr lang="de-DE" dirty="0" err="1"/>
              <a:t>the</a:t>
            </a:r>
            <a:r>
              <a:rPr lang="de-DE" dirty="0"/>
              <a:t> gas </a:t>
            </a:r>
            <a:r>
              <a:rPr lang="de-DE" dirty="0" err="1"/>
              <a:t>turbine</a:t>
            </a:r>
            <a:r>
              <a:rPr lang="de-DE" dirty="0"/>
              <a:t> </a:t>
            </a:r>
            <a:r>
              <a:rPr lang="de-DE" dirty="0" err="1"/>
              <a:t>lubrication</a:t>
            </a:r>
            <a:r>
              <a:rPr lang="de-DE" dirty="0"/>
              <a:t> </a:t>
            </a:r>
            <a:r>
              <a:rPr lang="de-DE" dirty="0" err="1"/>
              <a:t>system</a:t>
            </a:r>
            <a:r>
              <a:rPr lang="de-DE" dirty="0"/>
              <a:t>.</a:t>
            </a:r>
          </a:p>
        </p:txBody>
      </p:sp>
    </p:spTree>
    <p:extLst>
      <p:ext uri="{BB962C8B-B14F-4D97-AF65-F5344CB8AC3E}">
        <p14:creationId xmlns:p14="http://schemas.microsoft.com/office/powerpoint/2010/main" val="87872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6F62F2-2708-53DF-00A1-2B1CC200FE13}"/>
              </a:ext>
            </a:extLst>
          </p:cNvPr>
          <p:cNvSpPr>
            <a:spLocks noGrp="1"/>
          </p:cNvSpPr>
          <p:nvPr>
            <p:ph type="title"/>
          </p:nvPr>
        </p:nvSpPr>
        <p:spPr>
          <a:xfrm>
            <a:off x="838200" y="892175"/>
            <a:ext cx="10515600" cy="1325563"/>
          </a:xfrm>
        </p:spPr>
        <p:txBody>
          <a:bodyPr>
            <a:normAutofit fontScale="90000"/>
          </a:bodyPr>
          <a:lstStyle/>
          <a:p>
            <a:r>
              <a:rPr lang="en-US" dirty="0"/>
              <a:t>Oil filter maintenance and oil change intervals for turbine engines vary widely from model to model, </a:t>
            </a:r>
            <a:r>
              <a:rPr lang="en-US" dirty="0">
                <a:highlight>
                  <a:srgbClr val="FF0000"/>
                </a:highlight>
              </a:rPr>
              <a:t>depending</a:t>
            </a:r>
            <a:r>
              <a:rPr lang="en-US" dirty="0"/>
              <a:t> on the severity of the oil temperature conditions </a:t>
            </a:r>
            <a:r>
              <a:rPr lang="en-US" dirty="0">
                <a:highlight>
                  <a:srgbClr val="FF0000"/>
                </a:highlight>
              </a:rPr>
              <a:t>imposed by </a:t>
            </a:r>
            <a:r>
              <a:rPr lang="en-US" dirty="0"/>
              <a:t>the specific airframe installation and engine configuration. </a:t>
            </a:r>
            <a:endParaRPr lang="de-DE" dirty="0"/>
          </a:p>
        </p:txBody>
      </p:sp>
      <p:sp>
        <p:nvSpPr>
          <p:cNvPr id="3" name="Inhaltsplatzhalter 2">
            <a:extLst>
              <a:ext uri="{FF2B5EF4-FFF2-40B4-BE49-F238E27FC236}">
                <a16:creationId xmlns:a16="http://schemas.microsoft.com/office/drawing/2014/main" id="{3808C367-9587-A9C2-74AC-A7C338132E86}"/>
              </a:ext>
            </a:extLst>
          </p:cNvPr>
          <p:cNvSpPr>
            <a:spLocks noGrp="1"/>
          </p:cNvSpPr>
          <p:nvPr>
            <p:ph idx="1"/>
          </p:nvPr>
        </p:nvSpPr>
        <p:spPr>
          <a:xfrm>
            <a:off x="838200" y="3428999"/>
            <a:ext cx="10515600" cy="2747963"/>
          </a:xfrm>
        </p:spPr>
        <p:txBody>
          <a:bodyPr/>
          <a:lstStyle/>
          <a:p>
            <a:pPr marL="0" indent="0">
              <a:buNone/>
            </a:pPr>
            <a:r>
              <a:rPr lang="en-US" dirty="0"/>
              <a:t>The oil filter maintenance and the oil change intervals for turbine engines vary widely from model to model. The intervals </a:t>
            </a:r>
            <a:r>
              <a:rPr lang="en-US" dirty="0">
                <a:highlight>
                  <a:srgbClr val="00FF00"/>
                </a:highlight>
              </a:rPr>
              <a:t>depend</a:t>
            </a:r>
            <a:r>
              <a:rPr lang="en-US" dirty="0"/>
              <a:t> on the severity of the oil temperature conditions. These are a result of the specific airframe installation and engine configuration. </a:t>
            </a:r>
            <a:endParaRPr lang="de-DE" dirty="0"/>
          </a:p>
        </p:txBody>
      </p:sp>
    </p:spTree>
    <p:extLst>
      <p:ext uri="{BB962C8B-B14F-4D97-AF65-F5344CB8AC3E}">
        <p14:creationId xmlns:p14="http://schemas.microsoft.com/office/powerpoint/2010/main" val="184762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22E9A5-CF96-3D63-70F3-27E3665B110C}"/>
              </a:ext>
            </a:extLst>
          </p:cNvPr>
          <p:cNvSpPr>
            <a:spLocks noGrp="1"/>
          </p:cNvSpPr>
          <p:nvPr>
            <p:ph type="title"/>
          </p:nvPr>
        </p:nvSpPr>
        <p:spPr/>
        <p:txBody>
          <a:bodyPr/>
          <a:lstStyle/>
          <a:p>
            <a:r>
              <a:rPr lang="en-US" dirty="0"/>
              <a:t>The applicable manufacturer’s instructions </a:t>
            </a:r>
            <a:r>
              <a:rPr lang="en-US" dirty="0">
                <a:highlight>
                  <a:srgbClr val="FF0000"/>
                </a:highlight>
              </a:rPr>
              <a:t>should be followed</a:t>
            </a:r>
            <a:r>
              <a:rPr lang="en-US" dirty="0"/>
              <a:t>.</a:t>
            </a:r>
            <a:endParaRPr lang="de-DE" dirty="0"/>
          </a:p>
        </p:txBody>
      </p:sp>
      <p:sp>
        <p:nvSpPr>
          <p:cNvPr id="3" name="Inhaltsplatzhalter 2">
            <a:extLst>
              <a:ext uri="{FF2B5EF4-FFF2-40B4-BE49-F238E27FC236}">
                <a16:creationId xmlns:a16="http://schemas.microsoft.com/office/drawing/2014/main" id="{CFF8AE72-7B42-D4B1-2D0A-184F54D0EB8E}"/>
              </a:ext>
            </a:extLst>
          </p:cNvPr>
          <p:cNvSpPr>
            <a:spLocks noGrp="1"/>
          </p:cNvSpPr>
          <p:nvPr>
            <p:ph idx="1"/>
          </p:nvPr>
        </p:nvSpPr>
        <p:spPr/>
        <p:txBody>
          <a:bodyPr/>
          <a:lstStyle/>
          <a:p>
            <a:pPr marL="0" indent="0">
              <a:buNone/>
            </a:pPr>
            <a:r>
              <a:rPr lang="de-DE" dirty="0">
                <a:highlight>
                  <a:srgbClr val="00FF00"/>
                </a:highlight>
              </a:rPr>
              <a:t>Follow</a:t>
            </a:r>
            <a:r>
              <a:rPr lang="de-DE" dirty="0"/>
              <a:t> </a:t>
            </a:r>
            <a:r>
              <a:rPr lang="de-DE" dirty="0" err="1"/>
              <a:t>the</a:t>
            </a:r>
            <a:r>
              <a:rPr lang="de-DE" dirty="0"/>
              <a:t> </a:t>
            </a:r>
            <a:r>
              <a:rPr lang="en-US" dirty="0"/>
              <a:t>applicable manufacturer’s instructions.</a:t>
            </a:r>
            <a:endParaRPr lang="de-DE" dirty="0"/>
          </a:p>
        </p:txBody>
      </p:sp>
    </p:spTree>
    <p:extLst>
      <p:ext uri="{BB962C8B-B14F-4D97-AF65-F5344CB8AC3E}">
        <p14:creationId xmlns:p14="http://schemas.microsoft.com/office/powerpoint/2010/main" val="218914436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461</Words>
  <Application>Microsoft Office PowerPoint</Application>
  <PresentationFormat>Breitbild</PresentationFormat>
  <Paragraphs>30</Paragraphs>
  <Slides>15</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15</vt:i4>
      </vt:variant>
    </vt:vector>
  </HeadingPairs>
  <TitlesOfParts>
    <vt:vector size="19" baseType="lpstr">
      <vt:lpstr>Aptos</vt:lpstr>
      <vt:lpstr>Aptos Display</vt:lpstr>
      <vt:lpstr>Arial</vt:lpstr>
      <vt:lpstr>Office</vt:lpstr>
      <vt:lpstr>There are relatively few engines using a wet-sump type of oil system.</vt:lpstr>
      <vt:lpstr>A schematic diagram of a wet-sump oil system is shown in Figure 6-47.</vt:lpstr>
      <vt:lpstr>A magnetic drain plug may be provided to drain the oil and also to trap any ferrous metal particles in the oil.</vt:lpstr>
      <vt:lpstr>This plug should always be examined closely during inspections.</vt:lpstr>
      <vt:lpstr>This system is typical of all engines using a wet-sump lubrication system.</vt:lpstr>
      <vt:lpstr>The oil is returned to the reservoir (sump) by gravity.</vt:lpstr>
      <vt:lpstr>Maintenance of gas turbine lubrication systems consists mainly of adjusting, removing, cleaning, and replacing various components.</vt:lpstr>
      <vt:lpstr>Oil filter maintenance and oil change intervals for turbine engines vary widely from model to model, depending on the severity of the oil temperature conditions imposed by the specific airframe installation and engine configuration. </vt:lpstr>
      <vt:lpstr>The applicable manufacturer’s instructions should be followed.</vt:lpstr>
      <vt:lpstr>The oil filter should be removed at every regular inspection.</vt:lpstr>
      <vt:lpstr>It should be disassembled, cleaned, and any worn or damaged filter elements replaced.</vt:lpstr>
      <vt:lpstr>Provide a suitable container for collecting the drained oil, if needed.</vt:lpstr>
      <vt:lpstr>Remove the filter housing and withdraw the filter assembly. [Figure 6-48] Discard the old seals.</vt:lpstr>
      <vt:lpstr>Rinse them in a degreaser fluid or cleaning solvent.</vt:lpstr>
      <vt:lpstr>Then, install the filter in the filter housing assembly.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Malte Hermann</dc:creator>
  <cp:lastModifiedBy>Malte Hermann</cp:lastModifiedBy>
  <cp:revision>9</cp:revision>
  <dcterms:created xsi:type="dcterms:W3CDTF">2025-04-04T08:47:37Z</dcterms:created>
  <dcterms:modified xsi:type="dcterms:W3CDTF">2025-04-04T10:22:40Z</dcterms:modified>
</cp:coreProperties>
</file>