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</p:sldIdLst>
  <p:sldSz cx="18288000" cy="10287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381A64-FB22-4256-94AE-7CA675D2F6CD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32BC78-BB8D-4D3E-AB15-2ABE32C47E61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C76FDB-FE2C-49FB-918F-29D99B7FBD4F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8C97C8-562B-4251-859A-5419A5F8C2B4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C3E3BB-21C7-4D06-8E1B-B9C135C741A8}" type="slidenum">
              <a:t>‹Nr.›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E3B38C-BFC4-42FA-ABAE-2F2C44980453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FFD218-6C46-4670-8F7A-CE0EEE774FCF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BCB485-7C31-4E14-B749-C734748EE1DA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D04384-F13E-4A07-93BA-BFDF98F5D152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7DC4E6-C3AC-4FB5-8224-8E4ADA7A2B75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7CCFEB-71A8-430C-A23E-4D7E7F1BA254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0F760D-C0DE-473C-B948-582A5AFCC465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&lt;Datum/Uhrzeit&gt;</a:t>
            </a:r>
            <a:endParaRPr lang="de-D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Times New Roman"/>
              </a:rPr>
              <a:t>&lt;Fußzeile&gt;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8BA2495-057D-417A-9642-450A2D5E835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62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/>
          <p:cNvSpPr/>
          <p:nvPr/>
        </p:nvSpPr>
        <p:spPr>
          <a:xfrm>
            <a:off x="-5673960" y="-1350855"/>
            <a:ext cx="14659560" cy="13246920"/>
          </a:xfrm>
          <a:custGeom>
            <a:avLst/>
            <a:gdLst>
              <a:gd name="textAreaLeft" fmla="*/ 0 w 14659560"/>
              <a:gd name="textAreaRight" fmla="*/ 14659920 w 14659560"/>
              <a:gd name="textAreaTop" fmla="*/ 0 h 13246920"/>
              <a:gd name="textAreaBottom" fmla="*/ 13247280 h 13246920"/>
            </a:gdLst>
            <a:ahLst/>
            <a:cxnLst/>
            <a:rect l="textAreaLeft" t="textAreaTop" r="textAreaRight" b="textAreaBottom"/>
            <a:pathLst>
              <a:path w="14660025" h="13247331">
                <a:moveTo>
                  <a:pt x="0" y="0"/>
                </a:moveTo>
                <a:lnTo>
                  <a:pt x="14660025" y="0"/>
                </a:lnTo>
                <a:lnTo>
                  <a:pt x="14660025" y="13247331"/>
                </a:lnTo>
                <a:lnTo>
                  <a:pt x="0" y="1324733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9443880" y="-2625120"/>
            <a:ext cx="12292200" cy="12180600"/>
          </a:xfrm>
          <a:custGeom>
            <a:avLst/>
            <a:gdLst>
              <a:gd name="textAreaLeft" fmla="*/ 0 w 12292200"/>
              <a:gd name="textAreaRight" fmla="*/ 12292560 w 12292200"/>
              <a:gd name="textAreaTop" fmla="*/ 0 h 12180600"/>
              <a:gd name="textAreaBottom" fmla="*/ 12180960 h 12180600"/>
            </a:gdLst>
            <a:ahLst/>
            <a:cxnLst/>
            <a:rect l="textAreaLeft" t="textAreaTop" r="textAreaRight" b="textAreaBottom"/>
            <a:pathLst>
              <a:path w="12292712" h="12180961">
                <a:moveTo>
                  <a:pt x="0" y="0"/>
                </a:moveTo>
                <a:lnTo>
                  <a:pt x="12292713" y="0"/>
                </a:lnTo>
                <a:lnTo>
                  <a:pt x="12292713" y="12180961"/>
                </a:lnTo>
                <a:lnTo>
                  <a:pt x="0" y="121809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Freeform 4"/>
          <p:cNvSpPr/>
          <p:nvPr/>
        </p:nvSpPr>
        <p:spPr>
          <a:xfrm>
            <a:off x="9944280" y="5623200"/>
            <a:ext cx="7314840" cy="717840"/>
          </a:xfrm>
          <a:custGeom>
            <a:avLst/>
            <a:gdLst>
              <a:gd name="textAreaLeft" fmla="*/ 0 w 7314840"/>
              <a:gd name="textAreaRight" fmla="*/ 7315200 w 7314840"/>
              <a:gd name="textAreaTop" fmla="*/ 0 h 717840"/>
              <a:gd name="textAreaBottom" fmla="*/ 718200 h 717840"/>
            </a:gdLst>
            <a:ahLst/>
            <a:cxnLst/>
            <a:rect l="textAreaLeft" t="textAreaTop" r="textAreaRight" b="textAreaBottom"/>
            <a:pathLst>
              <a:path w="7315200" h="718220">
                <a:moveTo>
                  <a:pt x="0" y="0"/>
                </a:moveTo>
                <a:lnTo>
                  <a:pt x="7315200" y="0"/>
                </a:lnTo>
                <a:lnTo>
                  <a:pt x="7315200" y="718219"/>
                </a:lnTo>
                <a:lnTo>
                  <a:pt x="0" y="7182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Group 5"/>
          <p:cNvGrpSpPr/>
          <p:nvPr/>
        </p:nvGrpSpPr>
        <p:grpSpPr>
          <a:xfrm>
            <a:off x="1728720" y="4889519"/>
            <a:ext cx="11214360" cy="2777483"/>
            <a:chOff x="1728720" y="4889520"/>
            <a:chExt cx="11214360" cy="2761173"/>
          </a:xfrm>
        </p:grpSpPr>
        <p:sp>
          <p:nvSpPr>
            <p:cNvPr id="45" name="TextBox 6"/>
            <p:cNvSpPr/>
            <p:nvPr/>
          </p:nvSpPr>
          <p:spPr>
            <a:xfrm>
              <a:off x="1728720" y="4889520"/>
              <a:ext cx="11214360" cy="167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ts val="13224"/>
                </a:lnSpc>
              </a:pPr>
              <a:r>
                <a:rPr lang="en-US" sz="11500" b="0" strike="noStrike" spc="-1" dirty="0">
                  <a:solidFill>
                    <a:srgbClr val="F7F4FA"/>
                  </a:solidFill>
                  <a:latin typeface="Codec Pro"/>
                </a:rPr>
                <a:t>B250</a:t>
              </a:r>
              <a:endParaRPr lang="de-DE" sz="115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TextBox 7"/>
            <p:cNvSpPr/>
            <p:nvPr/>
          </p:nvSpPr>
          <p:spPr>
            <a:xfrm>
              <a:off x="1728720" y="7186320"/>
              <a:ext cx="11214360" cy="46437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ts val="3920"/>
                </a:lnSpc>
              </a:pPr>
              <a:r>
                <a:rPr lang="en-US" sz="2800" b="0" strike="noStrike" spc="-1" dirty="0" err="1">
                  <a:solidFill>
                    <a:srgbClr val="F7F4FA"/>
                  </a:solidFill>
                  <a:latin typeface="Codec Pro"/>
                </a:rPr>
                <a:t>Text,Bild</a:t>
              </a:r>
              <a:r>
                <a:rPr lang="en-US" sz="2800" b="0" strike="noStrike" spc="-1" dirty="0">
                  <a:solidFill>
                    <a:srgbClr val="F7F4FA"/>
                  </a:solidFill>
                  <a:latin typeface="Codec Pro"/>
                </a:rPr>
                <a:t> und </a:t>
              </a:r>
              <a:r>
                <a:rPr lang="en-US" sz="2800" b="0" strike="noStrike" spc="-1" dirty="0" err="1">
                  <a:solidFill>
                    <a:srgbClr val="F7F4FA"/>
                  </a:solidFill>
                  <a:latin typeface="Codec Pro"/>
                </a:rPr>
                <a:t>Strukur</a:t>
              </a:r>
              <a:r>
                <a:rPr lang="en-US" sz="2800" b="0" strike="noStrike" spc="-1" dirty="0">
                  <a:solidFill>
                    <a:srgbClr val="F7F4FA"/>
                  </a:solidFill>
                  <a:latin typeface="Codec Pro"/>
                </a:rPr>
                <a:t> der </a:t>
              </a:r>
              <a:r>
                <a:rPr lang="en-US" sz="2800" b="0" strike="noStrike" spc="-1" dirty="0" err="1">
                  <a:solidFill>
                    <a:srgbClr val="F7F4FA"/>
                  </a:solidFill>
                  <a:latin typeface="Codec Pro"/>
                </a:rPr>
                <a:t>Anleitung</a:t>
              </a:r>
              <a:endParaRPr lang="de-DE" sz="2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7" name="TextBox 8"/>
          <p:cNvSpPr/>
          <p:nvPr/>
        </p:nvSpPr>
        <p:spPr>
          <a:xfrm>
            <a:off x="1728720" y="9012600"/>
            <a:ext cx="4370400" cy="2641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239"/>
              </a:lnSpc>
            </a:pPr>
            <a:r>
              <a:rPr lang="en-US" sz="1600" b="0" strike="noStrike" spc="-1" dirty="0">
                <a:solidFill>
                  <a:srgbClr val="F7F4FA"/>
                </a:solidFill>
                <a:latin typeface="Codec Pro"/>
              </a:rPr>
              <a:t>Aalen, 25.06.2024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Box 9"/>
          <p:cNvSpPr/>
          <p:nvPr/>
        </p:nvSpPr>
        <p:spPr>
          <a:xfrm>
            <a:off x="1728720" y="9371520"/>
            <a:ext cx="4370400" cy="2641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239"/>
              </a:lnSpc>
            </a:pPr>
            <a:r>
              <a:rPr lang="en-US" sz="1600" b="0" strike="noStrike" spc="-1" dirty="0">
                <a:solidFill>
                  <a:srgbClr val="F7F4FA"/>
                </a:solidFill>
                <a:latin typeface="Codec Pro"/>
              </a:rPr>
              <a:t>Simon Feldmann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028880" y="5751188"/>
            <a:ext cx="5960521" cy="2995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Bild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näher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beim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relevanten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Textteil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einbetten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9312120" cy="11007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5400" b="0" strike="noStrike" spc="-1" dirty="0" err="1">
                <a:solidFill>
                  <a:srgbClr val="17161C"/>
                </a:solidFill>
                <a:latin typeface="Codec Pro"/>
              </a:rPr>
              <a:t>Sachliche</a:t>
            </a:r>
            <a:r>
              <a:rPr lang="en-US" sz="5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5400" b="0" strike="noStrike" spc="-1" dirty="0" err="1">
                <a:solidFill>
                  <a:srgbClr val="17161C"/>
                </a:solidFill>
                <a:latin typeface="Codec Pro"/>
              </a:rPr>
              <a:t>Richtigkeit</a:t>
            </a:r>
            <a:r>
              <a:rPr lang="en-US" sz="5400" b="0" strike="noStrike" spc="-1" dirty="0">
                <a:solidFill>
                  <a:srgbClr val="17161C"/>
                </a:solidFill>
                <a:latin typeface="Codec Pro"/>
              </a:rPr>
              <a:t> un </a:t>
            </a:r>
            <a:r>
              <a:rPr lang="en-US" sz="5400" b="0" strike="noStrike" spc="-1" dirty="0" err="1">
                <a:solidFill>
                  <a:srgbClr val="17161C"/>
                </a:solidFill>
                <a:latin typeface="Codec Pro"/>
              </a:rPr>
              <a:t>Relevanz</a:t>
            </a:r>
            <a:endParaRPr lang="de-DE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3052955"/>
            <a:ext cx="8499600" cy="40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Illustration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zu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relevanten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Text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viel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weiter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vorne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zu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finden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AAF4B5C-8A22-9441-4231-15C6FB21E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3937929"/>
            <a:ext cx="7297723" cy="1455859"/>
          </a:xfrm>
          <a:prstGeom prst="rect">
            <a:avLst/>
          </a:prstGeom>
        </p:spPr>
      </p:pic>
      <p:sp>
        <p:nvSpPr>
          <p:cNvPr id="4" name="TextBox 27">
            <a:extLst>
              <a:ext uri="{FF2B5EF4-FFF2-40B4-BE49-F238E27FC236}">
                <a16:creationId xmlns:a16="http://schemas.microsoft.com/office/drawing/2014/main" id="{124C5494-843A-4F24-DA48-B7F340710AEF}"/>
              </a:ext>
            </a:extLst>
          </p:cNvPr>
          <p:cNvSpPr/>
          <p:nvPr/>
        </p:nvSpPr>
        <p:spPr>
          <a:xfrm>
            <a:off x="11452664" y="4042749"/>
            <a:ext cx="2686418" cy="11007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 defTabSz="914400">
              <a:lnSpc>
                <a:spcPts val="9601"/>
              </a:lnSpc>
            </a:pPr>
            <a:r>
              <a:rPr lang="en-US" sz="5400" b="0" strike="noStrike" spc="-1" dirty="0">
                <a:solidFill>
                  <a:schemeClr val="bg1"/>
                </a:solidFill>
                <a:latin typeface="Codec Pro"/>
              </a:rPr>
              <a:t>Inf</a:t>
            </a:r>
            <a:endParaRPr lang="de-DE" sz="5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5FF8827C-3773-D439-8DB3-560B62A4D0E7}"/>
              </a:ext>
            </a:extLst>
          </p:cNvPr>
          <p:cNvSpPr/>
          <p:nvPr/>
        </p:nvSpPr>
        <p:spPr>
          <a:xfrm>
            <a:off x="11158821" y="7013111"/>
            <a:ext cx="5960521" cy="2995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 err="1">
                <a:solidFill>
                  <a:schemeClr val="bg1"/>
                </a:solidFill>
                <a:latin typeface="Codec Pro"/>
              </a:rPr>
              <a:t>Angabe</a:t>
            </a:r>
            <a:r>
              <a:rPr lang="en-US" sz="1800" b="0" strike="noStrike" spc="-1" dirty="0">
                <a:solidFill>
                  <a:schemeClr val="bg1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dec Pro"/>
              </a:rPr>
              <a:t>nicht</a:t>
            </a:r>
            <a:r>
              <a:rPr lang="en-US" sz="1800" b="0" strike="noStrike" spc="-1" dirty="0">
                <a:solidFill>
                  <a:schemeClr val="bg1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dec Pro"/>
              </a:rPr>
              <a:t>ausreichend</a:t>
            </a:r>
            <a:r>
              <a:rPr lang="en-US" sz="1800" b="0" strike="noStrike" spc="-1" dirty="0">
                <a:solidFill>
                  <a:schemeClr val="bg1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dec Pro"/>
              </a:rPr>
              <a:t>Informativ</a:t>
            </a:r>
            <a:r>
              <a:rPr lang="en-US" sz="1800" b="0" strike="noStrike" spc="-1" dirty="0">
                <a:solidFill>
                  <a:schemeClr val="bg1"/>
                </a:solidFill>
                <a:latin typeface="Codec Pro"/>
              </a:rPr>
              <a:t> </a:t>
            </a:r>
            <a:r>
              <a:rPr lang="en-US" spc="-1" dirty="0" err="1">
                <a:solidFill>
                  <a:schemeClr val="bg1"/>
                </a:solidFill>
                <a:latin typeface="Codec Pro"/>
              </a:rPr>
              <a:t>oder</a:t>
            </a:r>
            <a:r>
              <a:rPr lang="en-US" spc="-1" dirty="0">
                <a:solidFill>
                  <a:schemeClr val="bg1"/>
                </a:solidFill>
                <a:latin typeface="Codec Pro"/>
              </a:rPr>
              <a:t> </a:t>
            </a:r>
            <a:r>
              <a:rPr lang="en-US" spc="-1" dirty="0" err="1">
                <a:solidFill>
                  <a:schemeClr val="bg1"/>
                </a:solidFill>
                <a:latin typeface="Codec Pro"/>
              </a:rPr>
              <a:t>detailliert</a:t>
            </a:r>
            <a:endParaRPr lang="de-DE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50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60920" y="3198745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028880" y="5119753"/>
            <a:ext cx="5960521" cy="2995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pc="-1" dirty="0" err="1">
                <a:solidFill>
                  <a:srgbClr val="17161C"/>
                </a:solidFill>
                <a:latin typeface="Codec Pro"/>
              </a:rPr>
              <a:t>V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erbessern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9312120" cy="11007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5400" b="0" strike="noStrike" spc="-1" dirty="0" err="1">
                <a:solidFill>
                  <a:srgbClr val="17161C"/>
                </a:solidFill>
                <a:latin typeface="Codec Pro"/>
              </a:rPr>
              <a:t>Sachliche</a:t>
            </a:r>
            <a:r>
              <a:rPr lang="en-US" sz="5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5400" b="0" strike="noStrike" spc="-1" dirty="0" err="1">
                <a:solidFill>
                  <a:srgbClr val="17161C"/>
                </a:solidFill>
                <a:latin typeface="Codec Pro"/>
              </a:rPr>
              <a:t>Richtigkeit</a:t>
            </a:r>
            <a:r>
              <a:rPr lang="en-US" sz="5400" b="0" strike="noStrike" spc="-1" dirty="0">
                <a:solidFill>
                  <a:srgbClr val="17161C"/>
                </a:solidFill>
                <a:latin typeface="Codec Pro"/>
              </a:rPr>
              <a:t> un </a:t>
            </a:r>
            <a:r>
              <a:rPr lang="en-US" sz="5400" b="0" strike="noStrike" spc="-1" dirty="0" err="1">
                <a:solidFill>
                  <a:srgbClr val="17161C"/>
                </a:solidFill>
                <a:latin typeface="Codec Pro"/>
              </a:rPr>
              <a:t>Relevanz</a:t>
            </a:r>
            <a:endParaRPr lang="de-DE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3052955"/>
            <a:ext cx="8499600" cy="40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Schreibfehler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27">
            <a:extLst>
              <a:ext uri="{FF2B5EF4-FFF2-40B4-BE49-F238E27FC236}">
                <a16:creationId xmlns:a16="http://schemas.microsoft.com/office/drawing/2014/main" id="{124C5494-843A-4F24-DA48-B7F340710AEF}"/>
              </a:ext>
            </a:extLst>
          </p:cNvPr>
          <p:cNvSpPr/>
          <p:nvPr/>
        </p:nvSpPr>
        <p:spPr>
          <a:xfrm>
            <a:off x="11452663" y="4204674"/>
            <a:ext cx="2686418" cy="11007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 defTabSz="914400">
              <a:lnSpc>
                <a:spcPts val="9601"/>
              </a:lnSpc>
            </a:pPr>
            <a:r>
              <a:rPr lang="en-US" sz="5400" b="0" strike="noStrike" spc="-1" dirty="0">
                <a:solidFill>
                  <a:schemeClr val="bg1"/>
                </a:solidFill>
                <a:latin typeface="Codec Pro"/>
              </a:rPr>
              <a:t>SF</a:t>
            </a:r>
            <a:endParaRPr lang="de-DE" sz="5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5FF8827C-3773-D439-8DB3-560B62A4D0E7}"/>
              </a:ext>
            </a:extLst>
          </p:cNvPr>
          <p:cNvSpPr/>
          <p:nvPr/>
        </p:nvSpPr>
        <p:spPr>
          <a:xfrm>
            <a:off x="11158821" y="7013111"/>
            <a:ext cx="5960521" cy="2995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 err="1">
                <a:solidFill>
                  <a:schemeClr val="bg1"/>
                </a:solidFill>
                <a:latin typeface="Codec Pro"/>
              </a:rPr>
              <a:t>Schreibfehler</a:t>
            </a:r>
            <a:endParaRPr lang="de-DE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987903-FEC6-3741-3743-AF4014A57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060141"/>
            <a:ext cx="7305069" cy="7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8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60920" y="3198745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028880" y="8151488"/>
            <a:ext cx="5960521" cy="2995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pc="-1" dirty="0">
                <a:solidFill>
                  <a:srgbClr val="17161C"/>
                </a:solidFill>
                <a:latin typeface="Codec Pro"/>
              </a:rPr>
              <a:t>Bild </a:t>
            </a:r>
            <a:r>
              <a:rPr lang="en-US" spc="-1" dirty="0" err="1">
                <a:solidFill>
                  <a:srgbClr val="17161C"/>
                </a:solidFill>
                <a:latin typeface="Codec Pro"/>
              </a:rPr>
              <a:t>näher</a:t>
            </a:r>
            <a:r>
              <a:rPr lang="en-US" spc="-1" dirty="0">
                <a:solidFill>
                  <a:srgbClr val="17161C"/>
                </a:solidFill>
                <a:latin typeface="Codec Pro"/>
              </a:rPr>
              <a:t> am </a:t>
            </a:r>
            <a:r>
              <a:rPr lang="en-US" spc="-1" dirty="0" err="1">
                <a:solidFill>
                  <a:srgbClr val="17161C"/>
                </a:solidFill>
                <a:latin typeface="Codec Pro"/>
              </a:rPr>
              <a:t>relevanten</a:t>
            </a:r>
            <a:r>
              <a:rPr lang="en-US" spc="-1" dirty="0">
                <a:solidFill>
                  <a:srgbClr val="17161C"/>
                </a:solidFill>
                <a:latin typeface="Codec Pro"/>
              </a:rPr>
              <a:t> Text </a:t>
            </a:r>
            <a:r>
              <a:rPr lang="en-US" spc="-1" dirty="0" err="1">
                <a:solidFill>
                  <a:srgbClr val="17161C"/>
                </a:solidFill>
                <a:latin typeface="Codec Pro"/>
              </a:rPr>
              <a:t>einbetten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9312120" cy="11007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5400" b="0" strike="noStrike" spc="-1" dirty="0" err="1">
                <a:solidFill>
                  <a:srgbClr val="17161C"/>
                </a:solidFill>
                <a:latin typeface="Codec Pro"/>
              </a:rPr>
              <a:t>Sachliche</a:t>
            </a:r>
            <a:r>
              <a:rPr lang="en-US" sz="5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5400" b="0" strike="noStrike" spc="-1" dirty="0" err="1">
                <a:solidFill>
                  <a:srgbClr val="17161C"/>
                </a:solidFill>
                <a:latin typeface="Codec Pro"/>
              </a:rPr>
              <a:t>Richtigkeit</a:t>
            </a:r>
            <a:r>
              <a:rPr lang="en-US" sz="5400" b="0" strike="noStrike" spc="-1" dirty="0">
                <a:solidFill>
                  <a:srgbClr val="17161C"/>
                </a:solidFill>
                <a:latin typeface="Codec Pro"/>
              </a:rPr>
              <a:t> un </a:t>
            </a:r>
            <a:r>
              <a:rPr lang="en-US" sz="5400" b="0" strike="noStrike" spc="-1" dirty="0" err="1">
                <a:solidFill>
                  <a:srgbClr val="17161C"/>
                </a:solidFill>
                <a:latin typeface="Codec Pro"/>
              </a:rPr>
              <a:t>Relevanz</a:t>
            </a:r>
            <a:endParaRPr lang="de-DE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190465"/>
            <a:ext cx="8499600" cy="40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Bildverweis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auf extra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Seite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27">
            <a:extLst>
              <a:ext uri="{FF2B5EF4-FFF2-40B4-BE49-F238E27FC236}">
                <a16:creationId xmlns:a16="http://schemas.microsoft.com/office/drawing/2014/main" id="{124C5494-843A-4F24-DA48-B7F340710AEF}"/>
              </a:ext>
            </a:extLst>
          </p:cNvPr>
          <p:cNvSpPr/>
          <p:nvPr/>
        </p:nvSpPr>
        <p:spPr>
          <a:xfrm>
            <a:off x="11452663" y="4204674"/>
            <a:ext cx="2686418" cy="11061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 defTabSz="914400">
              <a:lnSpc>
                <a:spcPts val="9601"/>
              </a:lnSpc>
            </a:pPr>
            <a:r>
              <a:rPr lang="en-US" sz="5400" b="0" strike="noStrike" spc="-1" dirty="0" err="1">
                <a:solidFill>
                  <a:schemeClr val="bg1"/>
                </a:solidFill>
                <a:latin typeface="Codec Pro"/>
              </a:rPr>
              <a:t>TRef</a:t>
            </a:r>
            <a:endParaRPr lang="en-US" sz="5400" b="0" strike="noStrike" spc="-1" dirty="0">
              <a:solidFill>
                <a:schemeClr val="bg1"/>
              </a:solidFill>
              <a:latin typeface="Codec Pro"/>
            </a:endParaRP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5FF8827C-3773-D439-8DB3-560B62A4D0E7}"/>
              </a:ext>
            </a:extLst>
          </p:cNvPr>
          <p:cNvSpPr/>
          <p:nvPr/>
        </p:nvSpPr>
        <p:spPr>
          <a:xfrm>
            <a:off x="11158821" y="7013111"/>
            <a:ext cx="5960521" cy="2995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 err="1">
                <a:solidFill>
                  <a:schemeClr val="bg1"/>
                </a:solidFill>
                <a:latin typeface="Codec Pro"/>
              </a:rPr>
              <a:t>Querverweise</a:t>
            </a:r>
            <a:r>
              <a:rPr lang="en-US" sz="1800" b="0" strike="noStrike" spc="-1" dirty="0">
                <a:solidFill>
                  <a:schemeClr val="bg1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dec Pro"/>
              </a:rPr>
              <a:t>mangelhaft</a:t>
            </a:r>
            <a:endParaRPr lang="de-DE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9A4FFD9-68E0-D8CD-968F-DCF847638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740" y="2825335"/>
            <a:ext cx="2632400" cy="210878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A2C151-2A5C-1707-1FD9-2CECD2004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768" y="2655970"/>
            <a:ext cx="2711586" cy="19033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E4FC50A-6406-7769-1696-A3CF5DBBA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6491" y="2922410"/>
            <a:ext cx="2819640" cy="163695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DDA076B-A459-E7BA-978C-4906D71C8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0332" y="4618993"/>
            <a:ext cx="2964206" cy="179306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0FAA0B6-D861-FE3F-2A01-4C363D0D7A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9005" y="6748294"/>
            <a:ext cx="3439005" cy="121937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BE907E1-FE71-911C-6559-AAC8EE4349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6882" y="5987129"/>
            <a:ext cx="3419952" cy="159089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F611EA6-3F4C-9F6C-2AA4-4144FC8136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3225" y="4975053"/>
            <a:ext cx="3419952" cy="75258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8780F56-2FDA-1E72-7A0C-03EB4F687A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963" y="5141186"/>
            <a:ext cx="2550400" cy="174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8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60920" y="3198745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028880" y="5767503"/>
            <a:ext cx="5960521" cy="2995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pc="-1" dirty="0">
                <a:solidFill>
                  <a:srgbClr val="17161C"/>
                </a:solidFill>
                <a:latin typeface="Codec Pro"/>
              </a:rPr>
              <a:t>Wie man </a:t>
            </a:r>
            <a:r>
              <a:rPr lang="en-US" spc="-1" dirty="0" err="1">
                <a:solidFill>
                  <a:srgbClr val="17161C"/>
                </a:solidFill>
                <a:latin typeface="Codec Pro"/>
              </a:rPr>
              <a:t>Flusensieb</a:t>
            </a:r>
            <a:r>
              <a:rPr lang="en-US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pc="-1" dirty="0" err="1">
                <a:solidFill>
                  <a:srgbClr val="17161C"/>
                </a:solidFill>
                <a:latin typeface="Codec Pro"/>
              </a:rPr>
              <a:t>ersetzt</a:t>
            </a:r>
            <a:r>
              <a:rPr lang="en-US" spc="-1" dirty="0">
                <a:solidFill>
                  <a:srgbClr val="17161C"/>
                </a:solidFill>
                <a:latin typeface="Codec Pro"/>
              </a:rPr>
              <a:t> direct </a:t>
            </a:r>
            <a:r>
              <a:rPr lang="en-US" spc="-1" dirty="0" err="1">
                <a:solidFill>
                  <a:srgbClr val="17161C"/>
                </a:solidFill>
                <a:latin typeface="Codec Pro"/>
              </a:rPr>
              <a:t>danach</a:t>
            </a:r>
            <a:r>
              <a:rPr lang="en-US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pc="-1" dirty="0" err="1">
                <a:solidFill>
                  <a:srgbClr val="17161C"/>
                </a:solidFill>
                <a:latin typeface="Codec Pro"/>
              </a:rPr>
              <a:t>einfügen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9312120" cy="11007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5400" b="0" strike="noStrike" spc="-1" dirty="0" err="1">
                <a:solidFill>
                  <a:srgbClr val="17161C"/>
                </a:solidFill>
                <a:latin typeface="Codec Pro"/>
              </a:rPr>
              <a:t>Sachliche</a:t>
            </a:r>
            <a:r>
              <a:rPr lang="en-US" sz="5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5400" b="0" strike="noStrike" spc="-1" dirty="0" err="1">
                <a:solidFill>
                  <a:srgbClr val="17161C"/>
                </a:solidFill>
                <a:latin typeface="Codec Pro"/>
              </a:rPr>
              <a:t>Richtigkeit</a:t>
            </a:r>
            <a:r>
              <a:rPr lang="en-US" sz="5400" b="0" strike="noStrike" spc="-1" dirty="0">
                <a:solidFill>
                  <a:srgbClr val="17161C"/>
                </a:solidFill>
                <a:latin typeface="Codec Pro"/>
              </a:rPr>
              <a:t> un </a:t>
            </a:r>
            <a:r>
              <a:rPr lang="en-US" sz="5400" b="0" strike="noStrike" spc="-1" dirty="0" err="1">
                <a:solidFill>
                  <a:srgbClr val="17161C"/>
                </a:solidFill>
                <a:latin typeface="Codec Pro"/>
              </a:rPr>
              <a:t>Relevanz</a:t>
            </a:r>
            <a:endParaRPr lang="de-DE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3052955"/>
            <a:ext cx="8499600" cy="8418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Flusensieb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reinigen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ist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kalt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,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wie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erssetzt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man es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ist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aber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nicht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nächstes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spc="-1" dirty="0" err="1">
                <a:solidFill>
                  <a:srgbClr val="17161C"/>
                </a:solidFill>
                <a:latin typeface="Codec Pro"/>
              </a:rPr>
              <a:t>K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apitel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27">
            <a:extLst>
              <a:ext uri="{FF2B5EF4-FFF2-40B4-BE49-F238E27FC236}">
                <a16:creationId xmlns:a16="http://schemas.microsoft.com/office/drawing/2014/main" id="{124C5494-843A-4F24-DA48-B7F340710AEF}"/>
              </a:ext>
            </a:extLst>
          </p:cNvPr>
          <p:cNvSpPr/>
          <p:nvPr/>
        </p:nvSpPr>
        <p:spPr>
          <a:xfrm>
            <a:off x="11452663" y="4204674"/>
            <a:ext cx="2686418" cy="11061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 defTabSz="914400">
              <a:lnSpc>
                <a:spcPts val="9601"/>
              </a:lnSpc>
            </a:pPr>
            <a:r>
              <a:rPr lang="en-US" sz="5400" b="0" strike="noStrike" spc="-1" dirty="0">
                <a:solidFill>
                  <a:schemeClr val="bg1"/>
                </a:solidFill>
                <a:latin typeface="Codec Pro"/>
              </a:rPr>
              <a:t>FA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5FF8827C-3773-D439-8DB3-560B62A4D0E7}"/>
              </a:ext>
            </a:extLst>
          </p:cNvPr>
          <p:cNvSpPr/>
          <p:nvPr/>
        </p:nvSpPr>
        <p:spPr>
          <a:xfrm>
            <a:off x="11158821" y="7013111"/>
            <a:ext cx="5960521" cy="2995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 err="1">
                <a:solidFill>
                  <a:schemeClr val="bg1"/>
                </a:solidFill>
                <a:latin typeface="Codec Pro"/>
              </a:rPr>
              <a:t>Fehlende</a:t>
            </a:r>
            <a:r>
              <a:rPr lang="en-US" sz="1800" b="0" strike="noStrike" spc="-1" dirty="0">
                <a:solidFill>
                  <a:schemeClr val="bg1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dec Pro"/>
              </a:rPr>
              <a:t>Angabe</a:t>
            </a:r>
            <a:endParaRPr lang="de-DE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86F1D7A-1235-FC9C-03B9-411D22F13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79" y="4018507"/>
            <a:ext cx="7839975" cy="12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3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</Words>
  <Application>Microsoft Office PowerPoint</Application>
  <PresentationFormat>Benutzerdefiniert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Codec Pro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Blau Türkis Tech Muster Pitch Deck-Präsentation</dc:title>
  <dc:subject/>
  <dc:creator/>
  <dc:description/>
  <cp:lastModifiedBy>Simon Feldmann</cp:lastModifiedBy>
  <cp:revision>8</cp:revision>
  <dcterms:created xsi:type="dcterms:W3CDTF">2006-08-16T00:00:00Z</dcterms:created>
  <dcterms:modified xsi:type="dcterms:W3CDTF">2024-06-26T15:35:46Z</dcterms:modified>
  <dc:identifier>DAGDcCqnYu8</dc:identifier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