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0" r:id="rId4"/>
    <p:sldId id="262" r:id="rId5"/>
    <p:sldId id="265" r:id="rId6"/>
    <p:sldId id="268" r:id="rId7"/>
    <p:sldId id="269" r:id="rId8"/>
    <p:sldId id="270" r:id="rId9"/>
    <p:sldId id="272" r:id="rId10"/>
    <p:sldId id="273" r:id="rId11"/>
    <p:sldId id="274" r:id="rId12"/>
    <p:sldId id="276" r:id="rId13"/>
    <p:sldId id="278" r:id="rId14"/>
    <p:sldId id="279" r:id="rId15"/>
    <p:sldId id="280" r:id="rId16"/>
    <p:sldId id="281" r:id="rId17"/>
    <p:sldId id="282" r:id="rId18"/>
    <p:sldId id="283" r:id="rId19"/>
  </p:sldIdLst>
  <p:sldSz cx="18288000" cy="10287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24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E381A64-FB22-4256-94AE-7CA675D2F6CD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532BC78-BB8D-4D3E-AB15-2ABE32C47E61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3C76FDB-FE2C-49FB-918F-29D99B7FBD4F}" type="slidenum"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B8C97C8-562B-4251-859A-5419A5F8C2B4}" type="slidenum"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9C3E3BB-21C7-4D06-8E1B-B9C135C741A8}" type="slidenum">
              <a:t>‹Nr.›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2E3B38C-BFC4-42FA-ABAE-2F2C44980453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CFFD218-6C46-4670-8F7A-CE0EEE774FCF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ABCB485-7C31-4E14-B749-C734748EE1DA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DD04384-F13E-4A07-93BA-BFDF98F5D152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37DC4E6-C3AC-4FB5-8224-8E4ADA7A2B75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17CCFEB-71A8-430C-A23E-4D7E7F1BA254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20F760D-C0DE-473C-B948-582A5AFCC465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&lt;Datum/Uhrzeit&gt;</a:t>
            </a:r>
            <a:endParaRPr lang="de-DE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Times New Roman"/>
              </a:rPr>
              <a:t>&lt;Fußzeile&gt;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8BA2495-057D-417A-9642-450A2D5E835D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Format des Titeltextes durch Klicken bearbeiten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62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2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5673960" y="-1322280"/>
            <a:ext cx="14659560" cy="13246920"/>
          </a:xfrm>
          <a:custGeom>
            <a:avLst/>
            <a:gdLst>
              <a:gd name="textAreaLeft" fmla="*/ 0 w 14659560"/>
              <a:gd name="textAreaRight" fmla="*/ 14659920 w 14659560"/>
              <a:gd name="textAreaTop" fmla="*/ 0 h 13246920"/>
              <a:gd name="textAreaBottom" fmla="*/ 13247280 h 13246920"/>
            </a:gdLst>
            <a:ahLst/>
            <a:cxnLst/>
            <a:rect l="textAreaLeft" t="textAreaTop" r="textAreaRight" b="textAreaBottom"/>
            <a:pathLst>
              <a:path w="14660025" h="13247331">
                <a:moveTo>
                  <a:pt x="0" y="0"/>
                </a:moveTo>
                <a:lnTo>
                  <a:pt x="14660025" y="0"/>
                </a:lnTo>
                <a:lnTo>
                  <a:pt x="14660025" y="13247331"/>
                </a:lnTo>
                <a:lnTo>
                  <a:pt x="0" y="1324733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Freeform 3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443880" y="-2625120"/>
            <a:ext cx="12292200" cy="12180600"/>
          </a:xfrm>
          <a:custGeom>
            <a:avLst/>
            <a:gdLst>
              <a:gd name="textAreaLeft" fmla="*/ 0 w 12292200"/>
              <a:gd name="textAreaRight" fmla="*/ 12292560 w 12292200"/>
              <a:gd name="textAreaTop" fmla="*/ 0 h 12180600"/>
              <a:gd name="textAreaBottom" fmla="*/ 12180960 h 12180600"/>
            </a:gdLst>
            <a:ahLst/>
            <a:cxnLst/>
            <a:rect l="textAreaLeft" t="textAreaTop" r="textAreaRight" b="textAreaBottom"/>
            <a:pathLst>
              <a:path w="12292712" h="12180961">
                <a:moveTo>
                  <a:pt x="0" y="0"/>
                </a:moveTo>
                <a:lnTo>
                  <a:pt x="12292713" y="0"/>
                </a:lnTo>
                <a:lnTo>
                  <a:pt x="12292713" y="12180961"/>
                </a:lnTo>
                <a:lnTo>
                  <a:pt x="0" y="1218096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Freeform 4"/>
          <p:cNvSpPr/>
          <p:nvPr/>
        </p:nvSpPr>
        <p:spPr>
          <a:xfrm>
            <a:off x="9944280" y="5623200"/>
            <a:ext cx="7314840" cy="717840"/>
          </a:xfrm>
          <a:custGeom>
            <a:avLst/>
            <a:gdLst>
              <a:gd name="textAreaLeft" fmla="*/ 0 w 7314840"/>
              <a:gd name="textAreaRight" fmla="*/ 7315200 w 7314840"/>
              <a:gd name="textAreaTop" fmla="*/ 0 h 717840"/>
              <a:gd name="textAreaBottom" fmla="*/ 718200 h 717840"/>
            </a:gdLst>
            <a:ahLst/>
            <a:cxnLst/>
            <a:rect l="textAreaLeft" t="textAreaTop" r="textAreaRight" b="textAreaBottom"/>
            <a:pathLst>
              <a:path w="7315200" h="718220">
                <a:moveTo>
                  <a:pt x="0" y="0"/>
                </a:moveTo>
                <a:lnTo>
                  <a:pt x="7315200" y="0"/>
                </a:lnTo>
                <a:lnTo>
                  <a:pt x="7315200" y="718219"/>
                </a:lnTo>
                <a:lnTo>
                  <a:pt x="0" y="71821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4" name="Group 5"/>
          <p:cNvGrpSpPr/>
          <p:nvPr/>
        </p:nvGrpSpPr>
        <p:grpSpPr>
          <a:xfrm>
            <a:off x="1728720" y="4889520"/>
            <a:ext cx="11214360" cy="2763916"/>
            <a:chOff x="1728720" y="4889520"/>
            <a:chExt cx="11214360" cy="2763916"/>
          </a:xfrm>
        </p:grpSpPr>
        <p:sp>
          <p:nvSpPr>
            <p:cNvPr id="45" name="TextBox 6"/>
            <p:cNvSpPr/>
            <p:nvPr/>
          </p:nvSpPr>
          <p:spPr>
            <a:xfrm>
              <a:off x="1728720" y="4889520"/>
              <a:ext cx="11214360" cy="1679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defTabSz="914400">
                <a:lnSpc>
                  <a:spcPts val="13224"/>
                </a:lnSpc>
              </a:pPr>
              <a:r>
                <a:rPr lang="en-US" sz="11500" b="0" strike="noStrike" spc="-1" dirty="0" err="1">
                  <a:solidFill>
                    <a:srgbClr val="F7F4FA"/>
                  </a:solidFill>
                  <a:latin typeface="Codec Pro"/>
                </a:rPr>
                <a:t>Kärcher</a:t>
              </a:r>
              <a:r>
                <a:rPr lang="en-US" sz="11500" b="0" strike="noStrike" spc="-1" dirty="0">
                  <a:solidFill>
                    <a:srgbClr val="F7F4FA"/>
                  </a:solidFill>
                  <a:latin typeface="Codec Pro"/>
                </a:rPr>
                <a:t> B 260 </a:t>
              </a:r>
              <a:endParaRPr lang="de-DE" sz="115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TextBox 7"/>
            <p:cNvSpPr/>
            <p:nvPr/>
          </p:nvSpPr>
          <p:spPr>
            <a:xfrm>
              <a:off x="1728720" y="7186320"/>
              <a:ext cx="11214360" cy="46711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defTabSz="914400">
                <a:lnSpc>
                  <a:spcPts val="3920"/>
                </a:lnSpc>
              </a:pPr>
              <a:r>
                <a:rPr lang="en-US" sz="2800" b="0" strike="noStrike" spc="-1" dirty="0">
                  <a:solidFill>
                    <a:srgbClr val="F7F4FA"/>
                  </a:solidFill>
                  <a:latin typeface="Codec Pro"/>
                </a:rPr>
                <a:t>Malte Herrmann, Simon Feldmann</a:t>
              </a:r>
              <a:endParaRPr lang="de-DE" sz="2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7" name="TextBox 8"/>
          <p:cNvSpPr/>
          <p:nvPr/>
        </p:nvSpPr>
        <p:spPr>
          <a:xfrm>
            <a:off x="1728720" y="9012600"/>
            <a:ext cx="4370400" cy="2641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239"/>
              </a:lnSpc>
            </a:pPr>
            <a:r>
              <a:rPr lang="en-US" sz="1600" b="0" strike="noStrike" spc="-1" dirty="0">
                <a:solidFill>
                  <a:srgbClr val="F7F4FA"/>
                </a:solidFill>
                <a:latin typeface="Codec Pro"/>
              </a:rPr>
              <a:t>Text and Speech, 06.06.2024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extBox 9"/>
          <p:cNvSpPr/>
          <p:nvPr/>
        </p:nvSpPr>
        <p:spPr>
          <a:xfrm>
            <a:off x="1728720" y="9371520"/>
            <a:ext cx="4370400" cy="2641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239"/>
              </a:lnSpc>
            </a:pPr>
            <a:r>
              <a:rPr lang="en-US" sz="1600" b="0" strike="noStrike" spc="-1" dirty="0">
                <a:solidFill>
                  <a:srgbClr val="F7F4FA"/>
                </a:solidFill>
                <a:latin typeface="Codec Pro"/>
              </a:rPr>
              <a:t>Christiane </a:t>
            </a:r>
            <a:r>
              <a:rPr lang="en-US" sz="1600" b="0" strike="noStrike" spc="-1" dirty="0" err="1">
                <a:solidFill>
                  <a:srgbClr val="F7F4FA"/>
                </a:solidFill>
                <a:latin typeface="Codec Pro"/>
              </a:rPr>
              <a:t>Gläser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>
                <a:solidFill>
                  <a:srgbClr val="17161C"/>
                </a:solidFill>
                <a:latin typeface="Codec Pro"/>
              </a:rPr>
              <a:t>Text</a:t>
            </a: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Hintergrund der Nummer nicht für jeden ersichtlich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4E78C36-C120-525F-32CC-ABCFBE8D7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80" y="4188578"/>
            <a:ext cx="9109390" cy="240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62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9601"/>
              </a:lnSpc>
            </a:pPr>
            <a:r>
              <a:rPr lang="en-US" sz="8000" b="0" strike="noStrike" spc="-1" dirty="0">
                <a:solidFill>
                  <a:srgbClr val="17161C"/>
                </a:solidFill>
                <a:latin typeface="Codec Pro"/>
              </a:rPr>
              <a:t>Text</a:t>
            </a: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Uneinheitliche Verwendung der Punkte am Ende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5ECE17-0B1B-0C51-A8D9-A8A543F7E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811" y="3445691"/>
            <a:ext cx="2945957" cy="643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02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9601"/>
              </a:lnSpc>
            </a:pPr>
            <a:r>
              <a:rPr lang="en-US" sz="8000" b="0" strike="noStrike" spc="-1" dirty="0">
                <a:solidFill>
                  <a:srgbClr val="17161C"/>
                </a:solidFill>
                <a:latin typeface="Codec Pro"/>
              </a:rPr>
              <a:t>Text</a:t>
            </a: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Sehr langer und ausführlicher Warnhinweis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F226DD0-464C-53CF-7963-36B0389F2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763" y="4851360"/>
            <a:ext cx="7128404" cy="349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30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9601"/>
              </a:lnSpc>
            </a:pPr>
            <a:r>
              <a:rPr lang="en-US" sz="8000" b="0" strike="noStrike" spc="-1" dirty="0">
                <a:solidFill>
                  <a:srgbClr val="17161C"/>
                </a:solidFill>
                <a:latin typeface="Codec Pro"/>
              </a:rPr>
              <a:t>Text</a:t>
            </a: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8442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Es handelt sich um einen Hinweis nach ANSI, da es nicht zu einer Gefährdung des Menschen führt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4FC98EF-B478-6214-5B56-2C67CE344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80" y="4425770"/>
            <a:ext cx="5768924" cy="143546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8B382A3-64EE-EE7A-53E4-EDF1C4E81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880" y="6834475"/>
            <a:ext cx="6128753" cy="166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87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Box 26"/>
          <p:cNvSpPr/>
          <p:nvPr/>
        </p:nvSpPr>
        <p:spPr>
          <a:xfrm>
            <a:off x="1367640" y="3240000"/>
            <a:ext cx="5652360" cy="3013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de-DE" sz="1800" b="0" strike="noStrike" spc="-1" dirty="0">
                <a:solidFill>
                  <a:srgbClr val="17161C"/>
                </a:solidFill>
                <a:latin typeface="Codec Pro"/>
              </a:rPr>
              <a:t>Visuell absetzten vom Warnhinweis</a:t>
            </a: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9601"/>
              </a:lnSpc>
            </a:pPr>
            <a:r>
              <a:rPr lang="en-US" sz="8000" b="0" strike="noStrike" spc="-1" dirty="0">
                <a:solidFill>
                  <a:srgbClr val="17161C"/>
                </a:solidFill>
                <a:latin typeface="Codec Pro"/>
              </a:rPr>
              <a:t>Text</a:t>
            </a: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Unterpunkte wirken wie ein Teil des Sicherheitshinweises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6E983C2-D94D-E533-4255-2FD459B2A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80" y="4464779"/>
            <a:ext cx="5021390" cy="492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13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9601"/>
              </a:lnSpc>
            </a:pPr>
            <a:r>
              <a:rPr lang="en-US" sz="8000" b="0" strike="noStrike" spc="-1" dirty="0">
                <a:solidFill>
                  <a:srgbClr val="17161C"/>
                </a:solidFill>
                <a:latin typeface="Codec Pro"/>
              </a:rPr>
              <a:t>Text</a:t>
            </a: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Nur erstens verwenden, wenn ein zweitens folgt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CD3E9A9-E64B-AFEE-1647-B9FFFACF92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674"/>
          <a:stretch/>
        </p:blipFill>
        <p:spPr>
          <a:xfrm>
            <a:off x="1028880" y="4079239"/>
            <a:ext cx="8325357" cy="212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50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9601"/>
              </a:lnSpc>
            </a:pPr>
            <a:r>
              <a:rPr lang="en-US" sz="8000" b="0" strike="noStrike" spc="-1" dirty="0">
                <a:solidFill>
                  <a:srgbClr val="17161C"/>
                </a:solidFill>
                <a:latin typeface="Codec Pro"/>
              </a:rPr>
              <a:t>Text</a:t>
            </a: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Der Tabelle zugehöriger Satz auf der nächsten Seite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0AABC09-75AD-84CC-2B54-59C1DD88F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80" y="4257952"/>
            <a:ext cx="6096851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29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9601"/>
              </a:lnSpc>
            </a:pPr>
            <a:r>
              <a:rPr lang="en-US" sz="8000" b="0" strike="noStrike" spc="-1" dirty="0">
                <a:solidFill>
                  <a:srgbClr val="17161C"/>
                </a:solidFill>
                <a:latin typeface="Codec Pro"/>
              </a:rPr>
              <a:t>Text</a:t>
            </a: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8442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Schritte, welche nacheinander ablaufen müssen mit Zahlen gekennzeichnet werden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4F6D86C-5487-E339-95A6-6545973A6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80" y="4347526"/>
            <a:ext cx="5018589" cy="517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58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9601"/>
              </a:lnSpc>
            </a:pPr>
            <a:r>
              <a:rPr lang="en-US" sz="8000" b="0" strike="noStrike" spc="-1" dirty="0">
                <a:solidFill>
                  <a:srgbClr val="17161C"/>
                </a:solidFill>
                <a:latin typeface="Codec Pro"/>
              </a:rPr>
              <a:t>Text</a:t>
            </a: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Es gibt nur einen Kehrgutbehälter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1E9A633-3126-22D7-EBDF-E0B359A13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79" y="4594172"/>
            <a:ext cx="8752131" cy="81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1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utoShape 1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Freeform 1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Freeform 5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Box 1"/>
          <p:cNvSpPr/>
          <p:nvPr/>
        </p:nvSpPr>
        <p:spPr>
          <a:xfrm>
            <a:off x="1367640" y="3240000"/>
            <a:ext cx="5652360" cy="3013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Also 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evtl</a:t>
            </a: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. 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Entsorgung</a:t>
            </a:r>
            <a:endParaRPr lang="en-US" sz="18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59" name="TextBox 2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>
                <a:solidFill>
                  <a:srgbClr val="17161C"/>
                </a:solidFill>
                <a:latin typeface="Codec Pro"/>
              </a:rPr>
              <a:t>Struktur</a:t>
            </a:r>
            <a:endParaRPr lang="de-DE" sz="8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Box 3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Thema des Kapitels ist die Ordnungsgemäße Entsorgung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A108D91-E47F-59EA-F373-CF0D9A0EE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80" y="4538356"/>
            <a:ext cx="4539949" cy="27342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AutoShape 4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Freeform 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Freeform 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Box 11"/>
          <p:cNvSpPr/>
          <p:nvPr/>
        </p:nvSpPr>
        <p:spPr>
          <a:xfrm>
            <a:off x="1367640" y="3240000"/>
            <a:ext cx="5652360" cy="3013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Also 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evtl</a:t>
            </a: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. 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Entsorgung</a:t>
            </a:r>
            <a:endParaRPr lang="en-US" sz="18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73" name="TextBox 12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Überschriften</a:t>
            </a:r>
            <a:endParaRPr lang="de-DE" sz="8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TextBox 13"/>
          <p:cNvSpPr/>
          <p:nvPr/>
        </p:nvSpPr>
        <p:spPr>
          <a:xfrm>
            <a:off x="1040400" y="234000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Thema des Kapitels ist die Ordnungsgemäße Entsorgung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A108D91-E47F-59EA-F373-CF0D9A0EE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825" y="4678056"/>
            <a:ext cx="6466245" cy="38944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AutoShape 6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Freeform 12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Freeform 13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Box 18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Überschriften</a:t>
            </a:r>
            <a:endParaRPr lang="de-DE" sz="8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Box 19"/>
          <p:cNvSpPr/>
          <p:nvPr/>
        </p:nvSpPr>
        <p:spPr>
          <a:xfrm>
            <a:off x="1028880" y="2435760"/>
            <a:ext cx="8499600" cy="12802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Die Überschrift ist ein Widerspruch in sich. Auch in den vorherigen Überschriften wird das Wort Batterie verwendet, aber da man sie aufladen kann muss es ein Akku sein.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3736383-EC89-7A83-45F9-74E11018F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936" y="4333789"/>
            <a:ext cx="8164064" cy="6192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Box 26"/>
          <p:cNvSpPr/>
          <p:nvPr/>
        </p:nvSpPr>
        <p:spPr>
          <a:xfrm>
            <a:off x="1367640" y="3240000"/>
            <a:ext cx="5652360" cy="9425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Also: </a:t>
            </a:r>
          </a:p>
          <a:p>
            <a:pPr defTabSz="914400">
              <a:lnSpc>
                <a:spcPts val="2520"/>
              </a:lnSpc>
            </a:pP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Von Hand </a:t>
            </a:r>
          </a:p>
          <a:p>
            <a:pPr defTabSz="914400">
              <a:lnSpc>
                <a:spcPts val="2520"/>
              </a:lnSpc>
            </a:pP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Automatisch</a:t>
            </a:r>
            <a:endParaRPr lang="en-US" sz="18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Überschriften</a:t>
            </a:r>
            <a:endParaRPr lang="en-US" sz="80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Wiederholungen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sollten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vermieden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werden</a:t>
            </a:r>
            <a:endParaRPr lang="en-US" sz="24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EAEE189-9DDE-638C-2A2E-F7F23AFE8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149" y="5401038"/>
            <a:ext cx="7756962" cy="100662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A2182C9-9557-B25A-7908-4DCDCBECC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149" y="6704294"/>
            <a:ext cx="7816176" cy="9030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Box 26"/>
          <p:cNvSpPr/>
          <p:nvPr/>
        </p:nvSpPr>
        <p:spPr>
          <a:xfrm>
            <a:off x="1367640" y="3240000"/>
            <a:ext cx="5652360" cy="6219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de-DE" sz="1800" b="0" strike="noStrike" spc="-1" dirty="0">
                <a:solidFill>
                  <a:srgbClr val="17161C"/>
                </a:solidFill>
                <a:latin typeface="Codec Pro"/>
              </a:rPr>
              <a:t>Die zweite Überschrift ist sehr lang. Stattdessen „Dosiereinrichtung verwenden“</a:t>
            </a: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Überschriften</a:t>
            </a:r>
            <a:endParaRPr lang="en-US" sz="80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Unter der Überschrift „Reinigungsmittel einfüllen“ zusammenfassen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E1F2015-F4C9-E705-A8FE-16A756048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789" y="5143500"/>
            <a:ext cx="7463567" cy="70380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2FD839D7-8A59-63E8-9970-D8375B938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5588" y="6034769"/>
            <a:ext cx="7447203" cy="62196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10A9DEF-C5F5-FD7A-A758-4BF46D7E2D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0795" y="6956694"/>
            <a:ext cx="7381733" cy="62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4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Box 26"/>
          <p:cNvSpPr/>
          <p:nvPr/>
        </p:nvSpPr>
        <p:spPr>
          <a:xfrm>
            <a:off x="1168528" y="3923086"/>
            <a:ext cx="5652360" cy="3013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de-DE" sz="1800" b="0" strike="noStrike" spc="-1" dirty="0" err="1">
                <a:solidFill>
                  <a:srgbClr val="17161C"/>
                </a:solidFill>
                <a:latin typeface="Codec Pro"/>
              </a:rPr>
              <a:t>Seitenschrubdeck</a:t>
            </a:r>
            <a:r>
              <a:rPr lang="de-DE" sz="1800" b="0" strike="noStrike" spc="-1" dirty="0">
                <a:solidFill>
                  <a:srgbClr val="17161C"/>
                </a:solidFill>
                <a:latin typeface="Codec Pro"/>
              </a:rPr>
              <a:t> zusätzliche Wartungsarbeiten</a:t>
            </a: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Überschriften</a:t>
            </a:r>
            <a:endParaRPr lang="en-US" sz="80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12802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Länge noch unter den 6 Wörtern vorgeschrieben für Hauptüberschriften. Dennoch hebt sie sich von den anderen in ihrer Länge ab.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E969A26-2785-4BE0-3345-B45AFB615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80" y="4851360"/>
            <a:ext cx="5792008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4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Box 26"/>
          <p:cNvSpPr/>
          <p:nvPr/>
        </p:nvSpPr>
        <p:spPr>
          <a:xfrm>
            <a:off x="1367640" y="3240000"/>
            <a:ext cx="5652360" cy="3013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de-DE" sz="1800" b="0" strike="noStrike" spc="-1" dirty="0">
                <a:solidFill>
                  <a:srgbClr val="17161C"/>
                </a:solidFill>
                <a:latin typeface="Codec Pro"/>
              </a:rPr>
              <a:t>Entweder „und“ oder „oder“ verwenden</a:t>
            </a: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Überschriften</a:t>
            </a:r>
            <a:endParaRPr lang="en-US" sz="80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Slash in einer Überschrift ist unangebracht. 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1994AB5-5EDB-7F4D-09BA-40D3B5D9A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193" y="4486191"/>
            <a:ext cx="9790613" cy="54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72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Überschriften</a:t>
            </a:r>
            <a:endParaRPr lang="en-US" sz="80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Einheitlichen Stil verwenden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F6A40F0-DDEB-9DC8-8ECA-D998F36FE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846" y="4771973"/>
            <a:ext cx="9481533" cy="121438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0BE1D5D-8C6A-7C6F-8F41-23DA936FFC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692" y="6180562"/>
            <a:ext cx="9403687" cy="65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09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236</Words>
  <Application>Microsoft Office PowerPoint</Application>
  <PresentationFormat>Benutzerdefiniert</PresentationFormat>
  <Paragraphs>47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Calibri</vt:lpstr>
      <vt:lpstr>Codec Pro</vt:lpstr>
      <vt:lpstr>Symbol</vt:lpstr>
      <vt:lpstr>Times New Roman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Blau Türkis Tech Muster Pitch Deck-Präsentation</dc:title>
  <dc:subject/>
  <dc:creator/>
  <dc:description/>
  <cp:lastModifiedBy>Malte Hermann</cp:lastModifiedBy>
  <cp:revision>7</cp:revision>
  <dcterms:created xsi:type="dcterms:W3CDTF">2006-08-16T00:00:00Z</dcterms:created>
  <dcterms:modified xsi:type="dcterms:W3CDTF">2024-06-26T16:28:32Z</dcterms:modified>
  <dc:identifier>DAGDcCqnYu8</dc:identifier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