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52" r:id="rId1"/>
  </p:sldMasterIdLst>
  <p:notesMasterIdLst>
    <p:notesMasterId r:id="rId10"/>
  </p:notesMasterIdLst>
  <p:sldIdLst>
    <p:sldId id="296" r:id="rId2"/>
    <p:sldId id="297" r:id="rId3"/>
    <p:sldId id="277" r:id="rId4"/>
    <p:sldId id="286" r:id="rId5"/>
    <p:sldId id="295" r:id="rId6"/>
    <p:sldId id="287" r:id="rId7"/>
    <p:sldId id="289" r:id="rId8"/>
    <p:sldId id="290" r:id="rId9"/>
  </p:sldIdLst>
  <p:sldSz cx="9144000" cy="6858000" type="screen4x3"/>
  <p:notesSz cx="6858000" cy="9144000"/>
  <p:embeddedFontLst>
    <p:embeddedFont>
      <p:font typeface="Webdings" panose="05030102010509060703" pitchFamily="18" charset="2"/>
      <p:regular r:id="rId11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C9"/>
    <a:srgbClr val="1A65DF"/>
    <a:srgbClr val="6BE962"/>
    <a:srgbClr val="57D251"/>
    <a:srgbClr val="2E7C2F"/>
    <a:srgbClr val="C1FFDD"/>
    <a:srgbClr val="BFBFBF"/>
    <a:srgbClr val="E2E2E2"/>
    <a:srgbClr val="F5F5F8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56" autoAdjust="0"/>
  </p:normalViewPr>
  <p:slideViewPr>
    <p:cSldViewPr>
      <p:cViewPr>
        <p:scale>
          <a:sx n="150" d="100"/>
          <a:sy n="150" d="100"/>
        </p:scale>
        <p:origin x="13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76AB0-26B1-459C-94F8-198655E09E6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056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07A12A8-AE0B-440D-86A7-404AD5344453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791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543800" y="6567488"/>
            <a:ext cx="1600200" cy="290512"/>
          </a:xfrm>
          <a:prstGeom prst="rect">
            <a:avLst/>
          </a:prstGeom>
        </p:spPr>
        <p:txBody>
          <a:bodyPr lIns="0" tIns="0" rIns="180000" bIns="0" anchor="ctr" anchorCtr="0"/>
          <a:lstStyle>
            <a:lvl1pPr>
              <a:defRPr smtClean="0"/>
            </a:lvl1pPr>
          </a:lstStyle>
          <a:p>
            <a:fld id="{D12FA496-FDD5-45FF-944A-FFC2FEE826ED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0158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5D60BA4-6D55-4D06-BEAC-0E809866AB01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673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0263" y="1079500"/>
            <a:ext cx="3055937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08600" y="1079500"/>
            <a:ext cx="3055938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348E14E-158C-4F03-B65A-C77AEEEA4052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0316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9D33226A-92AF-4DF3-B9D8-BB9EA7604B9B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52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44462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543800" y="6485986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z="1000" b="1" smtClean="0"/>
            </a:lvl1pPr>
          </a:lstStyle>
          <a:p>
            <a:fld id="{607A5B6E-E602-4BD3-A45D-EC65434FF64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8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0" y="6492480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7543800" y="6453336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2986473-BEA6-48D9-827E-70D822BD99AF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4318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35030A1-B2A5-4D37-ABD6-D91D485BB550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380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521409"/>
            <a:ext cx="4427538" cy="24009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7543800" y="6482265"/>
            <a:ext cx="1600200" cy="27551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E9A801B-8AC3-409A-BB94-36D647FE8749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6407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2E2E2"/>
            </a:gs>
            <a:gs pos="51000">
              <a:schemeClr val="bg1"/>
            </a:gs>
            <a:gs pos="100000">
              <a:srgbClr val="E2E2E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38189" y="211138"/>
            <a:ext cx="6226299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144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das Titelformat zu bearbeiten</a:t>
            </a:r>
          </a:p>
        </p:txBody>
      </p:sp>
      <p:sp>
        <p:nvSpPr>
          <p:cNvPr id="103434" name="Freeform 10"/>
          <p:cNvSpPr>
            <a:spLocks/>
          </p:cNvSpPr>
          <p:nvPr/>
        </p:nvSpPr>
        <p:spPr bwMode="auto">
          <a:xfrm>
            <a:off x="84138" y="739775"/>
            <a:ext cx="9059862" cy="3175"/>
          </a:xfrm>
          <a:custGeom>
            <a:avLst/>
            <a:gdLst>
              <a:gd name="T0" fmla="*/ 0 w 5707"/>
              <a:gd name="T1" fmla="*/ 0 h 2"/>
              <a:gd name="T2" fmla="*/ 5707 w 570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9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-4584810" y="-110362"/>
            <a:ext cx="9169620" cy="6763410"/>
            <a:chOff x="-4584810" y="-110362"/>
            <a:chExt cx="9169620" cy="6763410"/>
          </a:xfrm>
        </p:grpSpPr>
        <p:sp>
          <p:nvSpPr>
            <p:cNvPr id="22" name="Arc 7"/>
            <p:cNvSpPr/>
            <p:nvPr userDrawn="1"/>
          </p:nvSpPr>
          <p:spPr>
            <a:xfrm>
              <a:off x="-4584810" y="441434"/>
              <a:ext cx="9169620" cy="6211614"/>
            </a:xfrm>
            <a:prstGeom prst="arc">
              <a:avLst>
                <a:gd name="adj1" fmla="val 16200000"/>
                <a:gd name="adj2" fmla="val 5392005"/>
              </a:avLst>
            </a:prstGeom>
            <a:noFill/>
            <a:ln w="19050">
              <a:solidFill>
                <a:schemeClr val="bg1">
                  <a:alpha val="50196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Arc 8"/>
            <p:cNvSpPr/>
            <p:nvPr userDrawn="1"/>
          </p:nvSpPr>
          <p:spPr>
            <a:xfrm>
              <a:off x="-4562639" y="-110362"/>
              <a:ext cx="9125278" cy="6274672"/>
            </a:xfrm>
            <a:prstGeom prst="arc">
              <a:avLst>
                <a:gd name="adj1" fmla="val 16200000"/>
                <a:gd name="adj2" fmla="val 5392005"/>
              </a:avLst>
            </a:prstGeom>
            <a:noFill/>
            <a:ln w="53975"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alpha val="23000"/>
                    </a:schemeClr>
                  </a:gs>
                  <a:gs pos="100000">
                    <a:srgbClr val="D0D7DE">
                      <a:alpha val="10000"/>
                    </a:srgbClr>
                  </a:gs>
                </a:gsLst>
                <a:lin ang="54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0" y="-14288"/>
            <a:ext cx="2478003" cy="1030920"/>
            <a:chOff x="0" y="-14288"/>
            <a:chExt cx="2478003" cy="10309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hteck 14"/>
            <p:cNvSpPr/>
            <p:nvPr userDrawn="1"/>
          </p:nvSpPr>
          <p:spPr>
            <a:xfrm>
              <a:off x="0" y="-14288"/>
              <a:ext cx="2478003" cy="1030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6" name="Picture 2" descr="D:\00000___Pruefungen_SoSe2017\0003_Pruefungen_2D-Visualisierung\Neues material\AMG-Owners-Club-Logo.jpg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9172"/>
              <a:ext cx="2478002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7744" y="1079500"/>
            <a:ext cx="650011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9059862 w 5707"/>
              <a:gd name="T3" fmla="*/ 3175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9059862 w 5707"/>
              <a:gd name="T3" fmla="*/ 3175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9" name="Freeform 11"/>
          <p:cNvSpPr>
            <a:spLocks/>
          </p:cNvSpPr>
          <p:nvPr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5707 w 570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" name="Freeform 11"/>
          <p:cNvSpPr>
            <a:spLocks/>
          </p:cNvSpPr>
          <p:nvPr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5707 w 570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2" name="Gerader Verbinder 31"/>
          <p:cNvCxnSpPr/>
          <p:nvPr/>
        </p:nvCxnSpPr>
        <p:spPr bwMode="auto">
          <a:xfrm flipH="1">
            <a:off x="0" y="6453336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F5F5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2265"/>
            <a:ext cx="4427538" cy="24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482265"/>
            <a:ext cx="1600200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EEF028B-A676-4C95-A2E5-A56BD927836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Arc 7">
            <a:extLst>
              <a:ext uri="{FF2B5EF4-FFF2-40B4-BE49-F238E27FC236}">
                <a16:creationId xmlns:a16="http://schemas.microsoft.com/office/drawing/2014/main" id="{5BE70483-44C7-2D54-9985-AADD30674D47}"/>
              </a:ext>
            </a:extLst>
          </p:cNvPr>
          <p:cNvSpPr/>
          <p:nvPr userDrawn="1"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Arc 8">
            <a:extLst>
              <a:ext uri="{FF2B5EF4-FFF2-40B4-BE49-F238E27FC236}">
                <a16:creationId xmlns:a16="http://schemas.microsoft.com/office/drawing/2014/main" id="{7CC06A4D-F34D-41DD-9C50-C696648D46E9}"/>
              </a:ext>
            </a:extLst>
          </p:cNvPr>
          <p:cNvSpPr/>
          <p:nvPr userDrawn="1"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810518D-C0A6-1BDB-88AC-289A3A77538E}"/>
              </a:ext>
            </a:extLst>
          </p:cNvPr>
          <p:cNvGrpSpPr/>
          <p:nvPr userDrawn="1"/>
        </p:nvGrpSpPr>
        <p:grpSpPr>
          <a:xfrm>
            <a:off x="-4584810" y="-110362"/>
            <a:ext cx="9169620" cy="6763410"/>
            <a:chOff x="-4584810" y="-110362"/>
            <a:chExt cx="9169620" cy="6763410"/>
          </a:xfrm>
        </p:grpSpPr>
        <p:sp>
          <p:nvSpPr>
            <p:cNvPr id="5" name="Arc 7">
              <a:extLst>
                <a:ext uri="{FF2B5EF4-FFF2-40B4-BE49-F238E27FC236}">
                  <a16:creationId xmlns:a16="http://schemas.microsoft.com/office/drawing/2014/main" id="{285DD47F-31C4-5DC2-84D7-D51C90F9AB40}"/>
                </a:ext>
              </a:extLst>
            </p:cNvPr>
            <p:cNvSpPr/>
            <p:nvPr userDrawn="1"/>
          </p:nvSpPr>
          <p:spPr>
            <a:xfrm>
              <a:off x="-4584810" y="441434"/>
              <a:ext cx="9169620" cy="6211614"/>
            </a:xfrm>
            <a:prstGeom prst="arc">
              <a:avLst>
                <a:gd name="adj1" fmla="val 16200000"/>
                <a:gd name="adj2" fmla="val 5392005"/>
              </a:avLst>
            </a:prstGeom>
            <a:noFill/>
            <a:ln w="19050">
              <a:solidFill>
                <a:schemeClr val="bg1">
                  <a:alpha val="50196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949B298B-2EA9-DF74-D173-0B5D28DACB72}"/>
                </a:ext>
              </a:extLst>
            </p:cNvPr>
            <p:cNvSpPr/>
            <p:nvPr userDrawn="1"/>
          </p:nvSpPr>
          <p:spPr>
            <a:xfrm>
              <a:off x="-4562639" y="-110362"/>
              <a:ext cx="9125278" cy="6274672"/>
            </a:xfrm>
            <a:prstGeom prst="arc">
              <a:avLst>
                <a:gd name="adj1" fmla="val 16200000"/>
                <a:gd name="adj2" fmla="val 5392005"/>
              </a:avLst>
            </a:prstGeom>
            <a:noFill/>
            <a:ln w="53975"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alpha val="23000"/>
                    </a:schemeClr>
                  </a:gs>
                  <a:gs pos="100000">
                    <a:srgbClr val="D0D7DE">
                      <a:alpha val="10000"/>
                    </a:srgbClr>
                  </a:gs>
                </a:gsLst>
                <a:lin ang="54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CA8D05-69C8-4919-6EC6-A3384FEBC014}"/>
              </a:ext>
            </a:extLst>
          </p:cNvPr>
          <p:cNvGrpSpPr/>
          <p:nvPr userDrawn="1"/>
        </p:nvGrpSpPr>
        <p:grpSpPr>
          <a:xfrm>
            <a:off x="0" y="-14288"/>
            <a:ext cx="2478003" cy="1030920"/>
            <a:chOff x="0" y="-14288"/>
            <a:chExt cx="2478003" cy="10309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3A10A97-A73A-6BEA-DF8C-9E382A89C2A1}"/>
                </a:ext>
              </a:extLst>
            </p:cNvPr>
            <p:cNvSpPr/>
            <p:nvPr userDrawn="1"/>
          </p:nvSpPr>
          <p:spPr>
            <a:xfrm>
              <a:off x="0" y="-14288"/>
              <a:ext cx="2478003" cy="1030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9" name="Picture 2" descr="D:\00000___Pruefungen_SoSe2017\0003_Pruefungen_2D-Visualisierung\Neues material\AMG-Owners-Club-Logo.jpg">
              <a:extLst>
                <a:ext uri="{FF2B5EF4-FFF2-40B4-BE49-F238E27FC236}">
                  <a16:creationId xmlns:a16="http://schemas.microsoft.com/office/drawing/2014/main" id="{F35E3B9F-EEE2-38CD-15BF-567D843C69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59172"/>
              <a:ext cx="2478002" cy="6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6C3DD3BB-DD6C-5662-0A0C-B39FB0C07CE9}"/>
              </a:ext>
            </a:extLst>
          </p:cNvPr>
          <p:cNvSpPr>
            <a:spLocks/>
          </p:cNvSpPr>
          <p:nvPr userDrawn="1"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9059862 w 5707"/>
              <a:gd name="T3" fmla="*/ 3175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EC27F3A-52AB-2F4C-8C35-87C25A6BB57D}"/>
              </a:ext>
            </a:extLst>
          </p:cNvPr>
          <p:cNvSpPr>
            <a:spLocks/>
          </p:cNvSpPr>
          <p:nvPr userDrawn="1"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9059862 w 5707"/>
              <a:gd name="T3" fmla="*/ 3175 h 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46CDA75-CFCB-D2DF-2802-72D7E065DAA2}"/>
              </a:ext>
            </a:extLst>
          </p:cNvPr>
          <p:cNvSpPr>
            <a:spLocks/>
          </p:cNvSpPr>
          <p:nvPr userDrawn="1"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5707 w 570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17CA1D9-5C80-71B8-A6DD-8D16AD47FE19}"/>
              </a:ext>
            </a:extLst>
          </p:cNvPr>
          <p:cNvSpPr>
            <a:spLocks/>
          </p:cNvSpPr>
          <p:nvPr userDrawn="1"/>
        </p:nvSpPr>
        <p:spPr bwMode="auto">
          <a:xfrm>
            <a:off x="84138" y="6570663"/>
            <a:ext cx="9059862" cy="3175"/>
          </a:xfrm>
          <a:custGeom>
            <a:avLst/>
            <a:gdLst>
              <a:gd name="T0" fmla="*/ 0 w 5707"/>
              <a:gd name="T1" fmla="*/ 0 h 2"/>
              <a:gd name="T2" fmla="*/ 5707 w 570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7" h="2">
                <a:moveTo>
                  <a:pt x="0" y="0"/>
                </a:moveTo>
                <a:lnTo>
                  <a:pt x="5707" y="2"/>
                </a:lnTo>
              </a:path>
            </a:pathLst>
          </a:custGeom>
          <a:noFill/>
          <a:ln w="635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36243B3-AD0E-5927-E728-372A9DC098E1}"/>
              </a:ext>
            </a:extLst>
          </p:cNvPr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5F5F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0297C7F-51D2-DC6B-95FB-0694B4E2CFC7}"/>
              </a:ext>
            </a:extLst>
          </p:cNvPr>
          <p:cNvCxnSpPr/>
          <p:nvPr userDrawn="1"/>
        </p:nvCxnSpPr>
        <p:spPr bwMode="auto">
          <a:xfrm flipH="1">
            <a:off x="0" y="6453336"/>
            <a:ext cx="914400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Interaktive Schaltfläche: Zurück oder Vorherige(r)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054BBD4-7701-B3B4-93B8-4865D500066E}"/>
              </a:ext>
            </a:extLst>
          </p:cNvPr>
          <p:cNvSpPr/>
          <p:nvPr userDrawn="1"/>
        </p:nvSpPr>
        <p:spPr bwMode="auto">
          <a:xfrm>
            <a:off x="6118656" y="6559179"/>
            <a:ext cx="582280" cy="19860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Interaktive Schaltfläche: Nächste(r) oder Weiter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C4AFB0-F57D-A67F-E56A-90DD3801501E}"/>
              </a:ext>
            </a:extLst>
          </p:cNvPr>
          <p:cNvSpPr/>
          <p:nvPr userDrawn="1"/>
        </p:nvSpPr>
        <p:spPr bwMode="auto">
          <a:xfrm>
            <a:off x="6776020" y="6559179"/>
            <a:ext cx="582280" cy="19860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Interaktive Schaltfläche: Leer 34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75482BEC-89C8-A133-EECE-6434E0DD5801}"/>
              </a:ext>
            </a:extLst>
          </p:cNvPr>
          <p:cNvSpPr/>
          <p:nvPr userDrawn="1"/>
        </p:nvSpPr>
        <p:spPr bwMode="auto">
          <a:xfrm>
            <a:off x="5323492" y="6559179"/>
            <a:ext cx="720080" cy="19860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Übersicht</a:t>
            </a:r>
          </a:p>
        </p:txBody>
      </p:sp>
      <p:sp>
        <p:nvSpPr>
          <p:cNvPr id="40" name="Interaktive Schaltfläche: Leer 3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529D5878-DB41-5732-C0CE-C20FFF9A9323}"/>
              </a:ext>
            </a:extLst>
          </p:cNvPr>
          <p:cNvSpPr/>
          <p:nvPr userDrawn="1"/>
        </p:nvSpPr>
        <p:spPr bwMode="auto">
          <a:xfrm>
            <a:off x="7433384" y="6543761"/>
            <a:ext cx="234960" cy="19860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34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700"/>
        </a:spcAft>
        <a:buClr>
          <a:schemeClr val="accent1"/>
        </a:buClr>
        <a:buFont typeface="Webdings" pitchFamily="18" charset="2"/>
        <a:buChar char="&lt;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g-owners-club.org/" TargetMode="External"/><Relationship Id="rId2" Type="http://schemas.openxmlformats.org/officeDocument/2006/relationships/hyperlink" Target="mailto:info@AMG-Owners-Club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D12FA496-FDD5-45FF-944A-FFC2FEE826ED}" type="slidenum">
              <a:rPr lang="de-DE" smtClean="0"/>
              <a:pPr/>
              <a:t>1</a:t>
            </a:fld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70AE03-8894-41C3-B163-BC79FBC4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488" y="1196752"/>
            <a:ext cx="8459999" cy="5060722"/>
          </a:xfrm>
          <a:prstGeom prst="rect">
            <a:avLst/>
          </a:prstGeom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2400" y="5741640"/>
            <a:ext cx="9144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0" rIns="504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Herzlich Willkommen im 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AMG Owners Club e. V.</a:t>
            </a:r>
            <a:endParaRPr lang="de-DE" sz="2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843EBFA-A0B2-DB86-FEA8-DFF71B9C8A97}"/>
              </a:ext>
            </a:extLst>
          </p:cNvPr>
          <p:cNvSpPr/>
          <p:nvPr/>
        </p:nvSpPr>
        <p:spPr>
          <a:xfrm>
            <a:off x="1835696" y="6453336"/>
            <a:ext cx="7308304" cy="40466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5F5F8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77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65D3971-637B-75F8-9489-9FD6738E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CE9780B-1E6E-8BE9-9E69-CDF24A7CE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A5036A-E1A6-2020-44AB-0C1FE9A90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986473-BEA6-48D9-827E-70D822BD99AF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5585EB-DB0C-6A6C-5598-56ED2B04C7C2}"/>
              </a:ext>
            </a:extLst>
          </p:cNvPr>
          <p:cNvSpPr txBox="1"/>
          <p:nvPr/>
        </p:nvSpPr>
        <p:spPr>
          <a:xfrm>
            <a:off x="6588224" y="1155516"/>
            <a:ext cx="23762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Steckbrief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Events 2024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Impressionen *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Mercedes-AMG GT 63 S E L PERFORMANCE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Neues AMG-Poster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Kontakt</a:t>
            </a:r>
          </a:p>
          <a:p>
            <a:endParaRPr lang="de-DE" dirty="0"/>
          </a:p>
        </p:txBody>
      </p:sp>
      <p:sp>
        <p:nvSpPr>
          <p:cNvPr id="7" name="Interaktive Schaltfläche: Leer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1C82B2-FBDC-C321-D74A-468E674BE432}"/>
              </a:ext>
            </a:extLst>
          </p:cNvPr>
          <p:cNvSpPr/>
          <p:nvPr/>
        </p:nvSpPr>
        <p:spPr bwMode="auto">
          <a:xfrm>
            <a:off x="467544" y="1412776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Steckbrief</a:t>
            </a:r>
          </a:p>
        </p:txBody>
      </p:sp>
      <p:sp>
        <p:nvSpPr>
          <p:cNvPr id="8" name="Interaktive Schaltfläche: Leer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7B3170A-5A64-4051-6009-AC47AD60ED89}"/>
              </a:ext>
            </a:extLst>
          </p:cNvPr>
          <p:cNvSpPr/>
          <p:nvPr/>
        </p:nvSpPr>
        <p:spPr bwMode="auto">
          <a:xfrm>
            <a:off x="467544" y="2161659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Events 2024</a:t>
            </a:r>
          </a:p>
        </p:txBody>
      </p:sp>
      <p:sp>
        <p:nvSpPr>
          <p:cNvPr id="9" name="Interaktive Schaltfläche: Leer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671B5D6-3206-904E-A933-16C2506B22A8}"/>
              </a:ext>
            </a:extLst>
          </p:cNvPr>
          <p:cNvSpPr/>
          <p:nvPr/>
        </p:nvSpPr>
        <p:spPr bwMode="auto">
          <a:xfrm>
            <a:off x="467544" y="2910542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Impressionen</a:t>
            </a:r>
          </a:p>
        </p:txBody>
      </p:sp>
      <p:sp>
        <p:nvSpPr>
          <p:cNvPr id="10" name="Interaktive Schaltfläche: Leer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12CAE76-2BA6-4670-70A1-7F14E1F7F2F7}"/>
              </a:ext>
            </a:extLst>
          </p:cNvPr>
          <p:cNvSpPr/>
          <p:nvPr/>
        </p:nvSpPr>
        <p:spPr bwMode="auto">
          <a:xfrm>
            <a:off x="467544" y="3659425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Der Mercedes-AMG GT 63 S E L PERFORMANCE </a:t>
            </a:r>
          </a:p>
        </p:txBody>
      </p:sp>
      <p:sp>
        <p:nvSpPr>
          <p:cNvPr id="11" name="Interaktive Schaltfläche: Leer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E60A997-E2BB-EEFD-92C7-354A547A30FF}"/>
              </a:ext>
            </a:extLst>
          </p:cNvPr>
          <p:cNvSpPr/>
          <p:nvPr/>
        </p:nvSpPr>
        <p:spPr bwMode="auto">
          <a:xfrm>
            <a:off x="467544" y="4408308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Neues AMG-Poster</a:t>
            </a:r>
          </a:p>
        </p:txBody>
      </p:sp>
      <p:sp>
        <p:nvSpPr>
          <p:cNvPr id="12" name="Interaktive Schaltfläche: Leer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27B06D6-0384-DCB6-F6A4-E0373D068B23}"/>
              </a:ext>
            </a:extLst>
          </p:cNvPr>
          <p:cNvSpPr/>
          <p:nvPr/>
        </p:nvSpPr>
        <p:spPr bwMode="auto">
          <a:xfrm>
            <a:off x="467544" y="5157192"/>
            <a:ext cx="5112568" cy="576064"/>
          </a:xfrm>
          <a:prstGeom prst="actionButtonBlank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12095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Steckbrief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2363" y="3212976"/>
            <a:ext cx="6500117" cy="3312368"/>
          </a:xfrm>
        </p:spPr>
        <p:txBody>
          <a:bodyPr>
            <a:normAutofit/>
          </a:bodyPr>
          <a:lstStyle/>
          <a:p>
            <a:r>
              <a:rPr lang="de-DE" dirty="0"/>
              <a:t>Der AMG Owners Club e. V. ist die exklusive Community </a:t>
            </a:r>
            <a:br>
              <a:rPr lang="de-DE" dirty="0"/>
            </a:br>
            <a:r>
              <a:rPr lang="de-DE" dirty="0"/>
              <a:t>für Fahrer &amp; Freunde der Marke Mercedes-AMG. Der Kontakt </a:t>
            </a:r>
            <a:br>
              <a:rPr lang="de-DE" dirty="0"/>
            </a:br>
            <a:r>
              <a:rPr lang="de-DE" dirty="0"/>
              <a:t>zu gleichgesinnten AMG-Enthusiasten, die Faszination der </a:t>
            </a:r>
            <a:br>
              <a:rPr lang="de-DE" dirty="0"/>
            </a:br>
            <a:r>
              <a:rPr lang="de-DE" dirty="0"/>
              <a:t>High-Performance-Fahrzeuge und das Markenerlebnis AMG </a:t>
            </a:r>
            <a:br>
              <a:rPr lang="de-DE" dirty="0"/>
            </a:br>
            <a:r>
              <a:rPr lang="de-DE" dirty="0"/>
              <a:t>stehen im Mittelpunkt.</a:t>
            </a:r>
          </a:p>
          <a:p>
            <a:r>
              <a:rPr lang="de-DE" dirty="0"/>
              <a:t>Der private und unabhängige Verein ist der einzige offiziell von der Mercedes-Benz AG anerkannte Markenclub. </a:t>
            </a:r>
          </a:p>
          <a:p>
            <a:r>
              <a:rPr lang="de-DE" dirty="0"/>
              <a:t>Rund 300 Mitglieder aus Deutschland und der Schweiz gehören mittlerweile zu dieser exklusiven Vereinigung von AMG-Enthusiasten und begleiten eine Vielzahl von Veranstaltungen und regionalen Treffen.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D12FA496-FDD5-45FF-944A-FFC2FEE826ED}" type="slidenum">
              <a:rPr lang="de-DE" smtClean="0"/>
              <a:pPr/>
              <a:t>3</a:t>
            </a:fld>
            <a:endParaRPr lang="de-D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105164"/>
            <a:ext cx="4320000" cy="192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Events 2024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3131" y="1079500"/>
            <a:ext cx="6264275" cy="52298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 dirty="0" err="1"/>
              <a:t>Haftbefehl</a:t>
            </a:r>
            <a:r>
              <a:rPr lang="en-US" sz="1800" dirty="0"/>
              <a:t>. Block 069 &amp; Guests</a:t>
            </a:r>
            <a:br>
              <a:rPr lang="en-US" sz="1800" dirty="0"/>
            </a:br>
            <a:r>
              <a:rPr lang="en-US" sz="1800" dirty="0" err="1"/>
              <a:t>Konzert</a:t>
            </a:r>
            <a:r>
              <a:rPr lang="en-US" sz="1800" dirty="0"/>
              <a:t> am Mercedes-Benz Museum am 20.07.2024</a:t>
            </a: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endParaRPr lang="de-DE" sz="1800" dirty="0"/>
          </a:p>
          <a:p>
            <a:r>
              <a:rPr lang="de-DE" sz="1800" dirty="0"/>
              <a:t>Fahrtraining im Mercedes-Benz Werk Stuttgart-Untertürkheim </a:t>
            </a:r>
            <a:br>
              <a:rPr lang="de-DE" sz="1800" dirty="0"/>
            </a:br>
            <a:r>
              <a:rPr lang="de-DE" sz="1800" dirty="0"/>
              <a:t>24. und 25. August 2024 </a:t>
            </a:r>
          </a:p>
          <a:p>
            <a:r>
              <a:rPr lang="de-DE" sz="1800" dirty="0"/>
              <a:t>Südtirol-Alpenrundfahrt</a:t>
            </a:r>
            <a:br>
              <a:rPr lang="de-DE" sz="1800" dirty="0"/>
            </a:br>
            <a:r>
              <a:rPr lang="de-DE" sz="1800" dirty="0"/>
              <a:t>27. bis 29. September 2024</a:t>
            </a:r>
          </a:p>
          <a:p>
            <a:r>
              <a:rPr lang="de-DE" sz="1800" dirty="0"/>
              <a:t>Werkführung im AMG Headquarter in </a:t>
            </a:r>
            <a:r>
              <a:rPr lang="de-DE" sz="1800" dirty="0" err="1"/>
              <a:t>Affalterbach</a:t>
            </a:r>
            <a:br>
              <a:rPr lang="de-DE" sz="1800" dirty="0"/>
            </a:br>
            <a:r>
              <a:rPr lang="de-DE" sz="1800" dirty="0"/>
              <a:t>20. Oktober 2023</a:t>
            </a:r>
          </a:p>
          <a:p>
            <a:pPr fontAlgn="base">
              <a:spcAft>
                <a:spcPct val="0"/>
              </a:spcAft>
            </a:pP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D12FA496-FDD5-45FF-944A-FFC2FEE826ED}" type="slidenum">
              <a:rPr lang="de-DE" smtClean="0"/>
              <a:pPr/>
              <a:t>4</a:t>
            </a:fld>
            <a:endParaRPr lang="de-DE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700808"/>
            <a:ext cx="3240000" cy="2161054"/>
          </a:xfrm>
          <a:prstGeom prst="rect">
            <a:avLst/>
          </a:prstGeom>
          <a:ln>
            <a:solidFill>
              <a:srgbClr val="F5F5F8"/>
            </a:solidFill>
          </a:ln>
          <a:effectLst>
            <a:outerShdw blurRad="152400" dist="101600" dir="2700000" algn="tl" rotWithShape="0">
              <a:srgbClr val="333333">
                <a:alpha val="3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Impressionen</a:t>
            </a:r>
            <a:r>
              <a:rPr lang="fr-FR" dirty="0"/>
              <a:t> des Mercedes-AMG C 63 S E L 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D12FA496-FDD5-45FF-944A-FFC2FEE826ED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99592" y="4067830"/>
            <a:ext cx="316835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Interieur sorgt für spontane Begeisterung, denn die Kraft und Exklusivität der äußeren Erscheinung ist innen genauso präsent.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66494" y="3044860"/>
            <a:ext cx="313389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 2,0-Liter-Motor vorn und ein E-Maschine auf der Hinterachse sorgen für 500 kW (680 PS) Systemleistung.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355976" y="5965830"/>
            <a:ext cx="396044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200" b="1" i="1" dirty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Schwarz matt lackiert lassen sich die 20-Zoll-Schmiederäder im 5‑Doppelspeichen-Design blicken.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16832"/>
            <a:ext cx="2879999" cy="2005714"/>
          </a:xfrm>
          <a:prstGeom prst="rect">
            <a:avLst/>
          </a:prstGeom>
          <a:ln>
            <a:solidFill>
              <a:srgbClr val="F5F5F8"/>
            </a:solidFill>
          </a:ln>
          <a:effectLst>
            <a:outerShdw blurRad="152400" dist="101600" dir="2700000" algn="tl" rotWithShape="0">
              <a:srgbClr val="333333">
                <a:alpha val="36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650C91F-E4F4-F8B1-00F8-B3102567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6494" y="940510"/>
            <a:ext cx="2879999" cy="2005713"/>
          </a:xfrm>
          <a:prstGeom prst="rect">
            <a:avLst/>
          </a:prstGeom>
          <a:ln>
            <a:solidFill>
              <a:srgbClr val="F5F5F8"/>
            </a:solidFill>
          </a:ln>
          <a:effectLst>
            <a:outerShdw blurRad="152400" dist="101600" dir="2700000" algn="tl" rotWithShape="0">
              <a:srgbClr val="333333">
                <a:alpha val="36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D20716A-C84A-C165-F4A6-5BF238566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5976" y="3861480"/>
            <a:ext cx="2879999" cy="2005713"/>
          </a:xfrm>
          <a:prstGeom prst="rect">
            <a:avLst/>
          </a:prstGeom>
          <a:ln>
            <a:solidFill>
              <a:srgbClr val="F5F5F8"/>
            </a:solidFill>
          </a:ln>
          <a:effectLst>
            <a:outerShdw blurRad="152400" dist="101600" dir="2700000" algn="tl" rotWithShape="0">
              <a:srgbClr val="333333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9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</a:t>
            </a:r>
            <a:r>
              <a:rPr lang="pt-BR" dirty="0"/>
              <a:t>Mercedes-AMG GT 63 S E L PERFORMANCE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607A5B6E-E602-4BD3-A45D-EC65434FF64B}" type="slidenum">
              <a:rPr lang="de-DE" smtClean="0"/>
              <a:pPr/>
              <a:t>6</a:t>
            </a:fld>
            <a:endParaRPr lang="de-DE" sz="1400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1440502"/>
            <a:ext cx="7416823" cy="49455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9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Neues AMG-Poster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607A5B6E-E602-4BD3-A45D-EC65434FF64B}" type="slidenum">
              <a:rPr lang="de-DE" smtClean="0"/>
              <a:pPr/>
              <a:t>7</a:t>
            </a:fld>
            <a:endParaRPr lang="de-DE" sz="14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124744"/>
            <a:ext cx="7774358" cy="5184000"/>
          </a:xfrm>
          <a:prstGeom prst="rect">
            <a:avLst/>
          </a:prstGeom>
          <a:ln>
            <a:solidFill>
              <a:srgbClr val="F5F5F8"/>
            </a:solidFill>
          </a:ln>
          <a:effectLst>
            <a:outerShdw blurRad="152400" dist="101600" dir="2700000" algn="tl" rotWithShape="0">
              <a:srgbClr val="333333">
                <a:alpha val="3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1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2771800" y="1079500"/>
            <a:ext cx="5813598" cy="46482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896938" algn="l"/>
              </a:tabLst>
            </a:pPr>
            <a:r>
              <a:rPr lang="en-US" dirty="0"/>
              <a:t>AMG Owners Club e. V.</a:t>
            </a:r>
            <a:br>
              <a:rPr lang="en-US" dirty="0"/>
            </a:br>
            <a:r>
              <a:rPr lang="en-US" dirty="0"/>
              <a:t>Grüffkamp 10</a:t>
            </a:r>
            <a:br>
              <a:rPr lang="en-US" dirty="0"/>
            </a:br>
            <a:r>
              <a:rPr lang="en-US" dirty="0"/>
              <a:t>24159 Kiel / Germany</a:t>
            </a:r>
            <a:endParaRPr lang="de-DE" dirty="0"/>
          </a:p>
          <a:p>
            <a:pPr marL="0" indent="0">
              <a:buNone/>
              <a:tabLst>
                <a:tab pos="896938" algn="l"/>
              </a:tabLst>
            </a:pPr>
            <a:r>
              <a:rPr lang="de-DE" dirty="0"/>
              <a:t>Telefon: 	 +49 151 22 63 04 99</a:t>
            </a:r>
            <a:br>
              <a:rPr lang="de-DE" dirty="0"/>
            </a:br>
            <a:r>
              <a:rPr lang="de-DE" dirty="0"/>
              <a:t>E-Mail:  	</a:t>
            </a:r>
            <a:r>
              <a:rPr lang="de-DE" dirty="0">
                <a:hlinkClick r:id="rId2"/>
              </a:rPr>
              <a:t>info@AMG-Owners-Club.org</a:t>
            </a:r>
            <a:endParaRPr lang="de-DE" dirty="0"/>
          </a:p>
          <a:p>
            <a:pPr marL="0" indent="0">
              <a:buNone/>
              <a:tabLst>
                <a:tab pos="896938" algn="l"/>
              </a:tabLst>
            </a:pPr>
            <a:endParaRPr lang="de-DE" dirty="0"/>
          </a:p>
          <a:p>
            <a:pPr marL="0" indent="0">
              <a:buNone/>
              <a:tabLst>
                <a:tab pos="896938" algn="l"/>
              </a:tabLst>
            </a:pPr>
            <a:r>
              <a:rPr lang="de-DE" dirty="0"/>
              <a:t>Internet: 	</a:t>
            </a:r>
            <a:r>
              <a:rPr lang="de-DE" dirty="0">
                <a:hlinkClick r:id="rId3"/>
              </a:rPr>
              <a:t>www.amg-owners-club.org/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0" y="6578600"/>
            <a:ext cx="2895600" cy="2524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Malte Hermann | ID | 18.02.24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010400" y="6578600"/>
            <a:ext cx="2133600" cy="252413"/>
          </a:xfrm>
          <a:prstGeom prst="rect">
            <a:avLst/>
          </a:prstGeom>
        </p:spPr>
        <p:txBody>
          <a:bodyPr/>
          <a:lstStyle/>
          <a:p>
            <a:fld id="{607A5B6E-E602-4BD3-A45D-EC65434FF64B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2" name="Interaktive Schaltfläche: Zurück oder Vorherige(r)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D30E83-24BB-7343-D18D-A0FF72E07E38}"/>
              </a:ext>
            </a:extLst>
          </p:cNvPr>
          <p:cNvSpPr/>
          <p:nvPr/>
        </p:nvSpPr>
        <p:spPr bwMode="auto">
          <a:xfrm>
            <a:off x="6118656" y="6559179"/>
            <a:ext cx="582280" cy="19860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Interaktive Schaltfläche: Nächste(r) oder Weiter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4A0D2DF-7031-41F2-7400-7BEF5E838530}"/>
              </a:ext>
            </a:extLst>
          </p:cNvPr>
          <p:cNvSpPr/>
          <p:nvPr/>
        </p:nvSpPr>
        <p:spPr bwMode="auto">
          <a:xfrm>
            <a:off x="6776020" y="6559179"/>
            <a:ext cx="582280" cy="19860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Interaktive Schaltfläche: Leer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691BF0C-3DE9-4BCC-9317-8A8C749F5E46}"/>
              </a:ext>
            </a:extLst>
          </p:cNvPr>
          <p:cNvSpPr/>
          <p:nvPr/>
        </p:nvSpPr>
        <p:spPr bwMode="auto">
          <a:xfrm>
            <a:off x="5323492" y="6559179"/>
            <a:ext cx="720080" cy="19860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Übersicht</a:t>
            </a:r>
          </a:p>
        </p:txBody>
      </p:sp>
      <p:sp>
        <p:nvSpPr>
          <p:cNvPr id="9" name="Interaktive Schaltfläche: Leer 8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384AFCD7-A44A-6694-C12D-ED63E0CA9C35}"/>
              </a:ext>
            </a:extLst>
          </p:cNvPr>
          <p:cNvSpPr/>
          <p:nvPr/>
        </p:nvSpPr>
        <p:spPr bwMode="auto">
          <a:xfrm>
            <a:off x="7433384" y="6543761"/>
            <a:ext cx="234960" cy="19860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8497462"/>
      </p:ext>
    </p:extLst>
  </p:cSld>
  <p:clrMapOvr>
    <a:masterClrMapping/>
  </p:clrMapOvr>
</p:sld>
</file>

<file path=ppt/theme/theme1.xml><?xml version="1.0" encoding="utf-8"?>
<a:theme xmlns:a="http://schemas.openxmlformats.org/drawingml/2006/main" name="A-Class-Design">
  <a:themeElements>
    <a:clrScheme name="Benutzerdefiniert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30_Jahre_G_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0_Jahre_G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0_Jahre_G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8">
        <a:dk1>
          <a:srgbClr val="000000"/>
        </a:dk1>
        <a:lt1>
          <a:srgbClr val="E4E4E4"/>
        </a:lt1>
        <a:dk2>
          <a:srgbClr val="777777"/>
        </a:dk2>
        <a:lt2>
          <a:srgbClr val="EAEAEA"/>
        </a:lt2>
        <a:accent1>
          <a:srgbClr val="F8C01E"/>
        </a:accent1>
        <a:accent2>
          <a:srgbClr val="557BB8"/>
        </a:accent2>
        <a:accent3>
          <a:srgbClr val="EFEFEF"/>
        </a:accent3>
        <a:accent4>
          <a:srgbClr val="000000"/>
        </a:accent4>
        <a:accent5>
          <a:srgbClr val="FBDCAB"/>
        </a:accent5>
        <a:accent6>
          <a:srgbClr val="4C6FA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_Jahre_G_Design 9">
        <a:dk1>
          <a:srgbClr val="000000"/>
        </a:dk1>
        <a:lt1>
          <a:srgbClr val="E4E4E4"/>
        </a:lt1>
        <a:dk2>
          <a:srgbClr val="777777"/>
        </a:dk2>
        <a:lt2>
          <a:srgbClr val="EAEAEA"/>
        </a:lt2>
        <a:accent1>
          <a:srgbClr val="F8C01E"/>
        </a:accent1>
        <a:accent2>
          <a:srgbClr val="557BB8"/>
        </a:accent2>
        <a:accent3>
          <a:srgbClr val="EFEFEF"/>
        </a:accent3>
        <a:accent4>
          <a:srgbClr val="000000"/>
        </a:accent4>
        <a:accent5>
          <a:srgbClr val="FBDCAB"/>
        </a:accent5>
        <a:accent6>
          <a:srgbClr val="4C6FA6"/>
        </a:accent6>
        <a:hlink>
          <a:srgbClr val="B2B2B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G Club-Design.potx" id="{0F8F9465-CE70-4885-A676-8E2AB5D33B65}" vid="{11A6B0CA-C3F4-4A6C-B681-22BB3F3EEDA9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AMG Club-Design</Template>
  <TotalTime>0</TotalTime>
  <Words>358</Words>
  <Application>Microsoft Office PowerPoint</Application>
  <PresentationFormat>Bildschirmpräsentation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Arial</vt:lpstr>
      <vt:lpstr>Times New Roman</vt:lpstr>
      <vt:lpstr>Webdings</vt:lpstr>
      <vt:lpstr>A-Class-Design</vt:lpstr>
      <vt:lpstr>PowerPoint-Präsentation</vt:lpstr>
      <vt:lpstr>Übersicht</vt:lpstr>
      <vt:lpstr>Steckbrief</vt:lpstr>
      <vt:lpstr>Events 2024</vt:lpstr>
      <vt:lpstr>Impressionen des Mercedes-AMG C 63 S E L PERFORMANCE</vt:lpstr>
      <vt:lpstr>Der Mercedes-AMG GT 63 S E L PERFORMANCE</vt:lpstr>
      <vt:lpstr>Neues AMG-Poster</vt:lpstr>
      <vt:lpstr>Kontakt</vt:lpstr>
    </vt:vector>
  </TitlesOfParts>
  <Company>Hochschule Aalen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00650</dc:creator>
  <cp:lastModifiedBy>Malte Hermann</cp:lastModifiedBy>
  <cp:revision>194</cp:revision>
  <dcterms:created xsi:type="dcterms:W3CDTF">2010-07-15T07:28:26Z</dcterms:created>
  <dcterms:modified xsi:type="dcterms:W3CDTF">2025-02-17T16:02:54Z</dcterms:modified>
</cp:coreProperties>
</file>