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1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120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1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1208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08000" y="-393120"/>
            <a:ext cx="799056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br/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LABORATÓRIO DE ELETRÔNICA - AmpOps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0000" y="1872000"/>
            <a:ext cx="921492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Aft>
                <a:spcPts val="1054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54"/>
              </a:spcAft>
            </a:pP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Aluno: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Gabriel Wagner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Professor: Daniel Lohman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80000" y="963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CONCLUSÃO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 buffer possui ganho unitário para os dois ampops utilizados, desconsiderando é claro as imperfeições dos dois componentes.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92000" y="819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PARTE 2: INVERSOR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Objetivo Específico: Medir o ganho</a:t>
            </a:r>
            <a:r>
              <a:rPr b="0" i="1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de um amplificador inversor.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Experimento: Utilizando os ampops Lm324n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 TL082 na configuração de amplificador inversor.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entrada: 2k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Realimentação: 20K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Alimentação: +/- 12V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Gerador de Funções: 0,5Vpp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Frequência: 1KHz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92000" y="819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CÁLCULO DO GANHO INVERSOR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Vout: - (Rr/Re)*Vin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entrada: 2k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Realimentação: 20K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Ganho de: 10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Tensão de entrada: 0,5V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Tensão de saída: 5V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44360" y="747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LM324n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044360" y="1584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75640" y="963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LM324n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747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DO TL082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64000" y="1512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92000" y="963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SIMULAÇÃO: TL082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2000" y="1656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80000" y="675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CONCLUSÕES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539640" indent="539640">
              <a:lnSpc>
                <a:spcPct val="100000"/>
              </a:lnSpc>
              <a:spcAft>
                <a:spcPts val="850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Em relação a configuração inversora, ambos ampops apresentaram o ganho de 10, excluindo as imperfeições.</a:t>
            </a:r>
            <a:endParaRPr b="0" lang="pt-BR" sz="2000" spc="-1" strike="noStrike">
              <a:latin typeface="Arial"/>
            </a:endParaRPr>
          </a:p>
          <a:p>
            <a:pPr marL="539640" indent="450720">
              <a:lnSpc>
                <a:spcPct val="100000"/>
              </a:lnSpc>
              <a:spcAft>
                <a:spcPts val="850"/>
              </a:spcAft>
            </a:pPr>
            <a:endParaRPr b="0" lang="pt-BR" sz="2000" spc="-1" strike="noStrike">
              <a:latin typeface="Arial"/>
            </a:endParaRPr>
          </a:p>
          <a:p>
            <a:pPr marL="108000" indent="450720">
              <a:lnSpc>
                <a:spcPct val="100000"/>
              </a:lnSpc>
              <a:spcAft>
                <a:spcPts val="1054"/>
              </a:spcAf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2000" y="819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PARTE 3: NÃO INVERSOR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Objetivo Específico: Medir o ganho</a:t>
            </a:r>
            <a:r>
              <a:rPr b="0" i="1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de um amplificador inversor.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Experimento: Utilizando os ampops Lm324n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 TL082 na configuração de amplificador inversor.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entrada: 2k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Realimentação: 20K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Alimentação: +/- 12V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Gerador de Funções: 0,5Vpp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Frequência: 1KHz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92000" y="819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CÁLCULO DO GANHO NÃO INVERSOR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Vout: (1 + Rr/Re)*Vin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entrada: 2k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Realimentação: 20K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Ganho de: 11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Tensão de entrada: 0,5V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Tensão de saída: 5,5V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675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PARTE 1:  BUFFER</a:t>
            </a:r>
            <a:br/>
            <a:endParaRPr b="0" lang="pt-BR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Objetivo específico: Medir o ganho de um amplificador inversor. 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Experimento: Utilizando os ampops Lm324n e TL082 na configuração de amplificador inversor.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Especificações: 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Utilize uma resistência de realimentçãoo de 10 kΩ.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Utilize a alimentação simétrica de +/-12 V.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Limitar a corrente em 0,05A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Gerador de funções: Senoide 0,5Vpp</a:t>
            </a:r>
            <a:endParaRPr b="0" lang="pt-BR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Frequência: 1KHz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44360" y="747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LM324n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936000" y="1656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5640" y="963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LM324n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925200" y="1728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747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DO TL082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853200" y="1656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92000" y="963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SIMULAÇÃO: TL082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925200" y="169344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80000" y="675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CONCLUSÕES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539640" indent="539640">
              <a:lnSpc>
                <a:spcPct val="100000"/>
              </a:lnSpc>
              <a:spcAft>
                <a:spcPts val="850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Em relação a configuração inversora, ambos ampops apresentaram o ganho de 11, excluindo as imperfeições.</a:t>
            </a:r>
            <a:endParaRPr b="0" lang="pt-BR" sz="2000" spc="-1" strike="noStrike">
              <a:latin typeface="Arial"/>
            </a:endParaRPr>
          </a:p>
          <a:p>
            <a:pPr marL="539640" indent="450720">
              <a:lnSpc>
                <a:spcPct val="100000"/>
              </a:lnSpc>
              <a:spcAft>
                <a:spcPts val="850"/>
              </a:spcAft>
            </a:pPr>
            <a:endParaRPr b="0" lang="pt-BR" sz="2000" spc="-1" strike="noStrike">
              <a:latin typeface="Arial"/>
            </a:endParaRPr>
          </a:p>
          <a:p>
            <a:pPr marL="108000" indent="450720">
              <a:lnSpc>
                <a:spcPct val="100000"/>
              </a:lnSpc>
              <a:spcAft>
                <a:spcPts val="1054"/>
              </a:spcAf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40720" y="63756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PARTE 4: SUBTRATOR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48000" y="1800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Vout: (Vin+) - (Vin-)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Resistores de entrada: 51k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Resistor de Realimentação: 510K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Tensão de entrada positiva = Tensão de entrada negativa.</a:t>
            </a:r>
            <a:endParaRPr b="0" lang="pt-BR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Tensão de saída: 0V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718360" y="914760"/>
            <a:ext cx="5416920" cy="11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CIRCUITO SUBTRATOR LTSpice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92000" y="1656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CIRCUITO SUBTRATOR LM324n LTSpice – 0,5Vpico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69200" y="1800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CIRCUITO SUBTRATOR TL082 LTSpice – 0,5 Vpico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141200" y="1728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RESULTADOS – 0,5 Vpico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910080" y="2039400"/>
          <a:ext cx="8593560" cy="1096920"/>
        </p:xfrm>
        <a:graphic>
          <a:graphicData uri="http://schemas.openxmlformats.org/drawingml/2006/table">
            <a:tbl>
              <a:tblPr/>
              <a:tblGrid>
                <a:gridCol w="1414800"/>
                <a:gridCol w="1414800"/>
                <a:gridCol w="1414800"/>
                <a:gridCol w="1414800"/>
                <a:gridCol w="2934720"/>
              </a:tblGrid>
              <a:tr h="374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AmpOp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Vin+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Vin-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Voffset Datasheet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LM324n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230,5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228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35,7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 mV (Typ) / 3 mV (Max)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TL082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226,796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226,792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4,07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 mV (Typ) / 6 mV (Max)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8" name="CustomShape 3"/>
          <p:cNvSpPr/>
          <p:nvPr/>
        </p:nvSpPr>
        <p:spPr>
          <a:xfrm>
            <a:off x="1440000" y="1512000"/>
            <a:ext cx="7847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Considerando</a:t>
            </a:r>
            <a:r>
              <a:rPr b="0" lang="pt-BR" sz="1800" spc="-1" strike="noStrike">
                <a:solidFill>
                  <a:srgbClr val="45982f"/>
                </a:solidFill>
                <a:latin typeface="Arial"/>
                <a:ea typeface="Microsoft YaHei"/>
              </a:rPr>
              <a:t> </a:t>
            </a: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um ganho de 10.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92000" y="747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PARTE 1: BUFFER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08000" algn="just">
              <a:lnSpc>
                <a:spcPct val="150000"/>
              </a:lnSpc>
              <a:spcAft>
                <a:spcPts val="1054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 ampop na configuração buffer tem o seguinte funcionamento, todo o sinal de saída tem que ser igual ao sinal de entrada, sem ocorrer distorções na forma de onda.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4" name="Imagem 3" descr=""/>
          <p:cNvPicPr/>
          <p:nvPr/>
        </p:nvPicPr>
        <p:blipFill>
          <a:blip r:embed="rId1"/>
          <a:stretch/>
        </p:blipFill>
        <p:spPr>
          <a:xfrm>
            <a:off x="1364040" y="2945880"/>
            <a:ext cx="6771600" cy="233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CIRCUITO SUBTRATOR LM324n LTSpice – 0 V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25200" y="1584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CIRCUITO SUBTRATOR TL082 LTSpice – 0 V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936000" y="1584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RESULTADOS – 0 V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910080" y="2039400"/>
          <a:ext cx="8593560" cy="1096920"/>
        </p:xfrm>
        <a:graphic>
          <a:graphicData uri="http://schemas.openxmlformats.org/drawingml/2006/table">
            <a:tbl>
              <a:tblPr/>
              <a:tblGrid>
                <a:gridCol w="1414800"/>
                <a:gridCol w="1414800"/>
                <a:gridCol w="1414800"/>
                <a:gridCol w="1414800"/>
                <a:gridCol w="2934720"/>
              </a:tblGrid>
              <a:tr h="374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AmpOp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Vin+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Vin-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Voffset Datasheet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LM324n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952,758 uV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3,72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31,44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 mV (Typ) / 3 mV (Max)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TL082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-1,91 uV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9 uV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120 uV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 mV (Typ) / 6 mV (Max)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5" name="CustomShape 3"/>
          <p:cNvSpPr/>
          <p:nvPr/>
        </p:nvSpPr>
        <p:spPr>
          <a:xfrm>
            <a:off x="1440000" y="1512000"/>
            <a:ext cx="7847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Considerando</a:t>
            </a:r>
            <a:r>
              <a:rPr b="0" lang="pt-BR" sz="1800" spc="-1" strike="noStrike">
                <a:solidFill>
                  <a:srgbClr val="45982f"/>
                </a:solidFill>
                <a:latin typeface="Arial"/>
                <a:ea typeface="Microsoft YaHei"/>
              </a:rPr>
              <a:t> </a:t>
            </a: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um ganho de 10.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84000" y="7092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RESULTADOS – 0 V CIRCUITO 1 / CIRCUITO 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440000" y="1512000"/>
            <a:ext cx="7847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Considerando</a:t>
            </a:r>
            <a:r>
              <a:rPr b="0" lang="pt-BR" sz="1800" spc="-1" strike="noStrike">
                <a:solidFill>
                  <a:srgbClr val="45982f"/>
                </a:solidFill>
                <a:latin typeface="Arial"/>
                <a:ea typeface="Microsoft YaHei"/>
              </a:rPr>
              <a:t> </a:t>
            </a: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um ganho de 10.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48" name="Table 3"/>
          <p:cNvGraphicFramePr/>
          <p:nvPr/>
        </p:nvGraphicFramePr>
        <p:xfrm>
          <a:off x="1652760" y="2579400"/>
          <a:ext cx="7663320" cy="2549880"/>
        </p:xfrm>
        <a:graphic>
          <a:graphicData uri="http://schemas.openxmlformats.org/drawingml/2006/table">
            <a:tbl>
              <a:tblPr/>
              <a:tblGrid>
                <a:gridCol w="2553840"/>
                <a:gridCol w="2553840"/>
                <a:gridCol w="2556000"/>
              </a:tblGrid>
              <a:tr h="510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AmpOp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Circuito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Vout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0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LM324n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Circuito 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31,44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0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LM324n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Circuito 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31,43 mV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TL082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Circuito 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120 uV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9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TL082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Circuito 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120,67 uV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80000" y="675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CONCLUSÕES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44000"/>
            <a:ext cx="9214920" cy="32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539640" indent="539640">
              <a:lnSpc>
                <a:spcPct val="100000"/>
              </a:lnSpc>
              <a:spcAft>
                <a:spcPts val="850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 tensão na saída é diferente de zero devido a tensão de offset, além disso a tensão de offset simulada é diferente do datasheet, o que demonstra a presença de outras imperfeições. O ampop TL082 apresentou uma tensão de offset muito inferior ao valor do datasheet</a:t>
            </a:r>
            <a:endParaRPr b="0" lang="pt-BR" sz="2000" spc="-1" strike="noStrike">
              <a:latin typeface="Arial"/>
            </a:endParaRPr>
          </a:p>
          <a:p>
            <a:pPr marL="539640" indent="539640">
              <a:lnSpc>
                <a:spcPct val="100000"/>
              </a:lnSpc>
              <a:spcAft>
                <a:spcPts val="850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Por último, as duas topologias de circuito apresentam leves diferenças na saída, pois mesmo mudando a posição de um resistor de entrada, a impedância de entrada continua a mesma.</a:t>
            </a:r>
            <a:endParaRPr b="0" lang="pt-BR" sz="2000" spc="-1" strike="noStrike">
              <a:latin typeface="Arial"/>
            </a:endParaRPr>
          </a:p>
          <a:p>
            <a:pPr marL="539640" indent="450720">
              <a:lnSpc>
                <a:spcPct val="100000"/>
              </a:lnSpc>
              <a:spcAft>
                <a:spcPts val="850"/>
              </a:spcAft>
            </a:pPr>
            <a:endParaRPr b="0" lang="pt-BR" sz="2000" spc="-1" strike="noStrike">
              <a:latin typeface="Arial"/>
            </a:endParaRPr>
          </a:p>
          <a:p>
            <a:pPr marL="108000" indent="450720">
              <a:lnSpc>
                <a:spcPct val="100000"/>
              </a:lnSpc>
              <a:spcAft>
                <a:spcPts val="1054"/>
              </a:spcAf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84000" y="709200"/>
            <a:ext cx="799056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DejaVu Sans"/>
              </a:rPr>
              <a:t>Simulação Do Lm324n LTSpice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163600" y="1656000"/>
            <a:ext cx="6187680" cy="27352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584000" y="4509720"/>
            <a:ext cx="74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Obs: Buffer realimentado para diminuição da corrente de polarização.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25640" y="48924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Simulação Do Lm324n LTSpice</a:t>
            </a:r>
            <a:br/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Tensão de entrada x Tensão de saída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48000" y="1728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92000" y="1107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COMPARAÇÕES DE RESULTADOS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968040" y="2379240"/>
          <a:ext cx="8279640" cy="2743560"/>
        </p:xfrm>
        <a:graphic>
          <a:graphicData uri="http://schemas.openxmlformats.org/drawingml/2006/table">
            <a:tbl>
              <a:tblPr/>
              <a:tblGrid>
                <a:gridCol w="2068920"/>
                <a:gridCol w="2068920"/>
                <a:gridCol w="2068920"/>
                <a:gridCol w="2073240"/>
              </a:tblGrid>
              <a:tr h="548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Tensões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pico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máxima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mínima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entrada teórica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entrada simulada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saída teórica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saída simulada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36000" y="819000"/>
            <a:ext cx="804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TL082 – SIMULAÇÃO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2000" y="1584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76000" y="63756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TL082- SIMULAÇÃO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93200" y="1512000"/>
            <a:ext cx="814608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80000" y="963000"/>
            <a:ext cx="799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5982f"/>
                </a:solidFill>
                <a:latin typeface="Times New Roman"/>
                <a:ea typeface="Microsoft YaHei"/>
              </a:rPr>
              <a:t>COMPARAÇÕES DE RESULTADO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968400" y="2379600"/>
          <a:ext cx="8279640" cy="2743560"/>
        </p:xfrm>
        <a:graphic>
          <a:graphicData uri="http://schemas.openxmlformats.org/drawingml/2006/table">
            <a:tbl>
              <a:tblPr/>
              <a:tblGrid>
                <a:gridCol w="2068920"/>
                <a:gridCol w="2068920"/>
                <a:gridCol w="2068920"/>
                <a:gridCol w="2073240"/>
              </a:tblGrid>
              <a:tr h="548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Tensões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pico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máxima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mínima (V)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entrada teórica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entrada simulada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8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saída teórica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Tensão de saída simulada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-0,5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Application>LibreOffice/6.4.1.2$Windows_X86_64 LibreOffice_project/4d224e95b98b138af42a64d84056446d09082932</Application>
  <Words>961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2017-07-04T15:55:48Z</dcterms:created>
  <dc:creator>matheus</dc:creator>
  <dc:description/>
  <dc:language>pt-BR</dc:language>
  <cp:lastModifiedBy/>
  <dcterms:modified xsi:type="dcterms:W3CDTF">2020-03-25T17:34:34Z</dcterms:modified>
  <cp:revision>96</cp:revision>
  <dc:subject/>
  <dc:title>Aulas Práticas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87</vt:i4>
  </property>
</Properties>
</file>