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9" r:id="rId5"/>
    <p:sldId id="261" r:id="rId6"/>
    <p:sldId id="262" r:id="rId7"/>
    <p:sldId id="263" r:id="rId8"/>
    <p:sldId id="268" r:id="rId9"/>
    <p:sldId id="269" r:id="rId10"/>
    <p:sldId id="264" r:id="rId11"/>
    <p:sldId id="265" r:id="rId12"/>
    <p:sldId id="266" r:id="rId13"/>
    <p:sldId id="267" r:id="rId14"/>
    <p:sldId id="270" r:id="rId15"/>
    <p:sldId id="271" r:id="rId16"/>
    <p:sldId id="272" r:id="rId17"/>
    <p:sldId id="273"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346721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14639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267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167724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000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8350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562859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5630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270956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0067-2E12-4CF4-AED8-B29F2CA71172}" type="datetimeFigureOut">
              <a:rPr lang="en-GB" smtClean="0"/>
              <a:t>04/11/2020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57326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B0067-2E12-4CF4-AED8-B29F2CA71172}" type="datetimeFigureOut">
              <a:rPr lang="en-GB" smtClean="0"/>
              <a:t>04/11/2020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288793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B0067-2E12-4CF4-AED8-B29F2CA71172}" type="datetimeFigureOut">
              <a:rPr lang="en-GB" smtClean="0"/>
              <a:t>04/11/2020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372393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B0067-2E12-4CF4-AED8-B29F2CA71172}" type="datetimeFigureOut">
              <a:rPr lang="en-GB" smtClean="0"/>
              <a:t>04/11/2020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188229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B0067-2E12-4CF4-AED8-B29F2CA71172}" type="datetimeFigureOut">
              <a:rPr lang="en-GB" smtClean="0"/>
              <a:t>04/11/2020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67349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B0067-2E12-4CF4-AED8-B29F2CA71172}" type="datetimeFigureOut">
              <a:rPr lang="en-GB" smtClean="0"/>
              <a:t>04/11/2020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122234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B0067-2E12-4CF4-AED8-B29F2CA71172}" type="datetimeFigureOut">
              <a:rPr lang="en-GB" smtClean="0"/>
              <a:t>04/11/2020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BD7EBF-3C89-4F2E-BDAC-5D3ABA97E8A7}" type="slidenum">
              <a:rPr lang="en-GB" smtClean="0"/>
              <a:t>‹#›</a:t>
            </a:fld>
            <a:endParaRPr lang="en-GB"/>
          </a:p>
        </p:txBody>
      </p:sp>
    </p:spTree>
    <p:extLst>
      <p:ext uri="{BB962C8B-B14F-4D97-AF65-F5344CB8AC3E}">
        <p14:creationId xmlns:p14="http://schemas.microsoft.com/office/powerpoint/2010/main" val="140111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BB0067-2E12-4CF4-AED8-B29F2CA71172}" type="datetimeFigureOut">
              <a:rPr lang="en-GB" smtClean="0"/>
              <a:t>04/11/2020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BD7EBF-3C89-4F2E-BDAC-5D3ABA97E8A7}" type="slidenum">
              <a:rPr lang="en-GB" smtClean="0"/>
              <a:t>‹#›</a:t>
            </a:fld>
            <a:endParaRPr lang="en-GB"/>
          </a:p>
        </p:txBody>
      </p:sp>
    </p:spTree>
    <p:extLst>
      <p:ext uri="{BB962C8B-B14F-4D97-AF65-F5344CB8AC3E}">
        <p14:creationId xmlns:p14="http://schemas.microsoft.com/office/powerpoint/2010/main" val="1128134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B4AA-DD59-42BE-AF1F-65A68D617F1E}"/>
              </a:ext>
            </a:extLst>
          </p:cNvPr>
          <p:cNvSpPr>
            <a:spLocks noGrp="1"/>
          </p:cNvSpPr>
          <p:nvPr>
            <p:ph type="ctrTitle"/>
          </p:nvPr>
        </p:nvSpPr>
        <p:spPr/>
        <p:txBody>
          <a:bodyPr/>
          <a:lstStyle/>
          <a:p>
            <a:r>
              <a:rPr lang="en-GB" dirty="0" err="1"/>
              <a:t>DevSoc</a:t>
            </a:r>
            <a:r>
              <a:rPr lang="en-GB" dirty="0"/>
              <a:t> Python Workshop 2.0</a:t>
            </a:r>
          </a:p>
        </p:txBody>
      </p:sp>
      <p:sp>
        <p:nvSpPr>
          <p:cNvPr id="3" name="Subtitle 2">
            <a:extLst>
              <a:ext uri="{FF2B5EF4-FFF2-40B4-BE49-F238E27FC236}">
                <a16:creationId xmlns:a16="http://schemas.microsoft.com/office/drawing/2014/main" id="{1B30DFE7-3F1F-41EA-9092-4FE39FACB1FF}"/>
              </a:ext>
            </a:extLst>
          </p:cNvPr>
          <p:cNvSpPr>
            <a:spLocks noGrp="1"/>
          </p:cNvSpPr>
          <p:nvPr>
            <p:ph type="subTitle" idx="1"/>
          </p:nvPr>
        </p:nvSpPr>
        <p:spPr/>
        <p:txBody>
          <a:bodyPr/>
          <a:lstStyle/>
          <a:p>
            <a:r>
              <a:rPr lang="en-GB" dirty="0"/>
              <a:t>Peter “constant pain” Lampard</a:t>
            </a:r>
          </a:p>
        </p:txBody>
      </p:sp>
      <p:pic>
        <p:nvPicPr>
          <p:cNvPr id="5" name="Picture 4" descr="Icon&#10;&#10;Description automatically generated">
            <a:extLst>
              <a:ext uri="{FF2B5EF4-FFF2-40B4-BE49-F238E27FC236}">
                <a16:creationId xmlns:a16="http://schemas.microsoft.com/office/drawing/2014/main" id="{BB5816B9-4AE0-4656-AD0F-E0AA1E1DF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82147"/>
            <a:ext cx="3293706" cy="3293706"/>
          </a:xfrm>
          <a:prstGeom prst="rect">
            <a:avLst/>
          </a:prstGeom>
        </p:spPr>
      </p:pic>
    </p:spTree>
    <p:extLst>
      <p:ext uri="{BB962C8B-B14F-4D97-AF65-F5344CB8AC3E}">
        <p14:creationId xmlns:p14="http://schemas.microsoft.com/office/powerpoint/2010/main" val="399301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lnSpcReduction="10000"/>
          </a:bodyPr>
          <a:lstStyle/>
          <a:p>
            <a:r>
              <a:rPr lang="en-GB" dirty="0"/>
              <a:t>A function is a way of defining a block of code so that it only runs when called. A function would be defined using “def FUNCTIONNAME():” and then the code below would be indented to be contained within the function. You call a function in your code by putting </a:t>
            </a:r>
            <a:r>
              <a:rPr lang="en-GB" dirty="0" err="1"/>
              <a:t>functionName</a:t>
            </a:r>
            <a:r>
              <a:rPr lang="en-GB" dirty="0"/>
              <a:t>()</a:t>
            </a:r>
          </a:p>
          <a:p>
            <a:r>
              <a:rPr lang="en-GB" dirty="0"/>
              <a:t>E.G:</a:t>
            </a:r>
          </a:p>
          <a:p>
            <a:endParaRPr lang="en-GB" dirty="0"/>
          </a:p>
          <a:p>
            <a:endParaRPr lang="en-GB" dirty="0"/>
          </a:p>
          <a:p>
            <a:r>
              <a:rPr lang="en-GB" dirty="0"/>
              <a:t>Functions can also take in arguments, you do this by defining the function with an argument in the brackets, then putting something in the brackets when calling the function.</a:t>
            </a:r>
          </a:p>
          <a:p>
            <a:r>
              <a:rPr lang="en-GB" dirty="0"/>
              <a:t>E.G:                                                                                                                        </a:t>
            </a:r>
          </a:p>
          <a:p>
            <a:endParaRPr lang="en-GB" dirty="0"/>
          </a:p>
          <a:p>
            <a:endParaRPr lang="en-GB" dirty="0"/>
          </a:p>
          <a:p>
            <a:r>
              <a:rPr lang="en-GB" dirty="0"/>
              <a:t>Would return </a:t>
            </a:r>
            <a:r>
              <a:rPr lang="en-GB" dirty="0">
                <a:solidFill>
                  <a:srgbClr val="FF0000"/>
                </a:solidFill>
              </a:rPr>
              <a:t>“The argument is testing”</a:t>
            </a:r>
          </a:p>
        </p:txBody>
      </p:sp>
      <p:pic>
        <p:nvPicPr>
          <p:cNvPr id="4" name="Picture 3">
            <a:extLst>
              <a:ext uri="{FF2B5EF4-FFF2-40B4-BE49-F238E27FC236}">
                <a16:creationId xmlns:a16="http://schemas.microsoft.com/office/drawing/2014/main" id="{62943DBF-A4C8-4AED-954C-1F8D2372A91D}"/>
              </a:ext>
            </a:extLst>
          </p:cNvPr>
          <p:cNvPicPr>
            <a:picLocks noChangeAspect="1"/>
          </p:cNvPicPr>
          <p:nvPr/>
        </p:nvPicPr>
        <p:blipFill rotWithShape="1">
          <a:blip r:embed="rId2"/>
          <a:srcRect l="277" t="8545" r="60414" b="84779"/>
          <a:stretch/>
        </p:blipFill>
        <p:spPr>
          <a:xfrm>
            <a:off x="1649035" y="2785635"/>
            <a:ext cx="3493291" cy="631371"/>
          </a:xfrm>
          <a:prstGeom prst="rect">
            <a:avLst/>
          </a:prstGeom>
        </p:spPr>
      </p:pic>
      <p:pic>
        <p:nvPicPr>
          <p:cNvPr id="5" name="Picture 4">
            <a:extLst>
              <a:ext uri="{FF2B5EF4-FFF2-40B4-BE49-F238E27FC236}">
                <a16:creationId xmlns:a16="http://schemas.microsoft.com/office/drawing/2014/main" id="{0E3CE1C1-A6CA-4DFB-918D-0766D87499AD}"/>
              </a:ext>
            </a:extLst>
          </p:cNvPr>
          <p:cNvPicPr>
            <a:picLocks noChangeAspect="1"/>
          </p:cNvPicPr>
          <p:nvPr/>
        </p:nvPicPr>
        <p:blipFill rotWithShape="1">
          <a:blip r:embed="rId3"/>
          <a:srcRect l="276" t="9595" r="54428" b="78469"/>
          <a:stretch/>
        </p:blipFill>
        <p:spPr>
          <a:xfrm>
            <a:off x="1649035" y="4674637"/>
            <a:ext cx="3693584" cy="1035697"/>
          </a:xfrm>
          <a:prstGeom prst="rect">
            <a:avLst/>
          </a:prstGeom>
        </p:spPr>
      </p:pic>
    </p:spTree>
    <p:extLst>
      <p:ext uri="{BB962C8B-B14F-4D97-AF65-F5344CB8AC3E}">
        <p14:creationId xmlns:p14="http://schemas.microsoft.com/office/powerpoint/2010/main" val="146450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Exercise – Functions &amp; Arrays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Using what you’ve been shown so far, I have a short exercise for you</a:t>
            </a:r>
          </a:p>
          <a:p>
            <a:endParaRPr lang="en-GB" dirty="0">
              <a:solidFill>
                <a:srgbClr val="FF0000"/>
              </a:solidFill>
            </a:endParaRPr>
          </a:p>
          <a:p>
            <a:r>
              <a:rPr lang="en-GB" dirty="0"/>
              <a:t>Make a program that takes a name from an array and inputs it into a function. The function should then return “Hi, my name is CHOSENNAME”.</a:t>
            </a:r>
          </a:p>
          <a:p>
            <a:endParaRPr lang="en-GB" dirty="0"/>
          </a:p>
          <a:p>
            <a:r>
              <a:rPr lang="en-GB" dirty="0"/>
              <a:t>You should start with the following array</a:t>
            </a:r>
          </a:p>
          <a:p>
            <a:r>
              <a:rPr lang="en-GB" b="1" dirty="0" err="1"/>
              <a:t>namesArray</a:t>
            </a:r>
            <a:r>
              <a:rPr lang="en-GB" b="1" dirty="0"/>
              <a:t> = [“Hannah”, “Peter”, “</a:t>
            </a:r>
            <a:r>
              <a:rPr lang="en-GB" b="1" dirty="0" err="1"/>
              <a:t>Jarad</a:t>
            </a:r>
            <a:r>
              <a:rPr lang="en-GB" b="1" dirty="0"/>
              <a:t>”, “Wendy”]</a:t>
            </a:r>
          </a:p>
          <a:p>
            <a:endParaRPr lang="en-GB" b="1" dirty="0"/>
          </a:p>
          <a:p>
            <a:r>
              <a:rPr lang="en-GB" dirty="0"/>
              <a:t>The function should be named </a:t>
            </a:r>
            <a:r>
              <a:rPr lang="en-GB" b="1" dirty="0" err="1"/>
              <a:t>greetingFunc</a:t>
            </a:r>
            <a:endParaRPr lang="en-GB" b="1" dirty="0"/>
          </a:p>
          <a:p>
            <a:endParaRPr lang="en-GB" b="1" dirty="0"/>
          </a:p>
          <a:p>
            <a:r>
              <a:rPr lang="en-GB" b="1" dirty="0">
                <a:solidFill>
                  <a:srgbClr val="FF0000"/>
                </a:solidFill>
              </a:rPr>
              <a:t>REMEMBER: The function must be defined ABOVE the code that utilises it and don’t forget to indent code within the function</a:t>
            </a:r>
          </a:p>
        </p:txBody>
      </p:sp>
    </p:spTree>
    <p:extLst>
      <p:ext uri="{BB962C8B-B14F-4D97-AF65-F5344CB8AC3E}">
        <p14:creationId xmlns:p14="http://schemas.microsoft.com/office/powerpoint/2010/main" val="227266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Here is my code, yours should look something similar (you can have used any name from the array):</a:t>
            </a:r>
          </a:p>
          <a:p>
            <a:endParaRPr lang="en-GB" dirty="0"/>
          </a:p>
          <a:p>
            <a:endParaRPr lang="en-GB" b="1" dirty="0">
              <a:solidFill>
                <a:srgbClr val="FF0000"/>
              </a:solidFill>
            </a:endParaRPr>
          </a:p>
          <a:p>
            <a:endParaRPr lang="en-GB" b="1" dirty="0">
              <a:solidFill>
                <a:srgbClr val="FF0000"/>
              </a:solidFill>
            </a:endParaRPr>
          </a:p>
          <a:p>
            <a:pPr marL="0" indent="0">
              <a:buNone/>
            </a:pPr>
            <a:endParaRPr lang="en-GB" b="1" dirty="0">
              <a:solidFill>
                <a:srgbClr val="FF0000"/>
              </a:solidFill>
            </a:endParaRPr>
          </a:p>
          <a:p>
            <a:endParaRPr lang="en-GB" dirty="0"/>
          </a:p>
          <a:p>
            <a:r>
              <a:rPr lang="en-GB" dirty="0"/>
              <a:t>This is what the code should return:</a:t>
            </a:r>
          </a:p>
        </p:txBody>
      </p:sp>
      <p:pic>
        <p:nvPicPr>
          <p:cNvPr id="4" name="Picture 3">
            <a:extLst>
              <a:ext uri="{FF2B5EF4-FFF2-40B4-BE49-F238E27FC236}">
                <a16:creationId xmlns:a16="http://schemas.microsoft.com/office/drawing/2014/main" id="{209AF21F-F9EC-4A3E-B49F-1079C1C3E126}"/>
              </a:ext>
            </a:extLst>
          </p:cNvPr>
          <p:cNvPicPr>
            <a:picLocks noChangeAspect="1"/>
          </p:cNvPicPr>
          <p:nvPr/>
        </p:nvPicPr>
        <p:blipFill rotWithShape="1">
          <a:blip r:embed="rId2"/>
          <a:srcRect l="276" t="8156" r="39245" b="69399"/>
          <a:stretch/>
        </p:blipFill>
        <p:spPr>
          <a:xfrm>
            <a:off x="1110311" y="2352205"/>
            <a:ext cx="3865357" cy="1408922"/>
          </a:xfrm>
          <a:prstGeom prst="rect">
            <a:avLst/>
          </a:prstGeom>
        </p:spPr>
      </p:pic>
      <p:pic>
        <p:nvPicPr>
          <p:cNvPr id="5" name="Picture 4">
            <a:extLst>
              <a:ext uri="{FF2B5EF4-FFF2-40B4-BE49-F238E27FC236}">
                <a16:creationId xmlns:a16="http://schemas.microsoft.com/office/drawing/2014/main" id="{D3AF0E47-498C-49E6-8438-349606A2670E}"/>
              </a:ext>
            </a:extLst>
          </p:cNvPr>
          <p:cNvPicPr>
            <a:picLocks noChangeAspect="1"/>
          </p:cNvPicPr>
          <p:nvPr/>
        </p:nvPicPr>
        <p:blipFill rotWithShape="1">
          <a:blip r:embed="rId3"/>
          <a:srcRect t="65573" r="73991" b="31145"/>
          <a:stretch/>
        </p:blipFill>
        <p:spPr>
          <a:xfrm>
            <a:off x="1225394" y="4843767"/>
            <a:ext cx="3385208" cy="454536"/>
          </a:xfrm>
          <a:prstGeom prst="rect">
            <a:avLst/>
          </a:prstGeom>
        </p:spPr>
      </p:pic>
    </p:spTree>
    <p:extLst>
      <p:ext uri="{BB962C8B-B14F-4D97-AF65-F5344CB8AC3E}">
        <p14:creationId xmlns:p14="http://schemas.microsoft.com/office/powerpoint/2010/main" val="164733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While/For Loops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fontScale="70000" lnSpcReduction="20000"/>
          </a:bodyPr>
          <a:lstStyle/>
          <a:p>
            <a:r>
              <a:rPr lang="en-GB" dirty="0"/>
              <a:t>A “while” loop is a loop of code that continues either while a condition is met, or until a condition is met. They are defined using “while” then the condition, such as “result != True” or simply “result” if it is set to True.</a:t>
            </a:r>
          </a:p>
          <a:p>
            <a:r>
              <a:rPr lang="en-GB" dirty="0"/>
              <a:t>E.G:</a:t>
            </a:r>
          </a:p>
          <a:p>
            <a:endParaRPr lang="en-GB" dirty="0"/>
          </a:p>
          <a:p>
            <a:endParaRPr lang="en-GB" dirty="0"/>
          </a:p>
          <a:p>
            <a:endParaRPr lang="en-GB" dirty="0"/>
          </a:p>
          <a:p>
            <a:r>
              <a:rPr lang="en-GB" dirty="0"/>
              <a:t>A “for” loop is a loop that runs for a certain pre-set number of times or number of items in an element. It is often used for iterating through arrays.</a:t>
            </a:r>
          </a:p>
          <a:p>
            <a:r>
              <a:rPr lang="en-GB" dirty="0"/>
              <a:t>E.G:                                                                           </a:t>
            </a:r>
          </a:p>
          <a:p>
            <a:endParaRPr lang="en-GB" dirty="0"/>
          </a:p>
          <a:p>
            <a:endParaRPr lang="en-GB" dirty="0"/>
          </a:p>
          <a:p>
            <a:endParaRPr lang="en-GB" dirty="0"/>
          </a:p>
          <a:p>
            <a:r>
              <a:rPr lang="en-GB" dirty="0"/>
              <a:t>Would return each item in the array </a:t>
            </a:r>
          </a:p>
          <a:p>
            <a:endParaRPr lang="en-GB" dirty="0"/>
          </a:p>
          <a:p>
            <a:endParaRPr lang="en-GB" dirty="0"/>
          </a:p>
          <a:p>
            <a:r>
              <a:rPr lang="en-GB" dirty="0"/>
              <a:t>There are also two important statements for loops. “break” and “continue”. Break stops a loop completely by “breaking” out of it. Continue moves on to the next iteration of the loop, skipping any code not yet executed in the current loop</a:t>
            </a:r>
          </a:p>
        </p:txBody>
      </p:sp>
      <p:pic>
        <p:nvPicPr>
          <p:cNvPr id="6" name="Picture 5">
            <a:extLst>
              <a:ext uri="{FF2B5EF4-FFF2-40B4-BE49-F238E27FC236}">
                <a16:creationId xmlns:a16="http://schemas.microsoft.com/office/drawing/2014/main" id="{DB38FEEF-C8A8-4886-AAE3-7698BFB6D325}"/>
              </a:ext>
            </a:extLst>
          </p:cNvPr>
          <p:cNvPicPr>
            <a:picLocks noChangeAspect="1"/>
          </p:cNvPicPr>
          <p:nvPr/>
        </p:nvPicPr>
        <p:blipFill rotWithShape="1">
          <a:blip r:embed="rId2"/>
          <a:srcRect l="277" t="8007" r="66545" b="81588"/>
          <a:stretch/>
        </p:blipFill>
        <p:spPr>
          <a:xfrm>
            <a:off x="1649035" y="2136597"/>
            <a:ext cx="2847570" cy="877077"/>
          </a:xfrm>
          <a:prstGeom prst="rect">
            <a:avLst/>
          </a:prstGeom>
        </p:spPr>
      </p:pic>
      <p:pic>
        <p:nvPicPr>
          <p:cNvPr id="7" name="Picture 6">
            <a:extLst>
              <a:ext uri="{FF2B5EF4-FFF2-40B4-BE49-F238E27FC236}">
                <a16:creationId xmlns:a16="http://schemas.microsoft.com/office/drawing/2014/main" id="{39CA4C4B-8450-44AD-A507-AD6D4B2117D9}"/>
              </a:ext>
            </a:extLst>
          </p:cNvPr>
          <p:cNvPicPr>
            <a:picLocks noChangeAspect="1"/>
          </p:cNvPicPr>
          <p:nvPr/>
        </p:nvPicPr>
        <p:blipFill rotWithShape="1">
          <a:blip r:embed="rId3"/>
          <a:srcRect l="276" t="10088" r="48589" b="78958"/>
          <a:stretch/>
        </p:blipFill>
        <p:spPr>
          <a:xfrm>
            <a:off x="1555731" y="3844326"/>
            <a:ext cx="4288344" cy="902206"/>
          </a:xfrm>
          <a:prstGeom prst="rect">
            <a:avLst/>
          </a:prstGeom>
        </p:spPr>
      </p:pic>
    </p:spTree>
    <p:extLst>
      <p:ext uri="{BB962C8B-B14F-4D97-AF65-F5344CB8AC3E}">
        <p14:creationId xmlns:p14="http://schemas.microsoft.com/office/powerpoint/2010/main" val="327311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Exercise – Loops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For this exercise, you will be using what you’ve learned so far about loops</a:t>
            </a:r>
          </a:p>
          <a:p>
            <a:endParaRPr lang="en-GB" dirty="0"/>
          </a:p>
          <a:p>
            <a:r>
              <a:rPr lang="en-GB" dirty="0"/>
              <a:t>The task is to create a for loop that iterates through the array below:</a:t>
            </a:r>
          </a:p>
          <a:p>
            <a:r>
              <a:rPr lang="en-GB" b="1" dirty="0" err="1"/>
              <a:t>gameArray</a:t>
            </a:r>
            <a:r>
              <a:rPr lang="en-GB" b="1" dirty="0"/>
              <a:t> = [“Cyberpunk”, “Watch Dogs”, “</a:t>
            </a:r>
            <a:r>
              <a:rPr lang="en-GB" b="1" dirty="0" err="1"/>
              <a:t>Rimworld</a:t>
            </a:r>
            <a:r>
              <a:rPr lang="en-GB" b="1" dirty="0"/>
              <a:t>”, “Hitman”]</a:t>
            </a:r>
          </a:p>
          <a:p>
            <a:endParaRPr lang="en-GB" b="1" dirty="0"/>
          </a:p>
          <a:p>
            <a:r>
              <a:rPr lang="en-GB" dirty="0"/>
              <a:t>The loop should check if the game is </a:t>
            </a:r>
            <a:r>
              <a:rPr lang="en-GB" dirty="0" err="1"/>
              <a:t>Rimworld</a:t>
            </a:r>
            <a:r>
              <a:rPr lang="en-GB" dirty="0"/>
              <a:t>, and if it isn’t print </a:t>
            </a:r>
            <a:r>
              <a:rPr lang="en-GB" b="1" dirty="0"/>
              <a:t>“GAME NAME is not the correct game”</a:t>
            </a:r>
            <a:r>
              <a:rPr lang="en-GB" dirty="0"/>
              <a:t>. If the game IS </a:t>
            </a:r>
            <a:r>
              <a:rPr lang="en-GB" dirty="0" err="1"/>
              <a:t>Rimworld</a:t>
            </a:r>
            <a:r>
              <a:rPr lang="en-GB" dirty="0"/>
              <a:t>, it should print </a:t>
            </a:r>
            <a:r>
              <a:rPr lang="en-GB" b="1" dirty="0"/>
              <a:t>“Correct game found: </a:t>
            </a:r>
            <a:r>
              <a:rPr lang="en-GB" b="1" dirty="0" err="1"/>
              <a:t>Rimworld</a:t>
            </a:r>
            <a:r>
              <a:rPr lang="en-GB" b="1" dirty="0"/>
              <a:t>” </a:t>
            </a:r>
            <a:r>
              <a:rPr lang="en-GB" dirty="0"/>
              <a:t>and break the loop.</a:t>
            </a:r>
          </a:p>
          <a:p>
            <a:endParaRPr lang="en-GB" dirty="0"/>
          </a:p>
          <a:p>
            <a:r>
              <a:rPr lang="en-GB" b="1" dirty="0">
                <a:solidFill>
                  <a:srgbClr val="FF0000"/>
                </a:solidFill>
              </a:rPr>
              <a:t>Don’t forget to indent your loops and statements!</a:t>
            </a:r>
          </a:p>
          <a:p>
            <a:endParaRPr lang="en-GB" b="1" dirty="0">
              <a:solidFill>
                <a:srgbClr val="FF0000"/>
              </a:solidFill>
            </a:endParaRPr>
          </a:p>
          <a:p>
            <a:r>
              <a:rPr lang="en-GB" b="1" dirty="0">
                <a:solidFill>
                  <a:srgbClr val="FF0000"/>
                </a:solidFill>
              </a:rPr>
              <a:t>Hint: Not all the games in the array should be outputting</a:t>
            </a:r>
          </a:p>
        </p:txBody>
      </p:sp>
    </p:spTree>
    <p:extLst>
      <p:ext uri="{BB962C8B-B14F-4D97-AF65-F5344CB8AC3E}">
        <p14:creationId xmlns:p14="http://schemas.microsoft.com/office/powerpoint/2010/main" val="97001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Your code should be similar to the code below:</a:t>
            </a:r>
          </a:p>
          <a:p>
            <a:endParaRPr lang="en-GB" dirty="0"/>
          </a:p>
          <a:p>
            <a:endParaRPr lang="en-GB" dirty="0"/>
          </a:p>
          <a:p>
            <a:endParaRPr lang="en-GB" dirty="0"/>
          </a:p>
          <a:p>
            <a:endParaRPr lang="en-GB" dirty="0"/>
          </a:p>
          <a:p>
            <a:endParaRPr lang="en-GB" dirty="0"/>
          </a:p>
          <a:p>
            <a:endParaRPr lang="en-GB" dirty="0"/>
          </a:p>
          <a:p>
            <a:endParaRPr lang="en-GB" dirty="0"/>
          </a:p>
          <a:p>
            <a:r>
              <a:rPr lang="en-GB" dirty="0"/>
              <a:t>It should output something similar to this:</a:t>
            </a:r>
          </a:p>
          <a:p>
            <a:pPr marL="0" indent="0">
              <a:buNone/>
            </a:pPr>
            <a:endParaRPr lang="en-GB" dirty="0"/>
          </a:p>
        </p:txBody>
      </p:sp>
      <p:pic>
        <p:nvPicPr>
          <p:cNvPr id="4" name="Picture 3">
            <a:extLst>
              <a:ext uri="{FF2B5EF4-FFF2-40B4-BE49-F238E27FC236}">
                <a16:creationId xmlns:a16="http://schemas.microsoft.com/office/drawing/2014/main" id="{96DA2685-C3C8-4B84-AFF6-C20A5356A8EE}"/>
              </a:ext>
            </a:extLst>
          </p:cNvPr>
          <p:cNvPicPr>
            <a:picLocks noChangeAspect="1"/>
          </p:cNvPicPr>
          <p:nvPr/>
        </p:nvPicPr>
        <p:blipFill rotWithShape="1">
          <a:blip r:embed="rId2"/>
          <a:srcRect l="276" t="9595" r="25231" b="72035"/>
          <a:stretch/>
        </p:blipFill>
        <p:spPr>
          <a:xfrm>
            <a:off x="1135852" y="2067768"/>
            <a:ext cx="6699118" cy="1757783"/>
          </a:xfrm>
          <a:prstGeom prst="rect">
            <a:avLst/>
          </a:prstGeom>
        </p:spPr>
      </p:pic>
      <p:pic>
        <p:nvPicPr>
          <p:cNvPr id="5" name="Picture 4">
            <a:extLst>
              <a:ext uri="{FF2B5EF4-FFF2-40B4-BE49-F238E27FC236}">
                <a16:creationId xmlns:a16="http://schemas.microsoft.com/office/drawing/2014/main" id="{B72F753B-3AC2-4D3F-945C-B03AE2DFC075}"/>
              </a:ext>
            </a:extLst>
          </p:cNvPr>
          <p:cNvPicPr>
            <a:picLocks noChangeAspect="1"/>
          </p:cNvPicPr>
          <p:nvPr/>
        </p:nvPicPr>
        <p:blipFill rotWithShape="1">
          <a:blip r:embed="rId3"/>
          <a:srcRect l="275" t="18376" r="57056" b="74764"/>
          <a:stretch/>
        </p:blipFill>
        <p:spPr>
          <a:xfrm>
            <a:off x="1135852" y="5393093"/>
            <a:ext cx="4526861" cy="774442"/>
          </a:xfrm>
          <a:prstGeom prst="rect">
            <a:avLst/>
          </a:prstGeom>
        </p:spPr>
      </p:pic>
    </p:spTree>
    <p:extLst>
      <p:ext uri="{BB962C8B-B14F-4D97-AF65-F5344CB8AC3E}">
        <p14:creationId xmlns:p14="http://schemas.microsoft.com/office/powerpoint/2010/main" val="14593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Basic Object Oriented Programming</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Object oriented programming is where code is made up of objects, with properties and methods. I will only be covering the basics of what it is.</a:t>
            </a:r>
          </a:p>
          <a:p>
            <a:endParaRPr lang="en-GB" dirty="0"/>
          </a:p>
          <a:p>
            <a:r>
              <a:rPr lang="en-GB" dirty="0"/>
              <a:t>A class is a template for creating objects, with properties and methods. They are defined by putting “Class </a:t>
            </a:r>
            <a:r>
              <a:rPr lang="en-GB" dirty="0" err="1"/>
              <a:t>className</a:t>
            </a:r>
            <a:r>
              <a:rPr lang="en-GB" dirty="0"/>
              <a:t>:”</a:t>
            </a:r>
          </a:p>
          <a:p>
            <a:r>
              <a:rPr lang="en-GB" dirty="0"/>
              <a:t>E.G: </a:t>
            </a:r>
          </a:p>
          <a:p>
            <a:endParaRPr lang="en-GB" dirty="0"/>
          </a:p>
          <a:p>
            <a:endParaRPr lang="en-GB" dirty="0"/>
          </a:p>
          <a:p>
            <a:r>
              <a:rPr lang="en-GB" dirty="0"/>
              <a:t>You use classes to create an object. This is done by naming the object and defining it as a new instance of a class. Once an object is created, you can use it to access properties of that object using “</a:t>
            </a:r>
            <a:r>
              <a:rPr lang="en-GB" dirty="0" err="1"/>
              <a:t>objectname.property</a:t>
            </a:r>
            <a:r>
              <a:rPr lang="en-GB" dirty="0"/>
              <a:t>”</a:t>
            </a:r>
          </a:p>
          <a:p>
            <a:r>
              <a:rPr lang="en-GB" dirty="0"/>
              <a:t>E.G: </a:t>
            </a:r>
          </a:p>
        </p:txBody>
      </p:sp>
      <p:pic>
        <p:nvPicPr>
          <p:cNvPr id="6" name="Picture 5">
            <a:extLst>
              <a:ext uri="{FF2B5EF4-FFF2-40B4-BE49-F238E27FC236}">
                <a16:creationId xmlns:a16="http://schemas.microsoft.com/office/drawing/2014/main" id="{DD596EF2-C6A3-4BFE-8209-FBEF79FD0D45}"/>
              </a:ext>
            </a:extLst>
          </p:cNvPr>
          <p:cNvPicPr>
            <a:picLocks noChangeAspect="1"/>
          </p:cNvPicPr>
          <p:nvPr/>
        </p:nvPicPr>
        <p:blipFill rotWithShape="1">
          <a:blip r:embed="rId2"/>
          <a:srcRect l="276" t="8544" r="71217" b="84231"/>
          <a:stretch/>
        </p:blipFill>
        <p:spPr>
          <a:xfrm>
            <a:off x="1779662" y="3429000"/>
            <a:ext cx="2907824" cy="784290"/>
          </a:xfrm>
          <a:prstGeom prst="rect">
            <a:avLst/>
          </a:prstGeom>
        </p:spPr>
      </p:pic>
      <p:pic>
        <p:nvPicPr>
          <p:cNvPr id="7" name="Picture 6">
            <a:extLst>
              <a:ext uri="{FF2B5EF4-FFF2-40B4-BE49-F238E27FC236}">
                <a16:creationId xmlns:a16="http://schemas.microsoft.com/office/drawing/2014/main" id="{C2D0D52A-8311-4ABA-AB77-7724B2E66CC0}"/>
              </a:ext>
            </a:extLst>
          </p:cNvPr>
          <p:cNvPicPr>
            <a:picLocks noChangeAspect="1"/>
          </p:cNvPicPr>
          <p:nvPr/>
        </p:nvPicPr>
        <p:blipFill rotWithShape="1">
          <a:blip r:embed="rId3"/>
          <a:srcRect l="276" t="18513" r="75597" b="74353"/>
          <a:stretch/>
        </p:blipFill>
        <p:spPr>
          <a:xfrm>
            <a:off x="1691539" y="5551713"/>
            <a:ext cx="2492622" cy="784290"/>
          </a:xfrm>
          <a:prstGeom prst="rect">
            <a:avLst/>
          </a:prstGeom>
        </p:spPr>
      </p:pic>
    </p:spTree>
    <p:extLst>
      <p:ext uri="{BB962C8B-B14F-4D97-AF65-F5344CB8AC3E}">
        <p14:creationId xmlns:p14="http://schemas.microsoft.com/office/powerpoint/2010/main" val="364005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Basic Object Oriented Programming</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Methods in Python are functions defined within the class that belong to that class. The important one for a class is the _</a:t>
            </a:r>
            <a:r>
              <a:rPr lang="en-GB" dirty="0" err="1"/>
              <a:t>init</a:t>
            </a:r>
            <a:r>
              <a:rPr lang="en-GB" dirty="0"/>
              <a:t>_ function, that is run when the class is first initialised. You use the “self” variable so the class knows to refer to the current instance when accessing properties/methods</a:t>
            </a:r>
          </a:p>
          <a:p>
            <a:r>
              <a:rPr lang="en-GB" dirty="0"/>
              <a:t>E.G:</a:t>
            </a:r>
          </a:p>
          <a:p>
            <a:endParaRPr lang="en-GB" dirty="0"/>
          </a:p>
          <a:p>
            <a:endParaRPr lang="en-GB" dirty="0"/>
          </a:p>
          <a:p>
            <a:endParaRPr lang="en-GB" dirty="0"/>
          </a:p>
          <a:p>
            <a:endParaRPr lang="en-GB" dirty="0"/>
          </a:p>
          <a:p>
            <a:r>
              <a:rPr lang="en-GB" dirty="0"/>
              <a:t>Once you have created an Object, you can access it’s properties using “</a:t>
            </a:r>
            <a:r>
              <a:rPr lang="en-GB" dirty="0" err="1"/>
              <a:t>objectname.property</a:t>
            </a:r>
            <a:r>
              <a:rPr lang="en-GB" dirty="0"/>
              <a:t>”</a:t>
            </a:r>
          </a:p>
          <a:p>
            <a:r>
              <a:rPr lang="en-GB" dirty="0"/>
              <a:t>E.G: </a:t>
            </a:r>
          </a:p>
        </p:txBody>
      </p:sp>
      <p:pic>
        <p:nvPicPr>
          <p:cNvPr id="4" name="Picture 3">
            <a:extLst>
              <a:ext uri="{FF2B5EF4-FFF2-40B4-BE49-F238E27FC236}">
                <a16:creationId xmlns:a16="http://schemas.microsoft.com/office/drawing/2014/main" id="{477D762F-2D7F-46EE-ABE6-D15581105652}"/>
              </a:ext>
            </a:extLst>
          </p:cNvPr>
          <p:cNvPicPr>
            <a:picLocks noChangeAspect="1"/>
          </p:cNvPicPr>
          <p:nvPr/>
        </p:nvPicPr>
        <p:blipFill rotWithShape="1">
          <a:blip r:embed="rId2"/>
          <a:srcRect l="276" t="12202" r="35450" b="72035"/>
          <a:stretch/>
        </p:blipFill>
        <p:spPr>
          <a:xfrm>
            <a:off x="1686357" y="2880497"/>
            <a:ext cx="5061437" cy="1320800"/>
          </a:xfrm>
          <a:prstGeom prst="rect">
            <a:avLst/>
          </a:prstGeom>
        </p:spPr>
      </p:pic>
      <p:pic>
        <p:nvPicPr>
          <p:cNvPr id="5" name="Picture 4">
            <a:extLst>
              <a:ext uri="{FF2B5EF4-FFF2-40B4-BE49-F238E27FC236}">
                <a16:creationId xmlns:a16="http://schemas.microsoft.com/office/drawing/2014/main" id="{6C97F669-2E7F-4B2B-B3D8-21AD256151D1}"/>
              </a:ext>
            </a:extLst>
          </p:cNvPr>
          <p:cNvPicPr>
            <a:picLocks noChangeAspect="1"/>
          </p:cNvPicPr>
          <p:nvPr/>
        </p:nvPicPr>
        <p:blipFill rotWithShape="1">
          <a:blip r:embed="rId3"/>
          <a:srcRect t="40329" r="68589" b="53772"/>
          <a:stretch/>
        </p:blipFill>
        <p:spPr>
          <a:xfrm>
            <a:off x="1780689" y="5561045"/>
            <a:ext cx="3081341" cy="615820"/>
          </a:xfrm>
          <a:prstGeom prst="rect">
            <a:avLst/>
          </a:prstGeom>
        </p:spPr>
      </p:pic>
    </p:spTree>
    <p:extLst>
      <p:ext uri="{BB962C8B-B14F-4D97-AF65-F5344CB8AC3E}">
        <p14:creationId xmlns:p14="http://schemas.microsoft.com/office/powerpoint/2010/main" val="338860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Basic Object Oriented Programming</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To create a method of your own for objects, you would simply create it as a function within the class that takes self as an argument.</a:t>
            </a:r>
          </a:p>
          <a:p>
            <a:r>
              <a:rPr lang="en-GB" dirty="0"/>
              <a:t>E.G:</a:t>
            </a:r>
          </a:p>
          <a:p>
            <a:endParaRPr lang="en-GB" dirty="0"/>
          </a:p>
          <a:p>
            <a:endParaRPr lang="en-GB" dirty="0"/>
          </a:p>
          <a:p>
            <a:endParaRPr lang="en-GB" dirty="0"/>
          </a:p>
          <a:p>
            <a:endParaRPr lang="en-GB" dirty="0"/>
          </a:p>
          <a:p>
            <a:r>
              <a:rPr lang="en-GB" dirty="0"/>
              <a:t>You would then be able to call this method from a created object using “</a:t>
            </a:r>
            <a:r>
              <a:rPr lang="en-GB" dirty="0" err="1"/>
              <a:t>objectName.printInfo</a:t>
            </a:r>
            <a:r>
              <a:rPr lang="en-GB" dirty="0"/>
              <a:t>()”</a:t>
            </a:r>
          </a:p>
          <a:p>
            <a:r>
              <a:rPr lang="en-GB" dirty="0"/>
              <a:t>E.G:  </a:t>
            </a:r>
          </a:p>
        </p:txBody>
      </p:sp>
      <p:pic>
        <p:nvPicPr>
          <p:cNvPr id="6" name="Picture 5">
            <a:extLst>
              <a:ext uri="{FF2B5EF4-FFF2-40B4-BE49-F238E27FC236}">
                <a16:creationId xmlns:a16="http://schemas.microsoft.com/office/drawing/2014/main" id="{0B57F1EF-B25F-4F37-8DF1-A4DEC602966C}"/>
              </a:ext>
            </a:extLst>
          </p:cNvPr>
          <p:cNvPicPr>
            <a:picLocks noChangeAspect="1"/>
          </p:cNvPicPr>
          <p:nvPr/>
        </p:nvPicPr>
        <p:blipFill rotWithShape="1">
          <a:blip r:embed="rId2"/>
          <a:srcRect l="275" t="11653" r="33990" b="68926"/>
          <a:stretch/>
        </p:blipFill>
        <p:spPr>
          <a:xfrm>
            <a:off x="1705019" y="2304661"/>
            <a:ext cx="5015790" cy="1576874"/>
          </a:xfrm>
          <a:prstGeom prst="rect">
            <a:avLst/>
          </a:prstGeom>
        </p:spPr>
      </p:pic>
      <p:pic>
        <p:nvPicPr>
          <p:cNvPr id="7" name="Picture 6">
            <a:extLst>
              <a:ext uri="{FF2B5EF4-FFF2-40B4-BE49-F238E27FC236}">
                <a16:creationId xmlns:a16="http://schemas.microsoft.com/office/drawing/2014/main" id="{66A7EB9E-61EC-4C22-A356-30C46216F798}"/>
              </a:ext>
            </a:extLst>
          </p:cNvPr>
          <p:cNvPicPr>
            <a:picLocks noChangeAspect="1"/>
          </p:cNvPicPr>
          <p:nvPr/>
        </p:nvPicPr>
        <p:blipFill rotWithShape="1">
          <a:blip r:embed="rId3"/>
          <a:srcRect l="461" t="87935" r="44355" b="5068"/>
          <a:stretch/>
        </p:blipFill>
        <p:spPr>
          <a:xfrm>
            <a:off x="1705019" y="5060372"/>
            <a:ext cx="5923872" cy="799252"/>
          </a:xfrm>
          <a:prstGeom prst="rect">
            <a:avLst/>
          </a:prstGeom>
        </p:spPr>
      </p:pic>
    </p:spTree>
    <p:extLst>
      <p:ext uri="{BB962C8B-B14F-4D97-AF65-F5344CB8AC3E}">
        <p14:creationId xmlns:p14="http://schemas.microsoft.com/office/powerpoint/2010/main" val="31790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Extension Task - OOP</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813111"/>
          </a:xfrm>
        </p:spPr>
        <p:txBody>
          <a:bodyPr>
            <a:normAutofit/>
          </a:bodyPr>
          <a:lstStyle/>
          <a:p>
            <a:r>
              <a:rPr lang="en-GB" dirty="0"/>
              <a:t>After the workshop do a bit more research into Python OOP and try and make your own class for some useful purpose.</a:t>
            </a:r>
          </a:p>
          <a:p>
            <a:endParaRPr lang="en-GB" dirty="0"/>
          </a:p>
          <a:p>
            <a:r>
              <a:rPr lang="en-GB" dirty="0"/>
              <a:t>This is not expected, you only need to give this a go if you want to learn a bit more about OOP</a:t>
            </a:r>
          </a:p>
          <a:p>
            <a:endParaRPr lang="en-GB" dirty="0"/>
          </a:p>
          <a:p>
            <a:r>
              <a:rPr lang="en-GB" dirty="0"/>
              <a:t>Any questions just post in the first year/support channels on Discord</a:t>
            </a:r>
          </a:p>
        </p:txBody>
      </p:sp>
    </p:spTree>
    <p:extLst>
      <p:ext uri="{BB962C8B-B14F-4D97-AF65-F5344CB8AC3E}">
        <p14:creationId xmlns:p14="http://schemas.microsoft.com/office/powerpoint/2010/main" val="165757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23C4-B3B3-439E-A25F-44207FA1E97E}"/>
              </a:ext>
            </a:extLst>
          </p:cNvPr>
          <p:cNvSpPr>
            <a:spLocks noGrp="1"/>
          </p:cNvSpPr>
          <p:nvPr>
            <p:ph type="title"/>
          </p:nvPr>
        </p:nvSpPr>
        <p:spPr>
          <a:xfrm>
            <a:off x="677334" y="1890486"/>
            <a:ext cx="3854528" cy="1278466"/>
          </a:xfrm>
        </p:spPr>
        <p:txBody>
          <a:bodyPr/>
          <a:lstStyle/>
          <a:p>
            <a:r>
              <a:rPr lang="en-GB" dirty="0"/>
              <a:t>Peter Lampard</a:t>
            </a:r>
          </a:p>
        </p:txBody>
      </p:sp>
      <p:sp>
        <p:nvSpPr>
          <p:cNvPr id="4" name="Text Placeholder 3">
            <a:extLst>
              <a:ext uri="{FF2B5EF4-FFF2-40B4-BE49-F238E27FC236}">
                <a16:creationId xmlns:a16="http://schemas.microsoft.com/office/drawing/2014/main" id="{47B41251-2DB5-4E9A-86E7-C8193444ACA1}"/>
              </a:ext>
            </a:extLst>
          </p:cNvPr>
          <p:cNvSpPr>
            <a:spLocks noGrp="1"/>
          </p:cNvSpPr>
          <p:nvPr>
            <p:ph type="body" sz="half" idx="2"/>
          </p:nvPr>
        </p:nvSpPr>
        <p:spPr>
          <a:xfrm flipH="1">
            <a:off x="677334" y="3168951"/>
            <a:ext cx="3854528" cy="2584449"/>
          </a:xfrm>
        </p:spPr>
        <p:txBody>
          <a:bodyPr/>
          <a:lstStyle/>
          <a:p>
            <a:r>
              <a:rPr lang="en-GB" dirty="0"/>
              <a:t>2</a:t>
            </a:r>
            <a:r>
              <a:rPr lang="en-GB" baseline="30000" dirty="0"/>
              <a:t>nd</a:t>
            </a:r>
            <a:r>
              <a:rPr lang="en-GB" dirty="0"/>
              <a:t> Year Software Engineering Student</a:t>
            </a:r>
          </a:p>
        </p:txBody>
      </p:sp>
      <p:pic>
        <p:nvPicPr>
          <p:cNvPr id="1026" name="Picture 2">
            <a:extLst>
              <a:ext uri="{FF2B5EF4-FFF2-40B4-BE49-F238E27FC236}">
                <a16:creationId xmlns:a16="http://schemas.microsoft.com/office/drawing/2014/main" id="{261962CE-138A-445A-9463-C71F4BFC8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082"/>
          <a:stretch/>
        </p:blipFill>
        <p:spPr bwMode="auto">
          <a:xfrm flipH="1">
            <a:off x="4805265" y="1269235"/>
            <a:ext cx="4823927" cy="339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35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8282-A856-4514-9840-C5B52F969684}"/>
              </a:ext>
            </a:extLst>
          </p:cNvPr>
          <p:cNvSpPr>
            <a:spLocks noGrp="1"/>
          </p:cNvSpPr>
          <p:nvPr>
            <p:ph type="title"/>
          </p:nvPr>
        </p:nvSpPr>
        <p:spPr/>
        <p:txBody>
          <a:bodyPr/>
          <a:lstStyle/>
          <a:p>
            <a:r>
              <a:rPr lang="en-GB" dirty="0"/>
              <a:t>Thanks for listening</a:t>
            </a:r>
          </a:p>
        </p:txBody>
      </p:sp>
      <p:sp>
        <p:nvSpPr>
          <p:cNvPr id="3" name="Text Placeholder 2">
            <a:extLst>
              <a:ext uri="{FF2B5EF4-FFF2-40B4-BE49-F238E27FC236}">
                <a16:creationId xmlns:a16="http://schemas.microsoft.com/office/drawing/2014/main" id="{CE50E69C-6EEC-43C4-A2AE-F7B0CFD5EA4E}"/>
              </a:ext>
            </a:extLst>
          </p:cNvPr>
          <p:cNvSpPr>
            <a:spLocks noGrp="1"/>
          </p:cNvSpPr>
          <p:nvPr>
            <p:ph type="body" idx="1"/>
          </p:nvPr>
        </p:nvSpPr>
        <p:spPr>
          <a:xfrm>
            <a:off x="677335" y="4461070"/>
            <a:ext cx="8596668" cy="1570962"/>
          </a:xfrm>
        </p:spPr>
        <p:txBody>
          <a:bodyPr/>
          <a:lstStyle/>
          <a:p>
            <a:r>
              <a:rPr lang="en-GB" dirty="0" err="1"/>
              <a:t>DevSoc</a:t>
            </a:r>
            <a:r>
              <a:rPr lang="en-GB" dirty="0"/>
              <a:t> Discord: discord.gg/</a:t>
            </a:r>
            <a:r>
              <a:rPr lang="en-GB" dirty="0" err="1"/>
              <a:t>NTCvrKK</a:t>
            </a:r>
            <a:endParaRPr lang="en-GB" dirty="0"/>
          </a:p>
          <a:p>
            <a:r>
              <a:rPr lang="en-GB" dirty="0" err="1"/>
              <a:t>DevSoc</a:t>
            </a:r>
            <a:r>
              <a:rPr lang="en-GB" dirty="0"/>
              <a:t> Email: devsoc@ntu.ac.uk</a:t>
            </a:r>
          </a:p>
        </p:txBody>
      </p:sp>
    </p:spTree>
    <p:extLst>
      <p:ext uri="{BB962C8B-B14F-4D97-AF65-F5344CB8AC3E}">
        <p14:creationId xmlns:p14="http://schemas.microsoft.com/office/powerpoint/2010/main" val="5410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Arrays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3880773"/>
          </a:xfrm>
        </p:spPr>
        <p:txBody>
          <a:bodyPr/>
          <a:lstStyle/>
          <a:p>
            <a:r>
              <a:rPr lang="en-GB" dirty="0"/>
              <a:t>An array is a method of storing multiple items in one variable, as opposed to using a different variable for each item.</a:t>
            </a:r>
          </a:p>
          <a:p>
            <a:endParaRPr lang="en-GB" dirty="0"/>
          </a:p>
          <a:p>
            <a:r>
              <a:rPr lang="en-GB" dirty="0"/>
              <a:t>It is structured using square brackets, surrounding the list of items with commas between each one.</a:t>
            </a:r>
          </a:p>
          <a:p>
            <a:r>
              <a:rPr lang="en-GB" dirty="0"/>
              <a:t>E.G: </a:t>
            </a:r>
            <a:r>
              <a:rPr lang="en-GB" dirty="0" err="1">
                <a:solidFill>
                  <a:srgbClr val="FF0000"/>
                </a:solidFill>
              </a:rPr>
              <a:t>myArray</a:t>
            </a:r>
            <a:r>
              <a:rPr lang="en-GB" dirty="0">
                <a:solidFill>
                  <a:srgbClr val="FF0000"/>
                </a:solidFill>
              </a:rPr>
              <a:t> = [“Item 1”, “Item 2”, “Item 3”]</a:t>
            </a:r>
          </a:p>
          <a:p>
            <a:endParaRPr lang="en-GB" dirty="0">
              <a:solidFill>
                <a:schemeClr val="tx1"/>
              </a:solidFill>
            </a:endParaRPr>
          </a:p>
          <a:p>
            <a:r>
              <a:rPr lang="en-GB" dirty="0">
                <a:solidFill>
                  <a:schemeClr val="tx1"/>
                </a:solidFill>
              </a:rPr>
              <a:t>In order to access an item from an array, you put the name of the array, then the index of the item (starting from 0) </a:t>
            </a:r>
          </a:p>
          <a:p>
            <a:r>
              <a:rPr lang="en-GB" dirty="0">
                <a:solidFill>
                  <a:schemeClr val="tx1"/>
                </a:solidFill>
              </a:rPr>
              <a:t>E.G: </a:t>
            </a:r>
            <a:r>
              <a:rPr lang="en-GB" dirty="0" err="1">
                <a:solidFill>
                  <a:srgbClr val="FF0000"/>
                </a:solidFill>
              </a:rPr>
              <a:t>myArray</a:t>
            </a:r>
            <a:r>
              <a:rPr lang="en-GB" dirty="0">
                <a:solidFill>
                  <a:srgbClr val="FF0000"/>
                </a:solidFill>
              </a:rPr>
              <a:t>[0] </a:t>
            </a:r>
            <a:r>
              <a:rPr lang="en-GB" dirty="0"/>
              <a:t>would return </a:t>
            </a:r>
            <a:r>
              <a:rPr lang="en-GB" dirty="0">
                <a:solidFill>
                  <a:srgbClr val="FF0000"/>
                </a:solidFill>
              </a:rPr>
              <a:t>“Item 1”</a:t>
            </a:r>
          </a:p>
        </p:txBody>
      </p:sp>
    </p:spTree>
    <p:extLst>
      <p:ext uri="{BB962C8B-B14F-4D97-AF65-F5344CB8AC3E}">
        <p14:creationId xmlns:p14="http://schemas.microsoft.com/office/powerpoint/2010/main" val="20872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Using Arrays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745340" cy="4039914"/>
          </a:xfrm>
        </p:spPr>
        <p:txBody>
          <a:bodyPr>
            <a:normAutofit fontScale="85000" lnSpcReduction="20000"/>
          </a:bodyPr>
          <a:lstStyle/>
          <a:p>
            <a:r>
              <a:rPr lang="en-GB" dirty="0"/>
              <a:t>There are a number of methods of interacting with arrays. The most useful ones being “pop” and “append”.</a:t>
            </a:r>
          </a:p>
          <a:p>
            <a:pPr marL="0" indent="0">
              <a:buNone/>
            </a:pPr>
            <a:endParaRPr lang="en-GB" dirty="0"/>
          </a:p>
          <a:p>
            <a:r>
              <a:rPr lang="en-GB" dirty="0"/>
              <a:t>The “pop” method removes the item at the given index of the list. It is structured as </a:t>
            </a:r>
            <a:r>
              <a:rPr lang="en-GB" b="1" dirty="0" err="1"/>
              <a:t>arrayName.pop</a:t>
            </a:r>
            <a:r>
              <a:rPr lang="en-GB" b="1" dirty="0"/>
              <a:t>(index)</a:t>
            </a:r>
          </a:p>
          <a:p>
            <a:r>
              <a:rPr lang="en-GB" dirty="0"/>
              <a:t>E.G: If you have the array </a:t>
            </a:r>
            <a:r>
              <a:rPr lang="en-GB" dirty="0" err="1">
                <a:solidFill>
                  <a:srgbClr val="FF0000"/>
                </a:solidFill>
              </a:rPr>
              <a:t>carArray</a:t>
            </a:r>
            <a:r>
              <a:rPr lang="en-GB" dirty="0">
                <a:solidFill>
                  <a:srgbClr val="FF0000"/>
                </a:solidFill>
              </a:rPr>
              <a:t> = [“Subaru”, “Mazda”, “Nissan”] </a:t>
            </a:r>
            <a:r>
              <a:rPr lang="en-GB" dirty="0"/>
              <a:t>and put </a:t>
            </a:r>
            <a:r>
              <a:rPr lang="en-GB" dirty="0" err="1">
                <a:solidFill>
                  <a:srgbClr val="FF0000"/>
                </a:solidFill>
              </a:rPr>
              <a:t>carArray.pop</a:t>
            </a:r>
            <a:r>
              <a:rPr lang="en-GB" dirty="0">
                <a:solidFill>
                  <a:srgbClr val="FF0000"/>
                </a:solidFill>
              </a:rPr>
              <a:t>(0) </a:t>
            </a:r>
            <a:r>
              <a:rPr lang="en-GB" dirty="0"/>
              <a:t>it would return</a:t>
            </a:r>
            <a:r>
              <a:rPr lang="en-GB" dirty="0">
                <a:solidFill>
                  <a:srgbClr val="FF0000"/>
                </a:solidFill>
              </a:rPr>
              <a:t> “Subaru”</a:t>
            </a:r>
          </a:p>
          <a:p>
            <a:pPr marL="0" indent="0">
              <a:buNone/>
            </a:pPr>
            <a:endParaRPr lang="en-GB" dirty="0">
              <a:solidFill>
                <a:srgbClr val="FF0000"/>
              </a:solidFill>
            </a:endParaRPr>
          </a:p>
          <a:p>
            <a:r>
              <a:rPr lang="en-GB" dirty="0"/>
              <a:t>The “append” method adds an item onto the end of the array. It is structured as </a:t>
            </a:r>
            <a:r>
              <a:rPr lang="en-GB" dirty="0" err="1"/>
              <a:t>arrayName.append</a:t>
            </a:r>
            <a:r>
              <a:rPr lang="en-GB" dirty="0"/>
              <a:t>(“item”)</a:t>
            </a:r>
          </a:p>
          <a:p>
            <a:r>
              <a:rPr lang="en-GB" dirty="0"/>
              <a:t>E.G: If you have the array </a:t>
            </a:r>
            <a:r>
              <a:rPr lang="en-GB" dirty="0" err="1">
                <a:solidFill>
                  <a:srgbClr val="FF0000"/>
                </a:solidFill>
              </a:rPr>
              <a:t>modelArray</a:t>
            </a:r>
            <a:r>
              <a:rPr lang="en-GB" dirty="0">
                <a:solidFill>
                  <a:srgbClr val="FF0000"/>
                </a:solidFill>
              </a:rPr>
              <a:t> = [“Impreza WRX”, “MX5”, “350z”]</a:t>
            </a:r>
            <a:r>
              <a:rPr lang="en-GB" dirty="0"/>
              <a:t> and put </a:t>
            </a:r>
            <a:r>
              <a:rPr lang="en-GB" dirty="0" err="1">
                <a:solidFill>
                  <a:srgbClr val="FF0000"/>
                </a:solidFill>
              </a:rPr>
              <a:t>modelArray.append</a:t>
            </a:r>
            <a:r>
              <a:rPr lang="en-GB" dirty="0">
                <a:solidFill>
                  <a:srgbClr val="FF0000"/>
                </a:solidFill>
              </a:rPr>
              <a:t>(“RX7”) </a:t>
            </a:r>
            <a:r>
              <a:rPr lang="en-GB" dirty="0"/>
              <a:t>it would </a:t>
            </a:r>
            <a:r>
              <a:rPr lang="en-GB" dirty="0">
                <a:solidFill>
                  <a:srgbClr val="FF0000"/>
                </a:solidFill>
              </a:rPr>
              <a:t>add “RX7” </a:t>
            </a:r>
            <a:r>
              <a:rPr lang="en-GB" dirty="0"/>
              <a:t>on the end of </a:t>
            </a:r>
            <a:r>
              <a:rPr lang="en-GB" dirty="0" err="1"/>
              <a:t>modelArray</a:t>
            </a:r>
            <a:r>
              <a:rPr lang="en-GB" dirty="0"/>
              <a:t>.</a:t>
            </a:r>
          </a:p>
          <a:p>
            <a:endParaRPr lang="en-GB" dirty="0"/>
          </a:p>
          <a:p>
            <a:r>
              <a:rPr lang="en-GB" dirty="0"/>
              <a:t>There are also other methods, such as “remove”, “index”, “reverse” and “sort” which you can look into more here: https://www.w3schools.com/python/python_ref_list.asp</a:t>
            </a:r>
          </a:p>
        </p:txBody>
      </p:sp>
    </p:spTree>
    <p:extLst>
      <p:ext uri="{BB962C8B-B14F-4D97-AF65-F5344CB8AC3E}">
        <p14:creationId xmlns:p14="http://schemas.microsoft.com/office/powerpoint/2010/main" val="80180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Tuples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3880773"/>
          </a:xfrm>
        </p:spPr>
        <p:txBody>
          <a:bodyPr/>
          <a:lstStyle/>
          <a:p>
            <a:r>
              <a:rPr lang="en-GB" dirty="0"/>
              <a:t>A tuple is a collection of items but unlike an array, once created it cannot be altered.</a:t>
            </a:r>
          </a:p>
          <a:p>
            <a:endParaRPr lang="en-GB" dirty="0"/>
          </a:p>
          <a:p>
            <a:r>
              <a:rPr lang="en-GB" dirty="0"/>
              <a:t>It is structured using round brackets</a:t>
            </a:r>
          </a:p>
          <a:p>
            <a:r>
              <a:rPr lang="en-GB" dirty="0"/>
              <a:t>E.G: </a:t>
            </a:r>
            <a:r>
              <a:rPr lang="en-GB" dirty="0" err="1">
                <a:solidFill>
                  <a:srgbClr val="FF0000"/>
                </a:solidFill>
              </a:rPr>
              <a:t>myTuple</a:t>
            </a:r>
            <a:r>
              <a:rPr lang="en-GB" dirty="0">
                <a:solidFill>
                  <a:srgbClr val="FF0000"/>
                </a:solidFill>
              </a:rPr>
              <a:t> = (“Item 1", “Item 2", “Item 3")</a:t>
            </a:r>
          </a:p>
          <a:p>
            <a:endParaRPr lang="en-GB" dirty="0">
              <a:solidFill>
                <a:srgbClr val="FF0000"/>
              </a:solidFill>
            </a:endParaRPr>
          </a:p>
          <a:p>
            <a:r>
              <a:rPr lang="en-GB" dirty="0"/>
              <a:t>You access the items in a tuple in the same way as an array.</a:t>
            </a:r>
          </a:p>
          <a:p>
            <a:r>
              <a:rPr lang="en-GB" dirty="0"/>
              <a:t>E.G: </a:t>
            </a:r>
            <a:r>
              <a:rPr lang="en-GB" dirty="0" err="1">
                <a:solidFill>
                  <a:srgbClr val="FF0000"/>
                </a:solidFill>
              </a:rPr>
              <a:t>myTuple</a:t>
            </a:r>
            <a:r>
              <a:rPr lang="en-GB" dirty="0">
                <a:solidFill>
                  <a:srgbClr val="FF0000"/>
                </a:solidFill>
              </a:rPr>
              <a:t>[0] </a:t>
            </a:r>
            <a:r>
              <a:rPr lang="en-GB" dirty="0"/>
              <a:t>would return </a:t>
            </a:r>
            <a:r>
              <a:rPr lang="en-GB" dirty="0">
                <a:solidFill>
                  <a:srgbClr val="FF0000"/>
                </a:solidFill>
              </a:rPr>
              <a:t>“Item 1” </a:t>
            </a:r>
          </a:p>
          <a:p>
            <a:endParaRPr lang="en-GB" dirty="0">
              <a:solidFill>
                <a:srgbClr val="FF0000"/>
              </a:solidFill>
            </a:endParaRPr>
          </a:p>
        </p:txBody>
      </p:sp>
    </p:spTree>
    <p:extLst>
      <p:ext uri="{BB962C8B-B14F-4D97-AF65-F5344CB8AC3E}">
        <p14:creationId xmlns:p14="http://schemas.microsoft.com/office/powerpoint/2010/main" val="12702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Dictionaries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318589"/>
          </a:xfrm>
        </p:spPr>
        <p:txBody>
          <a:bodyPr>
            <a:normAutofit fontScale="92500" lnSpcReduction="20000"/>
          </a:bodyPr>
          <a:lstStyle/>
          <a:p>
            <a:r>
              <a:rPr lang="en-GB" dirty="0"/>
              <a:t>A dictionary is an indexed collection of items consisting of keys and values.</a:t>
            </a:r>
          </a:p>
          <a:p>
            <a:endParaRPr lang="en-GB" dirty="0"/>
          </a:p>
          <a:p>
            <a:r>
              <a:rPr lang="en-GB" dirty="0"/>
              <a:t>It is structured using curly brackets and each key/value is split by a colon with a comma after it. For ease of formatting, you can split it across multiple lines when defining it.</a:t>
            </a:r>
          </a:p>
          <a:p>
            <a:r>
              <a:rPr lang="en-GB" dirty="0"/>
              <a:t>E.G: </a:t>
            </a:r>
          </a:p>
          <a:p>
            <a:endParaRPr lang="en-GB" dirty="0"/>
          </a:p>
          <a:p>
            <a:endParaRPr lang="en-GB" dirty="0"/>
          </a:p>
          <a:p>
            <a:pPr marL="0" indent="0">
              <a:buNone/>
            </a:pPr>
            <a:endParaRPr lang="en-GB" dirty="0"/>
          </a:p>
          <a:p>
            <a:pPr marL="0" indent="0">
              <a:buNone/>
            </a:pPr>
            <a:endParaRPr lang="en-GB" dirty="0"/>
          </a:p>
          <a:p>
            <a:r>
              <a:rPr lang="en-GB" dirty="0"/>
              <a:t>To access an item from a dictionary, you put the name of the dictionary, then the name of the “key” for the item.</a:t>
            </a:r>
          </a:p>
          <a:p>
            <a:r>
              <a:rPr lang="en-GB" dirty="0"/>
              <a:t>E.G: To access the value of “forename” in the dictionary, you would put </a:t>
            </a:r>
            <a:r>
              <a:rPr lang="en-GB" dirty="0" err="1">
                <a:solidFill>
                  <a:srgbClr val="FF0000"/>
                </a:solidFill>
              </a:rPr>
              <a:t>myDictionary</a:t>
            </a:r>
            <a:r>
              <a:rPr lang="en-GB" dirty="0">
                <a:solidFill>
                  <a:srgbClr val="FF0000"/>
                </a:solidFill>
              </a:rPr>
              <a:t>[“forename”] </a:t>
            </a:r>
            <a:r>
              <a:rPr lang="en-GB" dirty="0"/>
              <a:t>as “forename” is the </a:t>
            </a:r>
            <a:r>
              <a:rPr lang="en-GB" b="1" dirty="0"/>
              <a:t>key</a:t>
            </a:r>
            <a:r>
              <a:rPr lang="en-GB" dirty="0"/>
              <a:t>. This would return </a:t>
            </a:r>
            <a:r>
              <a:rPr lang="en-GB" dirty="0">
                <a:solidFill>
                  <a:srgbClr val="FF0000"/>
                </a:solidFill>
              </a:rPr>
              <a:t>“Peter”</a:t>
            </a:r>
          </a:p>
        </p:txBody>
      </p:sp>
      <p:pic>
        <p:nvPicPr>
          <p:cNvPr id="4" name="Picture 3">
            <a:extLst>
              <a:ext uri="{FF2B5EF4-FFF2-40B4-BE49-F238E27FC236}">
                <a16:creationId xmlns:a16="http://schemas.microsoft.com/office/drawing/2014/main" id="{4254FB22-DD93-449F-90AC-BCF744EF2C1A}"/>
              </a:ext>
            </a:extLst>
          </p:cNvPr>
          <p:cNvPicPr>
            <a:picLocks noChangeAspect="1"/>
          </p:cNvPicPr>
          <p:nvPr/>
        </p:nvPicPr>
        <p:blipFill rotWithShape="1">
          <a:blip r:embed="rId2"/>
          <a:srcRect l="276" t="7537" r="71363" b="78469"/>
          <a:stretch/>
        </p:blipFill>
        <p:spPr>
          <a:xfrm>
            <a:off x="1751670" y="3056965"/>
            <a:ext cx="2796639" cy="1468382"/>
          </a:xfrm>
          <a:prstGeom prst="rect">
            <a:avLst/>
          </a:prstGeom>
        </p:spPr>
      </p:pic>
    </p:spTree>
    <p:extLst>
      <p:ext uri="{BB962C8B-B14F-4D97-AF65-F5344CB8AC3E}">
        <p14:creationId xmlns:p14="http://schemas.microsoft.com/office/powerpoint/2010/main" val="26785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Using Dictionaries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318589"/>
          </a:xfrm>
        </p:spPr>
        <p:txBody>
          <a:bodyPr>
            <a:normAutofit fontScale="70000" lnSpcReduction="20000"/>
          </a:bodyPr>
          <a:lstStyle/>
          <a:p>
            <a:r>
              <a:rPr lang="en-GB" dirty="0"/>
              <a:t>The main methods you will use with a dictionary are “pop”, “update” and “get”</a:t>
            </a:r>
          </a:p>
          <a:p>
            <a:endParaRPr lang="en-GB" dirty="0"/>
          </a:p>
          <a:p>
            <a:r>
              <a:rPr lang="en-GB" dirty="0"/>
              <a:t>The “pop” method much like an array, removes an item from the dictionary. However, it takes the key as the input and removes both the key and the value from the dictionary</a:t>
            </a:r>
          </a:p>
          <a:p>
            <a:r>
              <a:rPr lang="en-GB" dirty="0"/>
              <a:t>E.G: If I have a dictionary </a:t>
            </a:r>
            <a:r>
              <a:rPr lang="en-GB" dirty="0">
                <a:solidFill>
                  <a:srgbClr val="FF0000"/>
                </a:solidFill>
              </a:rPr>
              <a:t>“</a:t>
            </a:r>
            <a:r>
              <a:rPr lang="en-GB" dirty="0" err="1">
                <a:solidFill>
                  <a:srgbClr val="FF0000"/>
                </a:solidFill>
              </a:rPr>
              <a:t>myDictionary</a:t>
            </a:r>
            <a:r>
              <a:rPr lang="en-GB" dirty="0">
                <a:solidFill>
                  <a:srgbClr val="FF0000"/>
                </a:solidFill>
              </a:rPr>
              <a:t>” </a:t>
            </a:r>
            <a:r>
              <a:rPr lang="en-GB" dirty="0"/>
              <a:t>containing </a:t>
            </a:r>
            <a:r>
              <a:rPr lang="en-GB" dirty="0">
                <a:solidFill>
                  <a:srgbClr val="FF0000"/>
                </a:solidFill>
              </a:rPr>
              <a:t>“</a:t>
            </a:r>
            <a:r>
              <a:rPr lang="en-GB" dirty="0" err="1">
                <a:solidFill>
                  <a:srgbClr val="FF0000"/>
                </a:solidFill>
              </a:rPr>
              <a:t>thekey</a:t>
            </a:r>
            <a:r>
              <a:rPr lang="en-GB" dirty="0">
                <a:solidFill>
                  <a:srgbClr val="FF0000"/>
                </a:solidFill>
              </a:rPr>
              <a:t>: </a:t>
            </a:r>
            <a:r>
              <a:rPr lang="en-GB" dirty="0" err="1">
                <a:solidFill>
                  <a:srgbClr val="FF0000"/>
                </a:solidFill>
              </a:rPr>
              <a:t>thevalue</a:t>
            </a:r>
            <a:r>
              <a:rPr lang="en-GB" dirty="0">
                <a:solidFill>
                  <a:srgbClr val="FF0000"/>
                </a:solidFill>
              </a:rPr>
              <a:t>” </a:t>
            </a:r>
            <a:r>
              <a:rPr lang="en-GB" dirty="0"/>
              <a:t>as one of its items, calling </a:t>
            </a:r>
            <a:r>
              <a:rPr lang="en-GB" dirty="0" err="1">
                <a:solidFill>
                  <a:srgbClr val="FF0000"/>
                </a:solidFill>
              </a:rPr>
              <a:t>myDictionary.pop</a:t>
            </a:r>
            <a:r>
              <a:rPr lang="en-GB" dirty="0">
                <a:solidFill>
                  <a:srgbClr val="FF0000"/>
                </a:solidFill>
              </a:rPr>
              <a:t>(“</a:t>
            </a:r>
            <a:r>
              <a:rPr lang="en-GB" dirty="0" err="1">
                <a:solidFill>
                  <a:srgbClr val="FF0000"/>
                </a:solidFill>
              </a:rPr>
              <a:t>thekey</a:t>
            </a:r>
            <a:r>
              <a:rPr lang="en-GB" dirty="0">
                <a:solidFill>
                  <a:srgbClr val="FF0000"/>
                </a:solidFill>
              </a:rPr>
              <a:t>”) </a:t>
            </a:r>
            <a:r>
              <a:rPr lang="en-GB" dirty="0"/>
              <a:t>would remove this item from the dictionary.</a:t>
            </a:r>
          </a:p>
          <a:p>
            <a:endParaRPr lang="en-GB" dirty="0"/>
          </a:p>
          <a:p>
            <a:r>
              <a:rPr lang="en-GB" dirty="0"/>
              <a:t>The “update” method adds a new key &amp; value to the dictionary. It uses curly brackets to format the item.</a:t>
            </a:r>
          </a:p>
          <a:p>
            <a:r>
              <a:rPr lang="en-GB" dirty="0"/>
              <a:t>E.G: </a:t>
            </a:r>
            <a:r>
              <a:rPr lang="en-GB" dirty="0" err="1">
                <a:solidFill>
                  <a:srgbClr val="FF0000"/>
                </a:solidFill>
              </a:rPr>
              <a:t>myDictionary.update</a:t>
            </a:r>
            <a:r>
              <a:rPr lang="en-GB" dirty="0">
                <a:solidFill>
                  <a:srgbClr val="FF0000"/>
                </a:solidFill>
              </a:rPr>
              <a:t>({“</a:t>
            </a:r>
            <a:r>
              <a:rPr lang="en-GB" dirty="0" err="1">
                <a:solidFill>
                  <a:srgbClr val="FF0000"/>
                </a:solidFill>
              </a:rPr>
              <a:t>anotherKey</a:t>
            </a:r>
            <a:r>
              <a:rPr lang="en-GB" dirty="0">
                <a:solidFill>
                  <a:srgbClr val="FF0000"/>
                </a:solidFill>
              </a:rPr>
              <a:t>": “</a:t>
            </a:r>
            <a:r>
              <a:rPr lang="en-GB" dirty="0" err="1">
                <a:solidFill>
                  <a:srgbClr val="FF0000"/>
                </a:solidFill>
              </a:rPr>
              <a:t>anotherValue</a:t>
            </a:r>
            <a:r>
              <a:rPr lang="en-GB" dirty="0">
                <a:solidFill>
                  <a:srgbClr val="FF0000"/>
                </a:solidFill>
              </a:rPr>
              <a:t>"})</a:t>
            </a:r>
          </a:p>
          <a:p>
            <a:endParaRPr lang="en-GB" dirty="0">
              <a:solidFill>
                <a:srgbClr val="FF0000"/>
              </a:solidFill>
            </a:endParaRPr>
          </a:p>
          <a:p>
            <a:r>
              <a:rPr lang="en-GB" dirty="0"/>
              <a:t>The “get” method returns the value of a specified key in the dictionary. This is useful for checking values without removing an item (although you can just call it using </a:t>
            </a:r>
            <a:r>
              <a:rPr lang="en-GB" dirty="0" err="1"/>
              <a:t>myDictionary</a:t>
            </a:r>
            <a:r>
              <a:rPr lang="en-GB" dirty="0"/>
              <a:t>[“key”])</a:t>
            </a:r>
          </a:p>
          <a:p>
            <a:r>
              <a:rPr lang="en-GB" dirty="0"/>
              <a:t>E.G: </a:t>
            </a:r>
            <a:r>
              <a:rPr lang="en-GB" dirty="0" err="1">
                <a:solidFill>
                  <a:srgbClr val="FF0000"/>
                </a:solidFill>
              </a:rPr>
              <a:t>myDictionary.get</a:t>
            </a:r>
            <a:r>
              <a:rPr lang="en-GB" dirty="0">
                <a:solidFill>
                  <a:srgbClr val="FF0000"/>
                </a:solidFill>
              </a:rPr>
              <a:t>(“</a:t>
            </a:r>
            <a:r>
              <a:rPr lang="en-GB" dirty="0" err="1">
                <a:solidFill>
                  <a:srgbClr val="FF0000"/>
                </a:solidFill>
              </a:rPr>
              <a:t>thekey</a:t>
            </a:r>
            <a:r>
              <a:rPr lang="en-GB" dirty="0">
                <a:solidFill>
                  <a:srgbClr val="FF0000"/>
                </a:solidFill>
              </a:rPr>
              <a:t>")</a:t>
            </a:r>
            <a:r>
              <a:rPr lang="en-GB" dirty="0"/>
              <a:t> would return the </a:t>
            </a:r>
            <a:r>
              <a:rPr lang="en-GB" dirty="0">
                <a:solidFill>
                  <a:srgbClr val="FF0000"/>
                </a:solidFill>
              </a:rPr>
              <a:t>value</a:t>
            </a:r>
            <a:r>
              <a:rPr lang="en-GB" dirty="0"/>
              <a:t> associated with that key in the dictionary</a:t>
            </a:r>
          </a:p>
          <a:p>
            <a:endParaRPr lang="en-GB" dirty="0">
              <a:solidFill>
                <a:srgbClr val="FF0000"/>
              </a:solidFill>
            </a:endParaRPr>
          </a:p>
          <a:p>
            <a:r>
              <a:rPr lang="en-GB" dirty="0"/>
              <a:t>There are several other methods that can be used with dictionaries that you can look into here: https://www.w3schools.com/python/python_ref_dictionary.asp</a:t>
            </a:r>
          </a:p>
        </p:txBody>
      </p:sp>
    </p:spTree>
    <p:extLst>
      <p:ext uri="{BB962C8B-B14F-4D97-AF65-F5344CB8AC3E}">
        <p14:creationId xmlns:p14="http://schemas.microsoft.com/office/powerpoint/2010/main" val="389508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Exercise - Dictionaries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318589"/>
          </a:xfrm>
        </p:spPr>
        <p:txBody>
          <a:bodyPr>
            <a:normAutofit lnSpcReduction="10000"/>
          </a:bodyPr>
          <a:lstStyle/>
          <a:p>
            <a:r>
              <a:rPr lang="en-GB" dirty="0"/>
              <a:t>This exercise is to test your understanding of dictionaries.</a:t>
            </a:r>
          </a:p>
          <a:p>
            <a:pPr marL="0" indent="0">
              <a:buNone/>
            </a:pPr>
            <a:endParaRPr lang="en-GB" dirty="0"/>
          </a:p>
          <a:p>
            <a:r>
              <a:rPr lang="en-GB" dirty="0"/>
              <a:t>I want you to make a dictionary for yourself, with your </a:t>
            </a:r>
            <a:r>
              <a:rPr lang="en-GB" b="1" dirty="0"/>
              <a:t>first name, surname, age, course and a hobby</a:t>
            </a:r>
          </a:p>
          <a:p>
            <a:r>
              <a:rPr lang="en-GB" dirty="0"/>
              <a:t>I then want you to first </a:t>
            </a:r>
            <a:r>
              <a:rPr lang="en-GB" b="1" dirty="0"/>
              <a:t>output the whole dictionary</a:t>
            </a:r>
            <a:r>
              <a:rPr lang="en-GB" dirty="0"/>
              <a:t>, then just </a:t>
            </a:r>
            <a:r>
              <a:rPr lang="en-GB" b="1" dirty="0"/>
              <a:t>one of the elements</a:t>
            </a:r>
            <a:r>
              <a:rPr lang="en-GB" dirty="0"/>
              <a:t> (you can choose which one)</a:t>
            </a:r>
          </a:p>
          <a:p>
            <a:endParaRPr lang="en-GB" dirty="0"/>
          </a:p>
          <a:p>
            <a:r>
              <a:rPr lang="en-GB" dirty="0"/>
              <a:t>Once you’ve done that, I want you to </a:t>
            </a:r>
            <a:r>
              <a:rPr lang="en-GB" b="1" dirty="0"/>
              <a:t>add a new item of your choice </a:t>
            </a:r>
            <a:r>
              <a:rPr lang="en-GB" dirty="0"/>
              <a:t>to the dictionary, and </a:t>
            </a:r>
            <a:r>
              <a:rPr lang="en-GB" b="1" dirty="0"/>
              <a:t>output it’s value</a:t>
            </a:r>
          </a:p>
          <a:p>
            <a:endParaRPr lang="en-GB" b="1" dirty="0"/>
          </a:p>
          <a:p>
            <a:endParaRPr lang="en-GB" b="1" dirty="0"/>
          </a:p>
          <a:p>
            <a:r>
              <a:rPr lang="en-GB" b="1" dirty="0">
                <a:solidFill>
                  <a:srgbClr val="FF0000"/>
                </a:solidFill>
              </a:rPr>
              <a:t>Don’t forget to put commas at the end of each line in the dictionary</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27393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D745-A551-47D2-8E7C-0FA890E754B9}"/>
              </a:ext>
            </a:extLst>
          </p:cNvPr>
          <p:cNvSpPr>
            <a:spLocks noGrp="1"/>
          </p:cNvSpPr>
          <p:nvPr>
            <p:ph type="title"/>
          </p:nvPr>
        </p:nvSpPr>
        <p:spPr/>
        <p:txBody>
          <a:bodyPr/>
          <a:lstStyle/>
          <a:p>
            <a:r>
              <a:rPr lang="en-GB" dirty="0"/>
              <a:t>Exercise Solutions</a:t>
            </a:r>
          </a:p>
        </p:txBody>
      </p:sp>
      <p:sp>
        <p:nvSpPr>
          <p:cNvPr id="3" name="Content Placeholder 2">
            <a:extLst>
              <a:ext uri="{FF2B5EF4-FFF2-40B4-BE49-F238E27FC236}">
                <a16:creationId xmlns:a16="http://schemas.microsoft.com/office/drawing/2014/main" id="{594C91C9-F27A-41E1-8EC7-0712D21B1CC2}"/>
              </a:ext>
            </a:extLst>
          </p:cNvPr>
          <p:cNvSpPr>
            <a:spLocks noGrp="1"/>
          </p:cNvSpPr>
          <p:nvPr>
            <p:ph idx="1"/>
          </p:nvPr>
        </p:nvSpPr>
        <p:spPr>
          <a:xfrm>
            <a:off x="677334" y="1559697"/>
            <a:ext cx="8596668" cy="4318589"/>
          </a:xfrm>
        </p:spPr>
        <p:txBody>
          <a:bodyPr>
            <a:normAutofit/>
          </a:bodyPr>
          <a:lstStyle/>
          <a:p>
            <a:r>
              <a:rPr lang="en-GB" dirty="0"/>
              <a:t>Your code should look something like this: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And the outputs should look something like the ones below</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3839E523-330D-4ABC-9F13-086AEEB86F14}"/>
              </a:ext>
            </a:extLst>
          </p:cNvPr>
          <p:cNvPicPr>
            <a:picLocks noChangeAspect="1"/>
          </p:cNvPicPr>
          <p:nvPr/>
        </p:nvPicPr>
        <p:blipFill rotWithShape="1">
          <a:blip r:embed="rId2"/>
          <a:srcRect l="275" t="9791" r="53407" b="47398"/>
          <a:stretch/>
        </p:blipFill>
        <p:spPr>
          <a:xfrm>
            <a:off x="1154511" y="2085391"/>
            <a:ext cx="2960289" cy="2687217"/>
          </a:xfrm>
          <a:prstGeom prst="rect">
            <a:avLst/>
          </a:prstGeom>
        </p:spPr>
      </p:pic>
      <p:pic>
        <p:nvPicPr>
          <p:cNvPr id="5" name="Picture 4">
            <a:extLst>
              <a:ext uri="{FF2B5EF4-FFF2-40B4-BE49-F238E27FC236}">
                <a16:creationId xmlns:a16="http://schemas.microsoft.com/office/drawing/2014/main" id="{E2E1EE5C-B0A8-4A8B-BFC5-075982C2A0BF}"/>
              </a:ext>
            </a:extLst>
          </p:cNvPr>
          <p:cNvPicPr>
            <a:picLocks noChangeAspect="1"/>
          </p:cNvPicPr>
          <p:nvPr/>
        </p:nvPicPr>
        <p:blipFill rotWithShape="1">
          <a:blip r:embed="rId3"/>
          <a:srcRect l="276" t="18100" r="11362" b="74078"/>
          <a:stretch/>
        </p:blipFill>
        <p:spPr>
          <a:xfrm>
            <a:off x="1154511" y="5794310"/>
            <a:ext cx="6935533" cy="653143"/>
          </a:xfrm>
          <a:prstGeom prst="rect">
            <a:avLst/>
          </a:prstGeom>
        </p:spPr>
      </p:pic>
    </p:spTree>
    <p:extLst>
      <p:ext uri="{BB962C8B-B14F-4D97-AF65-F5344CB8AC3E}">
        <p14:creationId xmlns:p14="http://schemas.microsoft.com/office/powerpoint/2010/main" val="30081259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465</TotalTime>
  <Words>1732</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DevSoc Python Workshop 2.0</vt:lpstr>
      <vt:lpstr>Peter Lampard</vt:lpstr>
      <vt:lpstr>Arrays</vt:lpstr>
      <vt:lpstr>Using Arrays</vt:lpstr>
      <vt:lpstr>Tuples</vt:lpstr>
      <vt:lpstr>Dictionaries</vt:lpstr>
      <vt:lpstr>Using Dictionaries</vt:lpstr>
      <vt:lpstr>Exercise - Dictionaries</vt:lpstr>
      <vt:lpstr>Exercise Solutions</vt:lpstr>
      <vt:lpstr>Functions</vt:lpstr>
      <vt:lpstr>Exercise – Functions &amp; Arrays</vt:lpstr>
      <vt:lpstr>Exercise Solutions</vt:lpstr>
      <vt:lpstr>While/For Loops</vt:lpstr>
      <vt:lpstr>Exercise – Loops</vt:lpstr>
      <vt:lpstr>Exercise Solutions</vt:lpstr>
      <vt:lpstr>Basic Object Oriented Programming</vt:lpstr>
      <vt:lpstr>Basic Object Oriented Programming</vt:lpstr>
      <vt:lpstr>Basic Object Oriented Programming</vt:lpstr>
      <vt:lpstr>Extension Task - OOP</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DevSoc Python Workshop 2.0</dc:title>
  <dc:creator>Peter Lampard 2019 (N0862625)</dc:creator>
  <cp:lastModifiedBy>Peter Lampard 2019 (N0862625)</cp:lastModifiedBy>
  <cp:revision>70</cp:revision>
  <dcterms:created xsi:type="dcterms:W3CDTF">2020-11-01T18:08:47Z</dcterms:created>
  <dcterms:modified xsi:type="dcterms:W3CDTF">2020-11-04T15:45:27Z</dcterms:modified>
</cp:coreProperties>
</file>