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6" r:id="rId6"/>
    <p:sldId id="259" r:id="rId7"/>
    <p:sldId id="263" r:id="rId8"/>
    <p:sldId id="268" r:id="rId9"/>
    <p:sldId id="269" r:id="rId10"/>
    <p:sldId id="265" r:id="rId11"/>
    <p:sldId id="267" r:id="rId12"/>
    <p:sldId id="262" r:id="rId13"/>
    <p:sldId id="261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86A1-0668-4C81-AD58-1DECBFADC8CC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6AB3-36CA-4C52-801C-E6DE74240A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3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86A1-0668-4C81-AD58-1DECBFADC8CC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6AB3-36CA-4C52-801C-E6DE74240A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86A1-0668-4C81-AD58-1DECBFADC8CC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6AB3-36CA-4C52-801C-E6DE74240A44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8788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86A1-0668-4C81-AD58-1DECBFADC8CC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6AB3-36CA-4C52-801C-E6DE74240A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44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86A1-0668-4C81-AD58-1DECBFADC8CC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6AB3-36CA-4C52-801C-E6DE74240A44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7172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86A1-0668-4C81-AD58-1DECBFADC8CC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6AB3-36CA-4C52-801C-E6DE74240A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57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86A1-0668-4C81-AD58-1DECBFADC8CC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6AB3-36CA-4C52-801C-E6DE74240A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38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86A1-0668-4C81-AD58-1DECBFADC8CC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6AB3-36CA-4C52-801C-E6DE74240A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7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86A1-0668-4C81-AD58-1DECBFADC8CC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6AB3-36CA-4C52-801C-E6DE74240A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8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86A1-0668-4C81-AD58-1DECBFADC8CC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6AB3-36CA-4C52-801C-E6DE74240A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5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86A1-0668-4C81-AD58-1DECBFADC8CC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6AB3-36CA-4C52-801C-E6DE74240A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1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86A1-0668-4C81-AD58-1DECBFADC8CC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6AB3-36CA-4C52-801C-E6DE74240A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60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86A1-0668-4C81-AD58-1DECBFADC8CC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6AB3-36CA-4C52-801C-E6DE74240A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15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86A1-0668-4C81-AD58-1DECBFADC8CC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6AB3-36CA-4C52-801C-E6DE74240A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0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86A1-0668-4C81-AD58-1DECBFADC8CC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6AB3-36CA-4C52-801C-E6DE74240A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2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86A1-0668-4C81-AD58-1DECBFADC8CC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6AB3-36CA-4C52-801C-E6DE74240A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6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E86A1-0668-4C81-AD58-1DECBFADC8CC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8A6AB3-36CA-4C52-801C-E6DE74240A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4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LABORATORIO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Casos de uso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781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Ficha caso de uso Supervisor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19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928710"/>
              </p:ext>
            </p:extLst>
          </p:nvPr>
        </p:nvGraphicFramePr>
        <p:xfrm>
          <a:off x="450575" y="318056"/>
          <a:ext cx="7832034" cy="61490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3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9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2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RF- &lt;id del requisito&gt;</a:t>
                      </a:r>
                      <a:endParaRPr lang="es-C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CU 4</a:t>
                      </a:r>
                      <a:endParaRPr lang="es-C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Versión</a:t>
                      </a:r>
                      <a:endParaRPr lang="es-C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1.0</a:t>
                      </a:r>
                      <a:endParaRPr lang="es-C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Autores</a:t>
                      </a:r>
                      <a:endParaRPr lang="es-C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Alonso Burgos</a:t>
                      </a:r>
                      <a:endParaRPr lang="es-C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Objetivos asociados</a:t>
                      </a:r>
                      <a:endParaRPr lang="es-C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Ingreso al sistema por parte del supervisor</a:t>
                      </a:r>
                      <a:endParaRPr lang="es-C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Descripción</a:t>
                      </a:r>
                      <a:endParaRPr lang="es-C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El supervisor, con su usuario y clave única, entra en el sistema por medio de validadores para corroborar la identidad</a:t>
                      </a:r>
                      <a:endParaRPr lang="es-C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Precondición</a:t>
                      </a:r>
                      <a:endParaRPr lang="es-C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1.- Tener usuario</a:t>
                      </a:r>
                      <a:endParaRPr lang="es-CL" sz="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2.- Tener clave</a:t>
                      </a:r>
                      <a:endParaRPr lang="es-C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157">
                <a:tc rowSpan="8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Secuencia</a:t>
                      </a:r>
                      <a:endParaRPr lang="es-CL" sz="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Normal</a:t>
                      </a:r>
                      <a:endParaRPr lang="es-C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Paso</a:t>
                      </a:r>
                      <a:endParaRPr lang="es-C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Acción</a:t>
                      </a:r>
                      <a:endParaRPr lang="es-C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312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1</a:t>
                      </a:r>
                      <a:endParaRPr lang="es-C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Escribe su usuario en el text box correspondiente a usuario</a:t>
                      </a:r>
                      <a:endParaRPr lang="es-C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312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2</a:t>
                      </a:r>
                      <a:endParaRPr lang="es-C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Escribe su clave en el text box correspondiente a clave</a:t>
                      </a:r>
                      <a:endParaRPr lang="es-C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157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3</a:t>
                      </a:r>
                      <a:endParaRPr lang="es-C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Apreta en el botón ‘Ingresar’ para realizar el login </a:t>
                      </a:r>
                      <a:endParaRPr lang="es-C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2157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4</a:t>
                      </a:r>
                      <a:endParaRPr lang="es-C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Se verifica si el usuario y clave son validos</a:t>
                      </a:r>
                      <a:endParaRPr lang="es-C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2157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5</a:t>
                      </a:r>
                      <a:endParaRPr lang="es-C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 </a:t>
                      </a:r>
                      <a:endParaRPr lang="es-C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2157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6</a:t>
                      </a:r>
                      <a:endParaRPr lang="es-C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 </a:t>
                      </a:r>
                      <a:endParaRPr lang="es-C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2157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n</a:t>
                      </a:r>
                      <a:endParaRPr lang="es-C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 </a:t>
                      </a:r>
                      <a:endParaRPr lang="es-C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2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Postcondición</a:t>
                      </a:r>
                      <a:endParaRPr lang="es-C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 </a:t>
                      </a:r>
                      <a:endParaRPr lang="es-C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2157"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 kern="0">
                          <a:effectLst/>
                        </a:rPr>
                        <a:t>Secuencia alternativa</a:t>
                      </a:r>
                      <a:endParaRPr lang="es-CL" sz="7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Paso</a:t>
                      </a:r>
                      <a:endParaRPr lang="es-C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Acción</a:t>
                      </a:r>
                      <a:endParaRPr lang="es-C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84312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1</a:t>
                      </a:r>
                      <a:endParaRPr lang="es-C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Si se ingresa mal el usuario de supervisor saldrá un mensaje de error</a:t>
                      </a:r>
                      <a:endParaRPr lang="es-C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84312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2</a:t>
                      </a:r>
                      <a:endParaRPr lang="es-C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Si se ingresa mal la clave de supervisor saldrá un mensaje de error</a:t>
                      </a:r>
                      <a:endParaRPr lang="es-C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2157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3</a:t>
                      </a:r>
                      <a:endParaRPr lang="es-C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 </a:t>
                      </a:r>
                      <a:endParaRPr lang="es-C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2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Prioridad de desarrollo</a:t>
                      </a:r>
                      <a:endParaRPr lang="es-C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baja</a:t>
                      </a:r>
                      <a:endParaRPr lang="es-C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2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Frecuencia esperada</a:t>
                      </a:r>
                      <a:endParaRPr lang="es-C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alta</a:t>
                      </a:r>
                      <a:endParaRPr lang="es-C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2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Incluye</a:t>
                      </a:r>
                      <a:endParaRPr lang="es-C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 </a:t>
                      </a:r>
                      <a:endParaRPr lang="es-C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384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Requerimientos especiales</a:t>
                      </a:r>
                      <a:endParaRPr lang="es-C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 </a:t>
                      </a:r>
                      <a:endParaRPr lang="es-C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92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Suposiciones</a:t>
                      </a:r>
                      <a:endParaRPr lang="es-C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La utilización de teclado y mouse</a:t>
                      </a:r>
                      <a:endParaRPr lang="es-C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92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Notas y usos</a:t>
                      </a:r>
                      <a:endParaRPr lang="es-C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 </a:t>
                      </a:r>
                      <a:endParaRPr lang="es-CL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1554025" y="2191184"/>
            <a:ext cx="169871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6981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9813520"/>
              </p:ext>
            </p:extLst>
          </p:nvPr>
        </p:nvGraphicFramePr>
        <p:xfrm>
          <a:off x="1981201" y="575736"/>
          <a:ext cx="5825466" cy="54662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4376">
                  <a:extLst>
                    <a:ext uri="{9D8B030D-6E8A-4147-A177-3AD203B41FA5}">
                      <a16:colId xmlns:a16="http://schemas.microsoft.com/office/drawing/2014/main" val="3522423709"/>
                    </a:ext>
                  </a:extLst>
                </a:gridCol>
                <a:gridCol w="2275545">
                  <a:extLst>
                    <a:ext uri="{9D8B030D-6E8A-4147-A177-3AD203B41FA5}">
                      <a16:colId xmlns:a16="http://schemas.microsoft.com/office/drawing/2014/main" val="933779423"/>
                    </a:ext>
                  </a:extLst>
                </a:gridCol>
                <a:gridCol w="2275545">
                  <a:extLst>
                    <a:ext uri="{9D8B030D-6E8A-4147-A177-3AD203B41FA5}">
                      <a16:colId xmlns:a16="http://schemas.microsoft.com/office/drawing/2014/main" val="1815813696"/>
                    </a:ext>
                  </a:extLst>
                </a:gridCol>
              </a:tblGrid>
              <a:tr h="1607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RF- &lt;id del requisito&gt;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CU 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534261"/>
                  </a:ext>
                </a:extLst>
              </a:tr>
              <a:tr h="1607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Versión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8/22/2016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081564"/>
                  </a:ext>
                </a:extLst>
              </a:tr>
              <a:tr h="1607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Autores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Diego Salgado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21585"/>
                  </a:ext>
                </a:extLst>
              </a:tr>
              <a:tr h="1607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Objetivos asociados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Ingresar al Sistema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467994"/>
                  </a:ext>
                </a:extLst>
              </a:tr>
              <a:tr h="4823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Descripción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El actor deberá registrarse con su cuenta y usario especifica para poder hacer uso de las otras actividades. En caso de que los datos sean incorrectos, se genera un loop hasta que el actor ingrese correctamente la clave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21485"/>
                  </a:ext>
                </a:extLst>
              </a:tr>
              <a:tr h="1607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Precondición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El supervisor exista en el sistema, con una clave unica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31185"/>
                  </a:ext>
                </a:extLst>
              </a:tr>
              <a:tr h="160773">
                <a:tc row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Secuencia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Normal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Paso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Acción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extLst>
                  <a:ext uri="{0D108BD9-81ED-4DB2-BD59-A6C34878D82A}">
                    <a16:rowId xmlns:a16="http://schemas.microsoft.com/office/drawing/2014/main" val="412698179"/>
                  </a:ext>
                </a:extLst>
              </a:tr>
              <a:tr h="1607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El actor entra al programa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extLst>
                  <a:ext uri="{0D108BD9-81ED-4DB2-BD59-A6C34878D82A}">
                    <a16:rowId xmlns:a16="http://schemas.microsoft.com/office/drawing/2014/main" val="1356640553"/>
                  </a:ext>
                </a:extLst>
              </a:tr>
              <a:tr h="3215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El actor ingresa su nombre de usuario y clave unica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extLst>
                  <a:ext uri="{0D108BD9-81ED-4DB2-BD59-A6C34878D82A}">
                    <a16:rowId xmlns:a16="http://schemas.microsoft.com/office/drawing/2014/main" val="3140954310"/>
                  </a:ext>
                </a:extLst>
              </a:tr>
              <a:tr h="3215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El sistema confirma el “match” entre la clave y el usuario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extLst>
                  <a:ext uri="{0D108BD9-81ED-4DB2-BD59-A6C34878D82A}">
                    <a16:rowId xmlns:a16="http://schemas.microsoft.com/office/drawing/2014/main" val="1865083714"/>
                  </a:ext>
                </a:extLst>
              </a:tr>
              <a:tr h="3215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En caso de coincidir los datos, el supervisor entra al sistema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extLst>
                  <a:ext uri="{0D108BD9-81ED-4DB2-BD59-A6C34878D82A}">
                    <a16:rowId xmlns:a16="http://schemas.microsoft.com/office/drawing/2014/main" val="3660418346"/>
                  </a:ext>
                </a:extLst>
              </a:tr>
              <a:tr h="1607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extLst>
                  <a:ext uri="{0D108BD9-81ED-4DB2-BD59-A6C34878D82A}">
                    <a16:rowId xmlns:a16="http://schemas.microsoft.com/office/drawing/2014/main" val="1503057608"/>
                  </a:ext>
                </a:extLst>
              </a:tr>
              <a:tr h="1607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extLst>
                  <a:ext uri="{0D108BD9-81ED-4DB2-BD59-A6C34878D82A}">
                    <a16:rowId xmlns:a16="http://schemas.microsoft.com/office/drawing/2014/main" val="2431481309"/>
                  </a:ext>
                </a:extLst>
              </a:tr>
              <a:tr h="1607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extLst>
                  <a:ext uri="{0D108BD9-81ED-4DB2-BD59-A6C34878D82A}">
                    <a16:rowId xmlns:a16="http://schemas.microsoft.com/office/drawing/2014/main" val="2405589148"/>
                  </a:ext>
                </a:extLst>
              </a:tr>
              <a:tr h="1607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Postcondición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El sistema registra en la base de datos, la hora y la información de quien se ha registrado al sistema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69568"/>
                  </a:ext>
                </a:extLst>
              </a:tr>
              <a:tr h="160773">
                <a:tc row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 kern="0">
                          <a:effectLst/>
                        </a:rPr>
                        <a:t>Secuencia alternativa</a:t>
                      </a:r>
                      <a:endParaRPr lang="en-US" sz="700" b="1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Paso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Acción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extLst>
                  <a:ext uri="{0D108BD9-81ED-4DB2-BD59-A6C34878D82A}">
                    <a16:rowId xmlns:a16="http://schemas.microsoft.com/office/drawing/2014/main" val="1082876444"/>
                  </a:ext>
                </a:extLst>
              </a:tr>
              <a:tr h="1607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El supervisor ingresa datos erroneos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extLst>
                  <a:ext uri="{0D108BD9-81ED-4DB2-BD59-A6C34878D82A}">
                    <a16:rowId xmlns:a16="http://schemas.microsoft.com/office/drawing/2014/main" val="3524674720"/>
                  </a:ext>
                </a:extLst>
              </a:tr>
              <a:tr h="3215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El sistema arroja error de clave o usuario, permitiendo registrar nuevamente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extLst>
                  <a:ext uri="{0D108BD9-81ED-4DB2-BD59-A6C34878D82A}">
                    <a16:rowId xmlns:a16="http://schemas.microsoft.com/office/drawing/2014/main" val="1964633586"/>
                  </a:ext>
                </a:extLst>
              </a:tr>
              <a:tr h="4823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Después de una quinta vez errónea, el sistema se bloqueará por 10 minutos, dejando registro de los intentos fallidos de conexion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extLst>
                  <a:ext uri="{0D108BD9-81ED-4DB2-BD59-A6C34878D82A}">
                    <a16:rowId xmlns:a16="http://schemas.microsoft.com/office/drawing/2014/main" val="1349086536"/>
                  </a:ext>
                </a:extLst>
              </a:tr>
              <a:tr h="1607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Prioridad de desarrollo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Media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786220"/>
                  </a:ext>
                </a:extLst>
              </a:tr>
              <a:tr h="1607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Frecuencia esperada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Alta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07044"/>
                  </a:ext>
                </a:extLst>
              </a:tr>
              <a:tr h="1607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Incluye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&lt;Crear nuevo usuario&gt;/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818574"/>
                  </a:ext>
                </a:extLst>
              </a:tr>
              <a:tr h="3215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Requerimientos especiales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Sin importancia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408979"/>
                  </a:ext>
                </a:extLst>
              </a:tr>
              <a:tr h="1607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Suposiciones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176668"/>
                  </a:ext>
                </a:extLst>
              </a:tr>
              <a:tr h="1607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Notas y usos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El supervisor podrá estar dentro del sistema el tiempo que estime conveniente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494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128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3702817"/>
              </p:ext>
            </p:extLst>
          </p:nvPr>
        </p:nvGraphicFramePr>
        <p:xfrm>
          <a:off x="1778000" y="457194"/>
          <a:ext cx="6028666" cy="55848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8828">
                  <a:extLst>
                    <a:ext uri="{9D8B030D-6E8A-4147-A177-3AD203B41FA5}">
                      <a16:colId xmlns:a16="http://schemas.microsoft.com/office/drawing/2014/main" val="4136130188"/>
                    </a:ext>
                  </a:extLst>
                </a:gridCol>
                <a:gridCol w="2354919">
                  <a:extLst>
                    <a:ext uri="{9D8B030D-6E8A-4147-A177-3AD203B41FA5}">
                      <a16:colId xmlns:a16="http://schemas.microsoft.com/office/drawing/2014/main" val="3094209449"/>
                    </a:ext>
                  </a:extLst>
                </a:gridCol>
                <a:gridCol w="2354919">
                  <a:extLst>
                    <a:ext uri="{9D8B030D-6E8A-4147-A177-3AD203B41FA5}">
                      <a16:colId xmlns:a16="http://schemas.microsoft.com/office/drawing/2014/main" val="376486105"/>
                    </a:ext>
                  </a:extLst>
                </a:gridCol>
              </a:tblGrid>
              <a:tr h="1642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RF- &lt;id del requisito&gt;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CU 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863072"/>
                  </a:ext>
                </a:extLst>
              </a:tr>
              <a:tr h="1642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Versión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1.0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840103"/>
                  </a:ext>
                </a:extLst>
              </a:tr>
              <a:tr h="1642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Autores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Nicolás Cisternas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070760"/>
                  </a:ext>
                </a:extLst>
              </a:tr>
              <a:tr h="1642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Objetivos asociados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Obtención Base de datos de personal por lote.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89780"/>
                  </a:ext>
                </a:extLst>
              </a:tr>
              <a:tr h="3285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Descripción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El sistema deberá revisar el personal asignado al desarrollo de cierto lote producido y así reconocer a los encargados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001526"/>
                  </a:ext>
                </a:extLst>
              </a:tr>
              <a:tr h="4927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Precondición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 gridSpan="2"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700">
                          <a:effectLst/>
                        </a:rPr>
                        <a:t>Haber ingresado al sistema</a:t>
                      </a:r>
                      <a:endParaRPr lang="en-US" sz="8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700">
                          <a:effectLst/>
                        </a:rPr>
                        <a:t>Que haya sido desarrollado el lote a revisar.</a:t>
                      </a:r>
                      <a:endParaRPr lang="en-US" sz="8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700">
                          <a:effectLst/>
                        </a:rPr>
                        <a:t>Que personal del lote a revisar haya sido asignado a través del software.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83935"/>
                  </a:ext>
                </a:extLst>
              </a:tr>
              <a:tr h="164260">
                <a:tc rowSpan="6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Secuencia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Normal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Paso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Acción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extLst>
                  <a:ext uri="{0D108BD9-81ED-4DB2-BD59-A6C34878D82A}">
                    <a16:rowId xmlns:a16="http://schemas.microsoft.com/office/drawing/2014/main" val="3259452888"/>
                  </a:ext>
                </a:extLst>
              </a:tr>
              <a:tr h="1642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Supervisor realiza login en el sistema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extLst>
                  <a:ext uri="{0D108BD9-81ED-4DB2-BD59-A6C34878D82A}">
                    <a16:rowId xmlns:a16="http://schemas.microsoft.com/office/drawing/2014/main" val="1986223617"/>
                  </a:ext>
                </a:extLst>
              </a:tr>
              <a:tr h="1642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Supervisor selecciona lote a revisar.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extLst>
                  <a:ext uri="{0D108BD9-81ED-4DB2-BD59-A6C34878D82A}">
                    <a16:rowId xmlns:a16="http://schemas.microsoft.com/office/drawing/2014/main" val="605084653"/>
                  </a:ext>
                </a:extLst>
              </a:tr>
              <a:tr h="4927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Sistema muestra a supervisor el resultado del personal que se encuentra a cargo del desarrollo del lote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extLst>
                  <a:ext uri="{0D108BD9-81ED-4DB2-BD59-A6C34878D82A}">
                    <a16:rowId xmlns:a16="http://schemas.microsoft.com/office/drawing/2014/main" val="1836392401"/>
                  </a:ext>
                </a:extLst>
              </a:tr>
              <a:tr h="3285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Supervisor ingresa información sobre errores en el estado del lote.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extLst>
                  <a:ext uri="{0D108BD9-81ED-4DB2-BD59-A6C34878D82A}">
                    <a16:rowId xmlns:a16="http://schemas.microsoft.com/office/drawing/2014/main" val="113697762"/>
                  </a:ext>
                </a:extLst>
              </a:tr>
              <a:tr h="1642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extLst>
                  <a:ext uri="{0D108BD9-81ED-4DB2-BD59-A6C34878D82A}">
                    <a16:rowId xmlns:a16="http://schemas.microsoft.com/office/drawing/2014/main" val="2915133507"/>
                  </a:ext>
                </a:extLst>
              </a:tr>
              <a:tr h="1642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Postcondición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 gridSpan="2"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700">
                          <a:effectLst/>
                        </a:rPr>
                        <a:t>Se registra en el sistema el lote revisado.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217493"/>
                  </a:ext>
                </a:extLst>
              </a:tr>
              <a:tr h="164260">
                <a:tc row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 kern="0">
                          <a:effectLst/>
                        </a:rPr>
                        <a:t>Secuencia alternativa</a:t>
                      </a:r>
                      <a:endParaRPr lang="en-US" sz="700" b="1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Paso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Acción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extLst>
                  <a:ext uri="{0D108BD9-81ED-4DB2-BD59-A6C34878D82A}">
                    <a16:rowId xmlns:a16="http://schemas.microsoft.com/office/drawing/2014/main" val="171644774"/>
                  </a:ext>
                </a:extLst>
              </a:tr>
              <a:tr h="4927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Si el lote es inexistente, se muestra al supervisor un mensaje de error y debe introducir un lote valido para repetir el proceso.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extLst>
                  <a:ext uri="{0D108BD9-81ED-4DB2-BD59-A6C34878D82A}">
                    <a16:rowId xmlns:a16="http://schemas.microsoft.com/office/drawing/2014/main" val="1306938571"/>
                  </a:ext>
                </a:extLst>
              </a:tr>
              <a:tr h="4927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Si no se posee información sobre el lote buscado, el sistema muestra mensaje de error al vendedor y se cancela la operación.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extLst>
                  <a:ext uri="{0D108BD9-81ED-4DB2-BD59-A6C34878D82A}">
                    <a16:rowId xmlns:a16="http://schemas.microsoft.com/office/drawing/2014/main" val="1558429568"/>
                  </a:ext>
                </a:extLst>
              </a:tr>
              <a:tr h="1642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extLst>
                  <a:ext uri="{0D108BD9-81ED-4DB2-BD59-A6C34878D82A}">
                    <a16:rowId xmlns:a16="http://schemas.microsoft.com/office/drawing/2014/main" val="150107145"/>
                  </a:ext>
                </a:extLst>
              </a:tr>
              <a:tr h="1642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Prioridad de desarrollo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Media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321022"/>
                  </a:ext>
                </a:extLst>
              </a:tr>
              <a:tr h="1642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Frecuencia esperada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Baja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79634"/>
                  </a:ext>
                </a:extLst>
              </a:tr>
              <a:tr h="1642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Incluye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428451"/>
                  </a:ext>
                </a:extLst>
              </a:tr>
              <a:tr h="3285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Requerimientos especiales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840804"/>
                  </a:ext>
                </a:extLst>
              </a:tr>
              <a:tr h="1642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Suposiciones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 gridSpan="2"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700">
                          <a:effectLst/>
                        </a:rPr>
                        <a:t>Se usarán PC con buena capacidad de proceso.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164358"/>
                  </a:ext>
                </a:extLst>
              </a:tr>
              <a:tr h="1642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Notas y usos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0270" marR="302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381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262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3189064"/>
              </p:ext>
            </p:extLst>
          </p:nvPr>
        </p:nvGraphicFramePr>
        <p:xfrm>
          <a:off x="1761068" y="474141"/>
          <a:ext cx="5964722" cy="55678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4840">
                  <a:extLst>
                    <a:ext uri="{9D8B030D-6E8A-4147-A177-3AD203B41FA5}">
                      <a16:colId xmlns:a16="http://schemas.microsoft.com/office/drawing/2014/main" val="3302330317"/>
                    </a:ext>
                  </a:extLst>
                </a:gridCol>
                <a:gridCol w="2329941">
                  <a:extLst>
                    <a:ext uri="{9D8B030D-6E8A-4147-A177-3AD203B41FA5}">
                      <a16:colId xmlns:a16="http://schemas.microsoft.com/office/drawing/2014/main" val="945600028"/>
                    </a:ext>
                  </a:extLst>
                </a:gridCol>
                <a:gridCol w="2329941">
                  <a:extLst>
                    <a:ext uri="{9D8B030D-6E8A-4147-A177-3AD203B41FA5}">
                      <a16:colId xmlns:a16="http://schemas.microsoft.com/office/drawing/2014/main" val="782130446"/>
                    </a:ext>
                  </a:extLst>
                </a:gridCol>
              </a:tblGrid>
              <a:tr h="1590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RF- &lt;id del requisito&gt;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05" marR="2940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CU 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05" marR="2940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36904"/>
                  </a:ext>
                </a:extLst>
              </a:tr>
              <a:tr h="1590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Versión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05" marR="2940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1.0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05" marR="2940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42402"/>
                  </a:ext>
                </a:extLst>
              </a:tr>
              <a:tr h="1590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Autores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05" marR="2940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Nicolás Cisternas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05" marR="2940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972083"/>
                  </a:ext>
                </a:extLst>
              </a:tr>
              <a:tr h="1590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Objetivos asociados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05" marR="2940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Obtención de cantidad personal óptima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05" marR="2940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34569"/>
                  </a:ext>
                </a:extLst>
              </a:tr>
              <a:tr h="3181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Descripción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05" marR="2940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El sistema deberá realizar un cálculo optimizando la ubicación del personal presente en el turno a las distintas maquinas que posee la empresa para la producción de los envases.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05" marR="2940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132105"/>
                  </a:ext>
                </a:extLst>
              </a:tr>
              <a:tr h="4772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Precondición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05" marR="29405" marT="0" marB="0"/>
                </a:tc>
                <a:tc gridSpan="2"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700">
                          <a:effectLst/>
                        </a:rPr>
                        <a:t>Haber ingresado al sistema</a:t>
                      </a:r>
                      <a:endParaRPr lang="en-US" sz="8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700">
                          <a:effectLst/>
                        </a:rPr>
                        <a:t>Ingresar el turno</a:t>
                      </a:r>
                      <a:endParaRPr lang="en-US" sz="8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700">
                          <a:effectLst/>
                        </a:rPr>
                        <a:t>Tener información sobre máquinas y personal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05" marR="2940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102118"/>
                  </a:ext>
                </a:extLst>
              </a:tr>
              <a:tr h="159082">
                <a:tc row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Secuencia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Normal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05" marR="2940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Paso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05" marR="2940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Acción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05" marR="29405" marT="0" marB="0"/>
                </a:tc>
                <a:extLst>
                  <a:ext uri="{0D108BD9-81ED-4DB2-BD59-A6C34878D82A}">
                    <a16:rowId xmlns:a16="http://schemas.microsoft.com/office/drawing/2014/main" val="1816330209"/>
                  </a:ext>
                </a:extLst>
              </a:tr>
              <a:tr h="1590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05" marR="2940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Supervisor realiza login en el sistema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05" marR="29405" marT="0" marB="0"/>
                </a:tc>
                <a:extLst>
                  <a:ext uri="{0D108BD9-81ED-4DB2-BD59-A6C34878D82A}">
                    <a16:rowId xmlns:a16="http://schemas.microsoft.com/office/drawing/2014/main" val="753983004"/>
                  </a:ext>
                </a:extLst>
              </a:tr>
              <a:tr h="1590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05" marR="2940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Supervisor selecciona turno.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05" marR="29405" marT="0" marB="0"/>
                </a:tc>
                <a:extLst>
                  <a:ext uri="{0D108BD9-81ED-4DB2-BD59-A6C34878D82A}">
                    <a16:rowId xmlns:a16="http://schemas.microsoft.com/office/drawing/2014/main" val="3553059529"/>
                  </a:ext>
                </a:extLst>
              </a:tr>
              <a:tr h="1590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05" marR="2940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Supervisor decide producción a realizar.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05" marR="29405" marT="0" marB="0"/>
                </a:tc>
                <a:extLst>
                  <a:ext uri="{0D108BD9-81ED-4DB2-BD59-A6C34878D82A}">
                    <a16:rowId xmlns:a16="http://schemas.microsoft.com/office/drawing/2014/main" val="835711383"/>
                  </a:ext>
                </a:extLst>
              </a:tr>
              <a:tr h="3181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05" marR="2940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Supervisor chequea la información puesta anteriormente.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05" marR="29405" marT="0" marB="0"/>
                </a:tc>
                <a:extLst>
                  <a:ext uri="{0D108BD9-81ED-4DB2-BD59-A6C34878D82A}">
                    <a16:rowId xmlns:a16="http://schemas.microsoft.com/office/drawing/2014/main" val="3290634898"/>
                  </a:ext>
                </a:extLst>
              </a:tr>
              <a:tr h="4772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05" marR="2940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Sistema muestra a supervisor el resultado del personal que debe ser asignado a cada una de las máquinas para la producción.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05" marR="29405" marT="0" marB="0"/>
                </a:tc>
                <a:extLst>
                  <a:ext uri="{0D108BD9-81ED-4DB2-BD59-A6C34878D82A}">
                    <a16:rowId xmlns:a16="http://schemas.microsoft.com/office/drawing/2014/main" val="973347775"/>
                  </a:ext>
                </a:extLst>
              </a:tr>
              <a:tr h="1590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05" marR="2940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05" marR="29405" marT="0" marB="0"/>
                </a:tc>
                <a:extLst>
                  <a:ext uri="{0D108BD9-81ED-4DB2-BD59-A6C34878D82A}">
                    <a16:rowId xmlns:a16="http://schemas.microsoft.com/office/drawing/2014/main" val="2389787710"/>
                  </a:ext>
                </a:extLst>
              </a:tr>
              <a:tr h="1590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05" marR="2940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05" marR="29405" marT="0" marB="0"/>
                </a:tc>
                <a:extLst>
                  <a:ext uri="{0D108BD9-81ED-4DB2-BD59-A6C34878D82A}">
                    <a16:rowId xmlns:a16="http://schemas.microsoft.com/office/drawing/2014/main" val="185961725"/>
                  </a:ext>
                </a:extLst>
              </a:tr>
              <a:tr h="1590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Postcondición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05" marR="29405" marT="0" marB="0"/>
                </a:tc>
                <a:tc gridSpan="2"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700">
                          <a:effectLst/>
                        </a:rPr>
                        <a:t>Se registra en el sistema personal asignado.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05" marR="2940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053742"/>
                  </a:ext>
                </a:extLst>
              </a:tr>
              <a:tr h="159082">
                <a:tc row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 kern="0">
                          <a:effectLst/>
                        </a:rPr>
                        <a:t>Secuencia alternativa</a:t>
                      </a:r>
                      <a:endParaRPr lang="en-US" sz="700" b="1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405" marR="2940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Paso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05" marR="2940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Acción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05" marR="29405" marT="0" marB="0"/>
                </a:tc>
                <a:extLst>
                  <a:ext uri="{0D108BD9-81ED-4DB2-BD59-A6C34878D82A}">
                    <a16:rowId xmlns:a16="http://schemas.microsoft.com/office/drawing/2014/main" val="2775875874"/>
                  </a:ext>
                </a:extLst>
              </a:tr>
              <a:tr h="3181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05" marR="2940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Si el turno es inexistente, se muestra al supervisor un mensaje de error y debe cancelar el proceso.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05" marR="29405" marT="0" marB="0"/>
                </a:tc>
                <a:extLst>
                  <a:ext uri="{0D108BD9-81ED-4DB2-BD59-A6C34878D82A}">
                    <a16:rowId xmlns:a16="http://schemas.microsoft.com/office/drawing/2014/main" val="1343846460"/>
                  </a:ext>
                </a:extLst>
              </a:tr>
              <a:tr h="4772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05" marR="2940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Si no se posee información sobre cierta maquinaria sistema muestra mensaje de error al vendedor y se cancela la operación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05" marR="29405" marT="0" marB="0"/>
                </a:tc>
                <a:extLst>
                  <a:ext uri="{0D108BD9-81ED-4DB2-BD59-A6C34878D82A}">
                    <a16:rowId xmlns:a16="http://schemas.microsoft.com/office/drawing/2014/main" val="3037824886"/>
                  </a:ext>
                </a:extLst>
              </a:tr>
              <a:tr h="1590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05" marR="2940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05" marR="29405" marT="0" marB="0"/>
                </a:tc>
                <a:extLst>
                  <a:ext uri="{0D108BD9-81ED-4DB2-BD59-A6C34878D82A}">
                    <a16:rowId xmlns:a16="http://schemas.microsoft.com/office/drawing/2014/main" val="15075224"/>
                  </a:ext>
                </a:extLst>
              </a:tr>
              <a:tr h="1590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Prioridad de desarrollo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05" marR="2940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Alta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05" marR="2940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274969"/>
                  </a:ext>
                </a:extLst>
              </a:tr>
              <a:tr h="1590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Frecuencia esperada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05" marR="2940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Media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05" marR="2940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6896"/>
                  </a:ext>
                </a:extLst>
              </a:tr>
              <a:tr h="1590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Incluye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05" marR="2940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05" marR="2940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00932"/>
                  </a:ext>
                </a:extLst>
              </a:tr>
              <a:tr h="3181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Requerimientos especiales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05" marR="2940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Rapidez del sistema para realizar la optimización de la asignación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05" marR="2940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204271"/>
                  </a:ext>
                </a:extLst>
              </a:tr>
              <a:tr h="1590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Suposiciones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05" marR="29405" marT="0" marB="0"/>
                </a:tc>
                <a:tc gridSpan="2"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700">
                          <a:effectLst/>
                        </a:rPr>
                        <a:t>Se usarán PC con buena capacidad de proceso.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05" marR="2940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505290"/>
                  </a:ext>
                </a:extLst>
              </a:tr>
              <a:tr h="1590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Notas y usos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05" marR="2940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05" marR="2940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949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30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Caso de uso para administrador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777" t="25044" r="53915" b="37736"/>
          <a:stretch/>
        </p:blipFill>
        <p:spPr>
          <a:xfrm>
            <a:off x="2065867" y="1448157"/>
            <a:ext cx="4825908" cy="45293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1" y="2199607"/>
            <a:ext cx="40078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Este caso de uso va dedicado</a:t>
            </a:r>
          </a:p>
          <a:p>
            <a:r>
              <a:rPr lang="es-CL" dirty="0"/>
              <a:t>al encargado del programa, quien</a:t>
            </a:r>
          </a:p>
          <a:p>
            <a:r>
              <a:rPr lang="es-CL" dirty="0"/>
              <a:t>deberá ingresar los datos entregados</a:t>
            </a:r>
          </a:p>
          <a:p>
            <a:r>
              <a:rPr lang="es-CL" dirty="0"/>
              <a:t>por la empresa, </a:t>
            </a:r>
            <a:r>
              <a:rPr lang="es-CL" dirty="0" err="1"/>
              <a:t>asi</a:t>
            </a:r>
            <a:r>
              <a:rPr lang="es-CL" dirty="0"/>
              <a:t> como el código </a:t>
            </a:r>
          </a:p>
          <a:p>
            <a:r>
              <a:rPr lang="es-CL" dirty="0"/>
              <a:t>de optimización y los usuarios</a:t>
            </a:r>
          </a:p>
          <a:p>
            <a:r>
              <a:rPr lang="es-CL" dirty="0"/>
              <a:t>que pueden hacer uso del programa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44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Caso de uso para Supervisor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568" t="28098" r="59046" b="31329"/>
          <a:stretch/>
        </p:blipFill>
        <p:spPr>
          <a:xfrm>
            <a:off x="3183466" y="1270000"/>
            <a:ext cx="4131733" cy="48639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28934" y="2831838"/>
            <a:ext cx="46844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Este caso de uso tiene como actor</a:t>
            </a:r>
          </a:p>
          <a:p>
            <a:r>
              <a:rPr lang="es-CL" dirty="0"/>
              <a:t>al supervisor de la planta, el cual</a:t>
            </a:r>
          </a:p>
          <a:p>
            <a:r>
              <a:rPr lang="es-CL" dirty="0"/>
              <a:t>tomara decisiones en base a la información</a:t>
            </a:r>
          </a:p>
          <a:p>
            <a:r>
              <a:rPr lang="es-CL" dirty="0"/>
              <a:t>entregada por el programa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4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Fichas para caso de uso de administrado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9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583515"/>
              </p:ext>
            </p:extLst>
          </p:nvPr>
        </p:nvGraphicFramePr>
        <p:xfrm>
          <a:off x="1247683" y="390246"/>
          <a:ext cx="6957391" cy="58789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1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7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99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RF- &lt;id del requisito&gt;</a:t>
                      </a:r>
                      <a:endParaRPr lang="es-C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62" marR="32162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CU 3</a:t>
                      </a:r>
                      <a:endParaRPr lang="es-CL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62" marR="32162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9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Versión</a:t>
                      </a:r>
                      <a:endParaRPr lang="es-CL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62" marR="32162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1.0</a:t>
                      </a:r>
                      <a:endParaRPr lang="es-CL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62" marR="32162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Autores</a:t>
                      </a:r>
                      <a:endParaRPr lang="es-CL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62" marR="32162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Alonso Burgos</a:t>
                      </a:r>
                      <a:endParaRPr lang="es-CL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62" marR="32162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9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Objetivos asociados</a:t>
                      </a:r>
                      <a:endParaRPr lang="es-CL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62" marR="32162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Ingreso al sistema por parte del administrador</a:t>
                      </a:r>
                      <a:endParaRPr lang="es-CL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62" marR="32162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9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Descripción</a:t>
                      </a:r>
                      <a:endParaRPr lang="es-CL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62" marR="32162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El administrador, con su usuario y clave única, entra en el sistema por medio de validadores para corroborar la identidad</a:t>
                      </a:r>
                      <a:endParaRPr lang="es-CL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62" marR="32162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9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Precondición</a:t>
                      </a:r>
                      <a:endParaRPr lang="es-CL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62" marR="32162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1.- Tener usuario</a:t>
                      </a:r>
                      <a:endParaRPr lang="es-CL" sz="9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2.- Tener clave</a:t>
                      </a:r>
                      <a:endParaRPr lang="es-CL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62" marR="32162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965">
                <a:tc rowSpan="8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Secuencia</a:t>
                      </a:r>
                      <a:endParaRPr lang="es-CL" sz="9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Normal</a:t>
                      </a:r>
                      <a:endParaRPr lang="es-CL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62" marR="321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Paso</a:t>
                      </a:r>
                      <a:endParaRPr lang="es-CL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62" marR="321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Acción</a:t>
                      </a:r>
                      <a:endParaRPr lang="es-CL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62" marR="32162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927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</a:t>
                      </a:r>
                      <a:endParaRPr lang="es-CL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62" marR="321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Escribe su usuario en el </a:t>
                      </a:r>
                      <a:r>
                        <a:rPr lang="es-ES" sz="800" dirty="0" err="1">
                          <a:effectLst/>
                        </a:rPr>
                        <a:t>text</a:t>
                      </a:r>
                      <a:r>
                        <a:rPr lang="es-ES" sz="800" dirty="0">
                          <a:effectLst/>
                        </a:rPr>
                        <a:t> box correspondiente a usuario</a:t>
                      </a:r>
                      <a:endParaRPr lang="es-C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62" marR="32162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927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2</a:t>
                      </a:r>
                      <a:endParaRPr lang="es-CL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62" marR="321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Escribe su clave en el text box correspondiente a clave</a:t>
                      </a:r>
                      <a:endParaRPr lang="es-CL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62" marR="32162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9927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3</a:t>
                      </a:r>
                      <a:endParaRPr lang="es-CL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62" marR="321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 dirty="0" err="1">
                          <a:effectLst/>
                        </a:rPr>
                        <a:t>Apreta</a:t>
                      </a:r>
                      <a:r>
                        <a:rPr lang="es-ES" sz="800" dirty="0">
                          <a:effectLst/>
                        </a:rPr>
                        <a:t> en el botón ‘Ingresar’ para realizar el </a:t>
                      </a:r>
                      <a:r>
                        <a:rPr lang="es-ES" sz="800" dirty="0" err="1">
                          <a:effectLst/>
                        </a:rPr>
                        <a:t>login</a:t>
                      </a:r>
                      <a:endParaRPr lang="es-C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62" marR="32162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9965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4</a:t>
                      </a:r>
                      <a:endParaRPr lang="es-CL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62" marR="321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Se verifica si el usuario y clave son validos</a:t>
                      </a:r>
                      <a:endParaRPr lang="es-CL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62" marR="32162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9965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5</a:t>
                      </a:r>
                      <a:endParaRPr lang="es-CL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62" marR="321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62" marR="32162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9965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6</a:t>
                      </a:r>
                      <a:endParaRPr lang="es-CL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62" marR="321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62" marR="32162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9965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n</a:t>
                      </a:r>
                      <a:endParaRPr lang="es-CL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62" marR="321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62" marR="32162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99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Postcondición</a:t>
                      </a:r>
                      <a:endParaRPr lang="es-CL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62" marR="32162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62" marR="32162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9965">
                <a:tc row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700" kern="0">
                          <a:effectLst/>
                        </a:rPr>
                        <a:t>Secuencia alternativa</a:t>
                      </a:r>
                      <a:endParaRPr lang="es-CL" sz="700" b="1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2162" marR="3216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Paso</a:t>
                      </a:r>
                      <a:endParaRPr lang="es-C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62" marR="321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Acción</a:t>
                      </a:r>
                      <a:endParaRPr lang="es-CL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62" marR="32162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9927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</a:t>
                      </a:r>
                      <a:endParaRPr lang="es-CL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62" marR="321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Si se ingresa mal el usuario de administrador saldrá un mensaje de error</a:t>
                      </a:r>
                      <a:endParaRPr lang="es-CL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62" marR="32162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59927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2</a:t>
                      </a:r>
                      <a:endParaRPr lang="es-CL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62" marR="321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Si se ingresa mal la clave de administrador saldrá un mensaje de error</a:t>
                      </a:r>
                      <a:endParaRPr lang="es-CL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62" marR="32162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9965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3</a:t>
                      </a:r>
                      <a:endParaRPr lang="es-CL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62" marR="321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CL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62" marR="32162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99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Prioridad de desarrollo</a:t>
                      </a:r>
                      <a:endParaRPr lang="es-CL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62" marR="32162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baja</a:t>
                      </a:r>
                      <a:endParaRPr lang="es-CL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62" marR="32162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99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Frecuencia esperada</a:t>
                      </a:r>
                      <a:endParaRPr lang="es-CL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62" marR="32162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alta</a:t>
                      </a:r>
                      <a:endParaRPr lang="es-C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62" marR="32162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99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Incluye</a:t>
                      </a:r>
                      <a:endParaRPr lang="es-CL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62" marR="32162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 </a:t>
                      </a:r>
                      <a:endParaRPr lang="es-C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62" marR="32162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3580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Requerimientos especiales</a:t>
                      </a:r>
                      <a:endParaRPr lang="es-CL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62" marR="32162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 </a:t>
                      </a:r>
                      <a:endParaRPr lang="es-C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62" marR="32162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799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Suposiciones</a:t>
                      </a:r>
                      <a:endParaRPr lang="es-CL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62" marR="32162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La utilización de teclado y mouse</a:t>
                      </a:r>
                      <a:endParaRPr lang="es-CL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62" marR="32162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799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Notas y usos</a:t>
                      </a:r>
                      <a:endParaRPr lang="es-CL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62" marR="32162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 </a:t>
                      </a:r>
                      <a:endParaRPr lang="es-CL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62" marR="32162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4352" y="2320119"/>
            <a:ext cx="16406786" cy="723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3864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4607872"/>
              </p:ext>
            </p:extLst>
          </p:nvPr>
        </p:nvGraphicFramePr>
        <p:xfrm>
          <a:off x="1400313" y="694997"/>
          <a:ext cx="6392633" cy="55325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5589">
                  <a:extLst>
                    <a:ext uri="{9D8B030D-6E8A-4147-A177-3AD203B41FA5}">
                      <a16:colId xmlns:a16="http://schemas.microsoft.com/office/drawing/2014/main" val="1149585398"/>
                    </a:ext>
                  </a:extLst>
                </a:gridCol>
                <a:gridCol w="2478522">
                  <a:extLst>
                    <a:ext uri="{9D8B030D-6E8A-4147-A177-3AD203B41FA5}">
                      <a16:colId xmlns:a16="http://schemas.microsoft.com/office/drawing/2014/main" val="1400118979"/>
                    </a:ext>
                  </a:extLst>
                </a:gridCol>
                <a:gridCol w="2478522">
                  <a:extLst>
                    <a:ext uri="{9D8B030D-6E8A-4147-A177-3AD203B41FA5}">
                      <a16:colId xmlns:a16="http://schemas.microsoft.com/office/drawing/2014/main" val="2419693893"/>
                    </a:ext>
                  </a:extLst>
                </a:gridCol>
              </a:tblGrid>
              <a:tr h="2459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Nombre: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Modificar/Crear Producto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383737"/>
                  </a:ext>
                </a:extLst>
              </a:tr>
              <a:tr h="1763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Autor: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Stefano </a:t>
                      </a:r>
                      <a:r>
                        <a:rPr lang="es-ES_tradnl" sz="800" dirty="0" err="1">
                          <a:effectLst/>
                        </a:rPr>
                        <a:t>Razzetti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846577"/>
                  </a:ext>
                </a:extLst>
              </a:tr>
              <a:tr h="1763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Fecha: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23/08/2016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127870"/>
                  </a:ext>
                </a:extLst>
              </a:tr>
              <a:tr h="3527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Descripción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Permite la creación o la </a:t>
                      </a:r>
                      <a:r>
                        <a:rPr lang="es-ES_tradnl" sz="800" dirty="0" err="1">
                          <a:effectLst/>
                        </a:rPr>
                        <a:t>modificacion</a:t>
                      </a:r>
                      <a:r>
                        <a:rPr lang="es-ES_tradnl" sz="800" dirty="0">
                          <a:effectLst/>
                        </a:rPr>
                        <a:t> de un producto, se debe ingresar dimensiones en </a:t>
                      </a:r>
                      <a:r>
                        <a:rPr lang="es-ES_tradnl" sz="800" dirty="0" err="1">
                          <a:effectLst/>
                        </a:rPr>
                        <a:t>cms</a:t>
                      </a:r>
                      <a:r>
                        <a:rPr lang="es-ES_tradnl" sz="800" dirty="0">
                          <a:effectLst/>
                        </a:rPr>
                        <a:t> ( largo, alto, ancho).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451252"/>
                  </a:ext>
                </a:extLst>
              </a:tr>
              <a:tr h="1763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Actores: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Usuario Administrador </a:t>
                      </a:r>
                      <a:r>
                        <a:rPr lang="es-ES_tradnl" sz="800" dirty="0" err="1">
                          <a:effectLst/>
                        </a:rPr>
                        <a:t>logeado</a:t>
                      </a:r>
                      <a:r>
                        <a:rPr lang="es-ES_tradnl" sz="800" dirty="0">
                          <a:effectLst/>
                        </a:rPr>
                        <a:t>.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789048"/>
                  </a:ext>
                </a:extLst>
              </a:tr>
              <a:tr h="1763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Precondición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Administros debe haberse logeado en el sistema 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83564"/>
                  </a:ext>
                </a:extLst>
              </a:tr>
              <a:tr h="171744">
                <a:tc row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Flujo Normal: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Paso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Acción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extLst>
                  <a:ext uri="{0D108BD9-81ED-4DB2-BD59-A6C34878D82A}">
                    <a16:rowId xmlns:a16="http://schemas.microsoft.com/office/drawing/2014/main" val="93003726"/>
                  </a:ext>
                </a:extLst>
              </a:tr>
              <a:tr h="352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El actor pulsa sobre el bóton para crear-modificar producto.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extLst>
                  <a:ext uri="{0D108BD9-81ED-4DB2-BD59-A6C34878D82A}">
                    <a16:rowId xmlns:a16="http://schemas.microsoft.com/office/drawing/2014/main" val="4274351871"/>
                  </a:ext>
                </a:extLst>
              </a:tr>
              <a:tr h="352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El sistema pregunta cuales son las dimensiones del producto (largo ,alto, ancho) 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extLst>
                  <a:ext uri="{0D108BD9-81ED-4DB2-BD59-A6C34878D82A}">
                    <a16:rowId xmlns:a16="http://schemas.microsoft.com/office/drawing/2014/main" val="2693504557"/>
                  </a:ext>
                </a:extLst>
              </a:tr>
              <a:tr h="1763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El actor introduce ls dimensiones en cms 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extLst>
                  <a:ext uri="{0D108BD9-81ED-4DB2-BD59-A6C34878D82A}">
                    <a16:rowId xmlns:a16="http://schemas.microsoft.com/office/drawing/2014/main" val="2577485171"/>
                  </a:ext>
                </a:extLst>
              </a:tr>
              <a:tr h="1763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El sistema comprueba la validez de los datos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extLst>
                  <a:ext uri="{0D108BD9-81ED-4DB2-BD59-A6C34878D82A}">
                    <a16:rowId xmlns:a16="http://schemas.microsoft.com/office/drawing/2014/main" val="2262829001"/>
                  </a:ext>
                </a:extLst>
              </a:tr>
              <a:tr h="352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Sistema pregunta si  desea guardar como nuevo producto o modificar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extLst>
                  <a:ext uri="{0D108BD9-81ED-4DB2-BD59-A6C34878D82A}">
                    <a16:rowId xmlns:a16="http://schemas.microsoft.com/office/drawing/2014/main" val="3989032950"/>
                  </a:ext>
                </a:extLst>
              </a:tr>
              <a:tr h="1763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6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Actor responde guardar como nuevo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extLst>
                  <a:ext uri="{0D108BD9-81ED-4DB2-BD59-A6C34878D82A}">
                    <a16:rowId xmlns:a16="http://schemas.microsoft.com/office/drawing/2014/main" val="3303388675"/>
                  </a:ext>
                </a:extLst>
              </a:tr>
              <a:tr h="1763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7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El sistema lo almacena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extLst>
                  <a:ext uri="{0D108BD9-81ED-4DB2-BD59-A6C34878D82A}">
                    <a16:rowId xmlns:a16="http://schemas.microsoft.com/office/drawing/2014/main" val="33377001"/>
                  </a:ext>
                </a:extLst>
              </a:tr>
              <a:tr h="176376">
                <a:tc rowSpan="6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700" kern="0">
                          <a:effectLst/>
                        </a:rPr>
                        <a:t>Flujo alternativo</a:t>
                      </a:r>
                      <a:endParaRPr lang="en-US" sz="700" b="1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Paso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Acción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extLst>
                  <a:ext uri="{0D108BD9-81ED-4DB2-BD59-A6C34878D82A}">
                    <a16:rowId xmlns:a16="http://schemas.microsoft.com/office/drawing/2014/main" val="3849263082"/>
                  </a:ext>
                </a:extLst>
              </a:tr>
              <a:tr h="529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El sistema comprueba que los datos no son corretos, se avisa al actor permitiendole que lo corrija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extLst>
                  <a:ext uri="{0D108BD9-81ED-4DB2-BD59-A6C34878D82A}">
                    <a16:rowId xmlns:a16="http://schemas.microsoft.com/office/drawing/2014/main" val="2049159343"/>
                  </a:ext>
                </a:extLst>
              </a:tr>
              <a:tr h="1763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6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Actor responde modificar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extLst>
                  <a:ext uri="{0D108BD9-81ED-4DB2-BD59-A6C34878D82A}">
                    <a16:rowId xmlns:a16="http://schemas.microsoft.com/office/drawing/2014/main" val="3082173427"/>
                  </a:ext>
                </a:extLst>
              </a:tr>
              <a:tr h="1763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7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Sistema pregunta sobre que producto existe 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extLst>
                  <a:ext uri="{0D108BD9-81ED-4DB2-BD59-A6C34878D82A}">
                    <a16:rowId xmlns:a16="http://schemas.microsoft.com/office/drawing/2014/main" val="3843676611"/>
                  </a:ext>
                </a:extLst>
              </a:tr>
              <a:tr h="1763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8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Actor elije sobre que producto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extLst>
                  <a:ext uri="{0D108BD9-81ED-4DB2-BD59-A6C34878D82A}">
                    <a16:rowId xmlns:a16="http://schemas.microsoft.com/office/drawing/2014/main" val="1620695984"/>
                  </a:ext>
                </a:extLst>
              </a:tr>
              <a:tr h="1763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9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El sistema lo almacena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extLst>
                  <a:ext uri="{0D108BD9-81ED-4DB2-BD59-A6C34878D82A}">
                    <a16:rowId xmlns:a16="http://schemas.microsoft.com/office/drawing/2014/main" val="2219698411"/>
                  </a:ext>
                </a:extLst>
              </a:tr>
              <a:tr h="3527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Poscondiciones: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El producto ha </a:t>
                      </a:r>
                      <a:r>
                        <a:rPr lang="es-ES_tradnl" sz="800" dirty="0" err="1">
                          <a:effectLst/>
                        </a:rPr>
                        <a:t>sio</a:t>
                      </a:r>
                      <a:r>
                        <a:rPr lang="es-ES_tradnl" sz="800" dirty="0">
                          <a:effectLst/>
                        </a:rPr>
                        <a:t> guardado exitosamente, solo se aceptan dimensiones de productos en </a:t>
                      </a:r>
                      <a:r>
                        <a:rPr lang="es-ES_tradnl" sz="800" dirty="0" err="1">
                          <a:effectLst/>
                        </a:rPr>
                        <a:t>cms</a:t>
                      </a:r>
                      <a:r>
                        <a:rPr lang="es-ES_tradnl" sz="800" dirty="0">
                          <a:effectLst/>
                        </a:rPr>
                        <a:t> y </a:t>
                      </a:r>
                      <a:r>
                        <a:rPr lang="es-ES_tradnl" sz="800" dirty="0" err="1">
                          <a:effectLst/>
                        </a:rPr>
                        <a:t>ningun</a:t>
                      </a:r>
                      <a:r>
                        <a:rPr lang="es-ES_tradnl" sz="800" dirty="0">
                          <a:effectLst/>
                        </a:rPr>
                        <a:t> mayor a los 30cms en ninguna de sus dimensiones ( largo, alto y ancho)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32670"/>
                  </a:ext>
                </a:extLst>
              </a:tr>
              <a:tr h="1763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Importancia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660797"/>
                  </a:ext>
                </a:extLst>
              </a:tr>
              <a:tr h="1763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Urgencia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165078"/>
                  </a:ext>
                </a:extLst>
              </a:tr>
              <a:tr h="1763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Comentarios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523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108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1227121"/>
              </p:ext>
            </p:extLst>
          </p:nvPr>
        </p:nvGraphicFramePr>
        <p:xfrm>
          <a:off x="1676400" y="508003"/>
          <a:ext cx="5899356" cy="5528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6970">
                  <a:extLst>
                    <a:ext uri="{9D8B030D-6E8A-4147-A177-3AD203B41FA5}">
                      <a16:colId xmlns:a16="http://schemas.microsoft.com/office/drawing/2014/main" val="2568812425"/>
                    </a:ext>
                  </a:extLst>
                </a:gridCol>
                <a:gridCol w="2376193">
                  <a:extLst>
                    <a:ext uri="{9D8B030D-6E8A-4147-A177-3AD203B41FA5}">
                      <a16:colId xmlns:a16="http://schemas.microsoft.com/office/drawing/2014/main" val="1167293395"/>
                    </a:ext>
                  </a:extLst>
                </a:gridCol>
                <a:gridCol w="2376193">
                  <a:extLst>
                    <a:ext uri="{9D8B030D-6E8A-4147-A177-3AD203B41FA5}">
                      <a16:colId xmlns:a16="http://schemas.microsoft.com/office/drawing/2014/main" val="328830955"/>
                    </a:ext>
                  </a:extLst>
                </a:gridCol>
              </a:tblGrid>
              <a:tr h="1546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RF- &lt;id del requisito&gt;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CU 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391339"/>
                  </a:ext>
                </a:extLst>
              </a:tr>
              <a:tr h="1600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Versión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825461"/>
                  </a:ext>
                </a:extLst>
              </a:tr>
              <a:tr h="1600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Autores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 dirty="0" err="1">
                          <a:effectLst/>
                        </a:rPr>
                        <a:t>Duilio</a:t>
                      </a:r>
                      <a:r>
                        <a:rPr lang="es-ES" sz="700" dirty="0">
                          <a:effectLst/>
                        </a:rPr>
                        <a:t> Bacigalupo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678703"/>
                  </a:ext>
                </a:extLst>
              </a:tr>
              <a:tr h="1600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Objetivos asociados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Modificación o creación de un nuevo usuario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239978"/>
                  </a:ext>
                </a:extLst>
              </a:tr>
              <a:tr h="3201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Descripción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Luego de que el administrador seleccione el caso de uso de modificar o crear usuario, se despliega una pantalla en la cual se muestra a los usuarios creados y da la opción de agregar un nuevo usuario.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316385"/>
                  </a:ext>
                </a:extLst>
              </a:tr>
              <a:tr h="1600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Precondición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Ingresar al sistema como administrados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596838"/>
                  </a:ext>
                </a:extLst>
              </a:tr>
              <a:tr h="160055">
                <a:tc row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Secuencia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Normal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Paso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Acción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extLst>
                  <a:ext uri="{0D108BD9-81ED-4DB2-BD59-A6C34878D82A}">
                    <a16:rowId xmlns:a16="http://schemas.microsoft.com/office/drawing/2014/main" val="2726451853"/>
                  </a:ext>
                </a:extLst>
              </a:tr>
              <a:tr h="320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1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Administrador ingresa al sistema.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extLst>
                  <a:ext uri="{0D108BD9-81ED-4DB2-BD59-A6C34878D82A}">
                    <a16:rowId xmlns:a16="http://schemas.microsoft.com/office/drawing/2014/main" val="1451840261"/>
                  </a:ext>
                </a:extLst>
              </a:tr>
              <a:tr h="1600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Administrador ingresa a crear o modificar usuario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extLst>
                  <a:ext uri="{0D108BD9-81ED-4DB2-BD59-A6C34878D82A}">
                    <a16:rowId xmlns:a16="http://schemas.microsoft.com/office/drawing/2014/main" val="1106561924"/>
                  </a:ext>
                </a:extLst>
              </a:tr>
              <a:tr h="8002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3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Si1: desea crear un nuevo usuario, selecciona botón crear nuevo usuario.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Si2: desea modificar a un usuario ya creado, selecciona al usuario y se despliega la información del usuario seleccionado..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extLst>
                  <a:ext uri="{0D108BD9-81ED-4DB2-BD59-A6C34878D82A}">
                    <a16:rowId xmlns:a16="http://schemas.microsoft.com/office/drawing/2014/main" val="4188115716"/>
                  </a:ext>
                </a:extLst>
              </a:tr>
              <a:tr h="320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Si1: rellena todas las celdas con lo indicado.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Si2: modifica la celda deseada.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extLst>
                  <a:ext uri="{0D108BD9-81ED-4DB2-BD59-A6C34878D82A}">
                    <a16:rowId xmlns:a16="http://schemas.microsoft.com/office/drawing/2014/main" val="2828762004"/>
                  </a:ext>
                </a:extLst>
              </a:tr>
              <a:tr h="320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5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Si1: guarda nuevo usuario.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Si2: guarda modificación.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extLst>
                  <a:ext uri="{0D108BD9-81ED-4DB2-BD59-A6C34878D82A}">
                    <a16:rowId xmlns:a16="http://schemas.microsoft.com/office/drawing/2014/main" val="901649596"/>
                  </a:ext>
                </a:extLst>
              </a:tr>
              <a:tr h="1600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extLst>
                  <a:ext uri="{0D108BD9-81ED-4DB2-BD59-A6C34878D82A}">
                    <a16:rowId xmlns:a16="http://schemas.microsoft.com/office/drawing/2014/main" val="1497608359"/>
                  </a:ext>
                </a:extLst>
              </a:tr>
              <a:tr h="1600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extLst>
                  <a:ext uri="{0D108BD9-81ED-4DB2-BD59-A6C34878D82A}">
                    <a16:rowId xmlns:a16="http://schemas.microsoft.com/office/drawing/2014/main" val="1257312834"/>
                  </a:ext>
                </a:extLst>
              </a:tr>
              <a:tr h="1600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Postcondición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N/A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00148"/>
                  </a:ext>
                </a:extLst>
              </a:tr>
              <a:tr h="160055">
                <a:tc row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 kern="0">
                          <a:effectLst/>
                        </a:rPr>
                        <a:t>Secuencia alternativa</a:t>
                      </a:r>
                      <a:endParaRPr lang="en-US" sz="700" b="1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Paso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Acción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extLst>
                  <a:ext uri="{0D108BD9-81ED-4DB2-BD59-A6C34878D82A}">
                    <a16:rowId xmlns:a16="http://schemas.microsoft.com/office/drawing/2014/main" val="3260018525"/>
                  </a:ext>
                </a:extLst>
              </a:tr>
              <a:tr h="1600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extLst>
                  <a:ext uri="{0D108BD9-81ED-4DB2-BD59-A6C34878D82A}">
                    <a16:rowId xmlns:a16="http://schemas.microsoft.com/office/drawing/2014/main" val="3366683832"/>
                  </a:ext>
                </a:extLst>
              </a:tr>
              <a:tr h="252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extLst>
                  <a:ext uri="{0D108BD9-81ED-4DB2-BD59-A6C34878D82A}">
                    <a16:rowId xmlns:a16="http://schemas.microsoft.com/office/drawing/2014/main" val="1306719995"/>
                  </a:ext>
                </a:extLst>
              </a:tr>
              <a:tr h="1600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extLst>
                  <a:ext uri="{0D108BD9-81ED-4DB2-BD59-A6C34878D82A}">
                    <a16:rowId xmlns:a16="http://schemas.microsoft.com/office/drawing/2014/main" val="766930447"/>
                  </a:ext>
                </a:extLst>
              </a:tr>
              <a:tr h="1600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Prioridad de desarrollo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335653"/>
                  </a:ext>
                </a:extLst>
              </a:tr>
              <a:tr h="1600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Frecuencia esperada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10 veces por semana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91924"/>
                  </a:ext>
                </a:extLst>
              </a:tr>
              <a:tr h="1600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Incluye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795434"/>
                  </a:ext>
                </a:extLst>
              </a:tr>
              <a:tr h="3201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Requerimientos especiales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vital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917945"/>
                  </a:ext>
                </a:extLst>
              </a:tr>
              <a:tr h="1600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Suposiciones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Se ingresaran solo datos reales.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733057"/>
                  </a:ext>
                </a:extLst>
              </a:tr>
              <a:tr h="1600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Notas y usos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N/A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772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992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4324764"/>
              </p:ext>
            </p:extLst>
          </p:nvPr>
        </p:nvGraphicFramePr>
        <p:xfrm>
          <a:off x="1486246" y="596831"/>
          <a:ext cx="6392633" cy="55325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5589">
                  <a:extLst>
                    <a:ext uri="{9D8B030D-6E8A-4147-A177-3AD203B41FA5}">
                      <a16:colId xmlns:a16="http://schemas.microsoft.com/office/drawing/2014/main" val="1454478511"/>
                    </a:ext>
                  </a:extLst>
                </a:gridCol>
                <a:gridCol w="2478522">
                  <a:extLst>
                    <a:ext uri="{9D8B030D-6E8A-4147-A177-3AD203B41FA5}">
                      <a16:colId xmlns:a16="http://schemas.microsoft.com/office/drawing/2014/main" val="2440184943"/>
                    </a:ext>
                  </a:extLst>
                </a:gridCol>
                <a:gridCol w="2478522">
                  <a:extLst>
                    <a:ext uri="{9D8B030D-6E8A-4147-A177-3AD203B41FA5}">
                      <a16:colId xmlns:a16="http://schemas.microsoft.com/office/drawing/2014/main" val="667355359"/>
                    </a:ext>
                  </a:extLst>
                </a:gridCol>
              </a:tblGrid>
              <a:tr h="2459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Nombre: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Modificar/Crear turno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486077"/>
                  </a:ext>
                </a:extLst>
              </a:tr>
              <a:tr h="1763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Autor: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  <a:latin typeface="+mn-lt"/>
                          <a:ea typeface="+mn-ea"/>
                        </a:rPr>
                        <a:t>Nicolás</a:t>
                      </a:r>
                      <a:r>
                        <a:rPr lang="es-ES_tradnl" sz="800" baseline="0" dirty="0">
                          <a:effectLst/>
                          <a:latin typeface="+mn-lt"/>
                          <a:ea typeface="+mn-ea"/>
                        </a:rPr>
                        <a:t> Cisternas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361528"/>
                  </a:ext>
                </a:extLst>
              </a:tr>
              <a:tr h="1763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Fecha: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23/08/2016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425770"/>
                  </a:ext>
                </a:extLst>
              </a:tr>
              <a:tr h="3527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Descripción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Permite la creación o la </a:t>
                      </a:r>
                      <a:r>
                        <a:rPr lang="es-ES_tradnl" sz="800" dirty="0" err="1">
                          <a:effectLst/>
                        </a:rPr>
                        <a:t>modificacion</a:t>
                      </a:r>
                      <a:r>
                        <a:rPr lang="es-ES_tradnl" sz="800" dirty="0">
                          <a:effectLst/>
                        </a:rPr>
                        <a:t> de un turno, se debe ingresar las características de este, hora inicio,</a:t>
                      </a:r>
                      <a:r>
                        <a:rPr lang="es-ES_tradnl" sz="800" baseline="0" dirty="0">
                          <a:effectLst/>
                        </a:rPr>
                        <a:t> duración, participantes.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510392"/>
                  </a:ext>
                </a:extLst>
              </a:tr>
              <a:tr h="1763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Actores: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Usuario Administrador </a:t>
                      </a:r>
                      <a:r>
                        <a:rPr lang="es-ES_tradnl" sz="800" dirty="0" err="1">
                          <a:effectLst/>
                        </a:rPr>
                        <a:t>logeado</a:t>
                      </a:r>
                      <a:r>
                        <a:rPr lang="es-ES_tradnl" sz="800" dirty="0">
                          <a:effectLst/>
                        </a:rPr>
                        <a:t>.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363606"/>
                  </a:ext>
                </a:extLst>
              </a:tr>
              <a:tr h="1763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Precondición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Administros debe haberse logeado en el sistema 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122821"/>
                  </a:ext>
                </a:extLst>
              </a:tr>
              <a:tr h="171744">
                <a:tc row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Flujo Normal: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Paso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Acción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extLst>
                  <a:ext uri="{0D108BD9-81ED-4DB2-BD59-A6C34878D82A}">
                    <a16:rowId xmlns:a16="http://schemas.microsoft.com/office/drawing/2014/main" val="526213821"/>
                  </a:ext>
                </a:extLst>
              </a:tr>
              <a:tr h="352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El actor pulsa sobre el </a:t>
                      </a:r>
                      <a:r>
                        <a:rPr lang="es-ES_tradnl" sz="800" dirty="0" err="1">
                          <a:effectLst/>
                        </a:rPr>
                        <a:t>bóton</a:t>
                      </a:r>
                      <a:r>
                        <a:rPr lang="es-ES_tradnl" sz="800" dirty="0">
                          <a:effectLst/>
                        </a:rPr>
                        <a:t> para crear-modificar turno.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extLst>
                  <a:ext uri="{0D108BD9-81ED-4DB2-BD59-A6C34878D82A}">
                    <a16:rowId xmlns:a16="http://schemas.microsoft.com/office/drawing/2014/main" val="2197942268"/>
                  </a:ext>
                </a:extLst>
              </a:tr>
              <a:tr h="352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El sistema pregunta cuales son</a:t>
                      </a:r>
                      <a:r>
                        <a:rPr lang="es-ES_tradnl" sz="800" baseline="0" dirty="0">
                          <a:effectLst/>
                        </a:rPr>
                        <a:t> las características del turno </a:t>
                      </a:r>
                      <a:r>
                        <a:rPr lang="es-ES_tradnl" sz="800" dirty="0">
                          <a:effectLst/>
                        </a:rPr>
                        <a:t>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extLst>
                  <a:ext uri="{0D108BD9-81ED-4DB2-BD59-A6C34878D82A}">
                    <a16:rowId xmlns:a16="http://schemas.microsoft.com/office/drawing/2014/main" val="147861677"/>
                  </a:ext>
                </a:extLst>
              </a:tr>
              <a:tr h="1763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El actor introduce las</a:t>
                      </a:r>
                      <a:r>
                        <a:rPr lang="es-ES_tradnl" sz="800" baseline="0" dirty="0">
                          <a:effectLst/>
                        </a:rPr>
                        <a:t> características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extLst>
                  <a:ext uri="{0D108BD9-81ED-4DB2-BD59-A6C34878D82A}">
                    <a16:rowId xmlns:a16="http://schemas.microsoft.com/office/drawing/2014/main" val="3535379934"/>
                  </a:ext>
                </a:extLst>
              </a:tr>
              <a:tr h="1763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El sistema comprueba la validez de los datos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extLst>
                  <a:ext uri="{0D108BD9-81ED-4DB2-BD59-A6C34878D82A}">
                    <a16:rowId xmlns:a16="http://schemas.microsoft.com/office/drawing/2014/main" val="969870159"/>
                  </a:ext>
                </a:extLst>
              </a:tr>
              <a:tr h="352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Sistema pregunta si  desea guardar como nuevo turno o modificar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extLst>
                  <a:ext uri="{0D108BD9-81ED-4DB2-BD59-A6C34878D82A}">
                    <a16:rowId xmlns:a16="http://schemas.microsoft.com/office/drawing/2014/main" val="261020900"/>
                  </a:ext>
                </a:extLst>
              </a:tr>
              <a:tr h="1763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6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Actor responde guardar como nuevo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extLst>
                  <a:ext uri="{0D108BD9-81ED-4DB2-BD59-A6C34878D82A}">
                    <a16:rowId xmlns:a16="http://schemas.microsoft.com/office/drawing/2014/main" val="444893431"/>
                  </a:ext>
                </a:extLst>
              </a:tr>
              <a:tr h="1763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7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El sistema lo almacena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extLst>
                  <a:ext uri="{0D108BD9-81ED-4DB2-BD59-A6C34878D82A}">
                    <a16:rowId xmlns:a16="http://schemas.microsoft.com/office/drawing/2014/main" val="259817709"/>
                  </a:ext>
                </a:extLst>
              </a:tr>
              <a:tr h="176376">
                <a:tc rowSpan="6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700" kern="0" dirty="0">
                          <a:effectLst/>
                        </a:rPr>
                        <a:t>Flujo alternativo</a:t>
                      </a:r>
                      <a:endParaRPr lang="en-US" sz="700" b="1" kern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Paso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Acción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extLst>
                  <a:ext uri="{0D108BD9-81ED-4DB2-BD59-A6C34878D82A}">
                    <a16:rowId xmlns:a16="http://schemas.microsoft.com/office/drawing/2014/main" val="1846944401"/>
                  </a:ext>
                </a:extLst>
              </a:tr>
              <a:tr h="529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El sistema comprueba que los datos no son </a:t>
                      </a:r>
                      <a:r>
                        <a:rPr lang="es-ES_tradnl" sz="800" dirty="0" err="1">
                          <a:effectLst/>
                        </a:rPr>
                        <a:t>corretos</a:t>
                      </a:r>
                      <a:r>
                        <a:rPr lang="es-ES_tradnl" sz="800" dirty="0">
                          <a:effectLst/>
                        </a:rPr>
                        <a:t>, se avisa al actor </a:t>
                      </a:r>
                      <a:r>
                        <a:rPr lang="es-ES_tradnl" sz="800" dirty="0" err="1">
                          <a:effectLst/>
                        </a:rPr>
                        <a:t>permitiendole</a:t>
                      </a:r>
                      <a:r>
                        <a:rPr lang="es-ES_tradnl" sz="800" dirty="0">
                          <a:effectLst/>
                        </a:rPr>
                        <a:t> que lo corrija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extLst>
                  <a:ext uri="{0D108BD9-81ED-4DB2-BD59-A6C34878D82A}">
                    <a16:rowId xmlns:a16="http://schemas.microsoft.com/office/drawing/2014/main" val="1389936402"/>
                  </a:ext>
                </a:extLst>
              </a:tr>
              <a:tr h="1763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6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Actor responde modificar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extLst>
                  <a:ext uri="{0D108BD9-81ED-4DB2-BD59-A6C34878D82A}">
                    <a16:rowId xmlns:a16="http://schemas.microsoft.com/office/drawing/2014/main" val="1984452597"/>
                  </a:ext>
                </a:extLst>
              </a:tr>
              <a:tr h="1763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7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Sistema pregunta sobre que turno existe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extLst>
                  <a:ext uri="{0D108BD9-81ED-4DB2-BD59-A6C34878D82A}">
                    <a16:rowId xmlns:a16="http://schemas.microsoft.com/office/drawing/2014/main" val="1085405667"/>
                  </a:ext>
                </a:extLst>
              </a:tr>
              <a:tr h="1763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8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Actor elije sobre que turno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extLst>
                  <a:ext uri="{0D108BD9-81ED-4DB2-BD59-A6C34878D82A}">
                    <a16:rowId xmlns:a16="http://schemas.microsoft.com/office/drawing/2014/main" val="1969460753"/>
                  </a:ext>
                </a:extLst>
              </a:tr>
              <a:tr h="1763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9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El sistema lo almacena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extLst>
                  <a:ext uri="{0D108BD9-81ED-4DB2-BD59-A6C34878D82A}">
                    <a16:rowId xmlns:a16="http://schemas.microsoft.com/office/drawing/2014/main" val="2972658091"/>
                  </a:ext>
                </a:extLst>
              </a:tr>
              <a:tr h="3527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 err="1">
                          <a:effectLst/>
                        </a:rPr>
                        <a:t>Poscondiciones</a:t>
                      </a:r>
                      <a:r>
                        <a:rPr lang="es-ES_tradnl" sz="800" dirty="0">
                          <a:effectLst/>
                        </a:rPr>
                        <a:t>: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El turno ha sido guardado exitosamente, solo se aceptan horarios</a:t>
                      </a:r>
                      <a:r>
                        <a:rPr lang="es-ES_tradnl" sz="800" baseline="0" dirty="0">
                          <a:effectLst/>
                        </a:rPr>
                        <a:t> y duraciones preestablecidas </a:t>
                      </a:r>
                      <a:r>
                        <a:rPr lang="es-ES_tradnl" sz="800" dirty="0">
                          <a:effectLst/>
                        </a:rPr>
                        <a:t>de productos.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433995"/>
                  </a:ext>
                </a:extLst>
              </a:tr>
              <a:tr h="1763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Importancia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380224"/>
                  </a:ext>
                </a:extLst>
              </a:tr>
              <a:tr h="1763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Urgencia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633256"/>
                  </a:ext>
                </a:extLst>
              </a:tr>
              <a:tr h="1763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Comentarios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988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060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3514600"/>
              </p:ext>
            </p:extLst>
          </p:nvPr>
        </p:nvGraphicFramePr>
        <p:xfrm>
          <a:off x="1154941" y="663092"/>
          <a:ext cx="6392633" cy="55355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5589">
                  <a:extLst>
                    <a:ext uri="{9D8B030D-6E8A-4147-A177-3AD203B41FA5}">
                      <a16:colId xmlns:a16="http://schemas.microsoft.com/office/drawing/2014/main" val="1454478511"/>
                    </a:ext>
                  </a:extLst>
                </a:gridCol>
                <a:gridCol w="2478522">
                  <a:extLst>
                    <a:ext uri="{9D8B030D-6E8A-4147-A177-3AD203B41FA5}">
                      <a16:colId xmlns:a16="http://schemas.microsoft.com/office/drawing/2014/main" val="2440184943"/>
                    </a:ext>
                  </a:extLst>
                </a:gridCol>
                <a:gridCol w="2478522">
                  <a:extLst>
                    <a:ext uri="{9D8B030D-6E8A-4147-A177-3AD203B41FA5}">
                      <a16:colId xmlns:a16="http://schemas.microsoft.com/office/drawing/2014/main" val="667355359"/>
                    </a:ext>
                  </a:extLst>
                </a:gridCol>
              </a:tblGrid>
              <a:tr h="211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Nombre: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Modificar/Crear Maquina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486077"/>
                  </a:ext>
                </a:extLst>
              </a:tr>
              <a:tr h="2650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Autor: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  <a:latin typeface="+mn-lt"/>
                          <a:ea typeface="+mn-ea"/>
                        </a:rPr>
                        <a:t>Nicolás</a:t>
                      </a:r>
                      <a:r>
                        <a:rPr lang="es-ES_tradnl" sz="800" baseline="0" dirty="0">
                          <a:effectLst/>
                          <a:latin typeface="+mn-lt"/>
                          <a:ea typeface="+mn-ea"/>
                        </a:rPr>
                        <a:t> Cisternas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361528"/>
                  </a:ext>
                </a:extLst>
              </a:tr>
              <a:tr h="2491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Fecha: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23/08/2016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425770"/>
                  </a:ext>
                </a:extLst>
              </a:tr>
              <a:tr h="3527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Descripción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Permite la creación o la </a:t>
                      </a:r>
                      <a:r>
                        <a:rPr lang="es-ES_tradnl" sz="800" dirty="0" err="1">
                          <a:effectLst/>
                        </a:rPr>
                        <a:t>modificacion</a:t>
                      </a:r>
                      <a:r>
                        <a:rPr lang="es-ES_tradnl" sz="800" dirty="0">
                          <a:effectLst/>
                        </a:rPr>
                        <a:t> de una maquina se debe ingresar su capacidad de producción.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510392"/>
                  </a:ext>
                </a:extLst>
              </a:tr>
              <a:tr h="1763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Actores: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Usuario Administrador </a:t>
                      </a:r>
                      <a:r>
                        <a:rPr lang="es-ES_tradnl" sz="800" dirty="0" err="1">
                          <a:effectLst/>
                        </a:rPr>
                        <a:t>logeado</a:t>
                      </a:r>
                      <a:r>
                        <a:rPr lang="es-ES_tradnl" sz="800" dirty="0">
                          <a:effectLst/>
                        </a:rPr>
                        <a:t>.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363606"/>
                  </a:ext>
                </a:extLst>
              </a:tr>
              <a:tr h="1763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Precondición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Administros debe haberse logeado en el sistema 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122821"/>
                  </a:ext>
                </a:extLst>
              </a:tr>
              <a:tr h="171744">
                <a:tc row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Flujo Normal: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Paso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Acción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extLst>
                  <a:ext uri="{0D108BD9-81ED-4DB2-BD59-A6C34878D82A}">
                    <a16:rowId xmlns:a16="http://schemas.microsoft.com/office/drawing/2014/main" val="526213821"/>
                  </a:ext>
                </a:extLst>
              </a:tr>
              <a:tr h="352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El actor pulsa sobre el </a:t>
                      </a:r>
                      <a:r>
                        <a:rPr lang="es-ES_tradnl" sz="800" dirty="0" err="1">
                          <a:effectLst/>
                        </a:rPr>
                        <a:t>bóton</a:t>
                      </a:r>
                      <a:r>
                        <a:rPr lang="es-ES_tradnl" sz="800" dirty="0">
                          <a:effectLst/>
                        </a:rPr>
                        <a:t> para crear-modificar maquinaria.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extLst>
                  <a:ext uri="{0D108BD9-81ED-4DB2-BD59-A6C34878D82A}">
                    <a16:rowId xmlns:a16="http://schemas.microsoft.com/office/drawing/2014/main" val="2197942268"/>
                  </a:ext>
                </a:extLst>
              </a:tr>
              <a:tr h="352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El sistema pregunta cuales son las características</a:t>
                      </a:r>
                      <a:r>
                        <a:rPr lang="es-ES_tradnl" sz="800" baseline="0" dirty="0">
                          <a:effectLst/>
                        </a:rPr>
                        <a:t> de la maquinaria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extLst>
                  <a:ext uri="{0D108BD9-81ED-4DB2-BD59-A6C34878D82A}">
                    <a16:rowId xmlns:a16="http://schemas.microsoft.com/office/drawing/2014/main" val="147861677"/>
                  </a:ext>
                </a:extLst>
              </a:tr>
              <a:tr h="1763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El actor introduce la</a:t>
                      </a:r>
                      <a:r>
                        <a:rPr lang="es-ES_tradnl" sz="800" baseline="0" dirty="0">
                          <a:effectLst/>
                        </a:rPr>
                        <a:t> capacidad de producción</a:t>
                      </a:r>
                      <a:r>
                        <a:rPr lang="es-ES_tradnl" sz="800" dirty="0">
                          <a:effectLst/>
                        </a:rPr>
                        <a:t>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extLst>
                  <a:ext uri="{0D108BD9-81ED-4DB2-BD59-A6C34878D82A}">
                    <a16:rowId xmlns:a16="http://schemas.microsoft.com/office/drawing/2014/main" val="3535379934"/>
                  </a:ext>
                </a:extLst>
              </a:tr>
              <a:tr h="1763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El sistema comprueba la validez de los datos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extLst>
                  <a:ext uri="{0D108BD9-81ED-4DB2-BD59-A6C34878D82A}">
                    <a16:rowId xmlns:a16="http://schemas.microsoft.com/office/drawing/2014/main" val="969870159"/>
                  </a:ext>
                </a:extLst>
              </a:tr>
              <a:tr h="352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Sistema pregunta si  desea guardar como nueva</a:t>
                      </a:r>
                      <a:r>
                        <a:rPr lang="es-ES_tradnl" sz="800" baseline="0" dirty="0">
                          <a:effectLst/>
                        </a:rPr>
                        <a:t> maquina o modificar la anterior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extLst>
                  <a:ext uri="{0D108BD9-81ED-4DB2-BD59-A6C34878D82A}">
                    <a16:rowId xmlns:a16="http://schemas.microsoft.com/office/drawing/2014/main" val="261020900"/>
                  </a:ext>
                </a:extLst>
              </a:tr>
              <a:tr h="1763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6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Actor responde guardar como nuevo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extLst>
                  <a:ext uri="{0D108BD9-81ED-4DB2-BD59-A6C34878D82A}">
                    <a16:rowId xmlns:a16="http://schemas.microsoft.com/office/drawing/2014/main" val="444893431"/>
                  </a:ext>
                </a:extLst>
              </a:tr>
              <a:tr h="1763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7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El sistema lo almacena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extLst>
                  <a:ext uri="{0D108BD9-81ED-4DB2-BD59-A6C34878D82A}">
                    <a16:rowId xmlns:a16="http://schemas.microsoft.com/office/drawing/2014/main" val="259817709"/>
                  </a:ext>
                </a:extLst>
              </a:tr>
              <a:tr h="176376">
                <a:tc rowSpan="6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700" kern="0">
                          <a:effectLst/>
                        </a:rPr>
                        <a:t>Flujo alternativo</a:t>
                      </a:r>
                      <a:endParaRPr lang="en-US" sz="700" b="1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Paso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Acción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extLst>
                  <a:ext uri="{0D108BD9-81ED-4DB2-BD59-A6C34878D82A}">
                    <a16:rowId xmlns:a16="http://schemas.microsoft.com/office/drawing/2014/main" val="1846944401"/>
                  </a:ext>
                </a:extLst>
              </a:tr>
              <a:tr h="529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El sistema comprueba que los datos no son corretos, se avisa al actor permitiendole que lo corrija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extLst>
                  <a:ext uri="{0D108BD9-81ED-4DB2-BD59-A6C34878D82A}">
                    <a16:rowId xmlns:a16="http://schemas.microsoft.com/office/drawing/2014/main" val="1389936402"/>
                  </a:ext>
                </a:extLst>
              </a:tr>
              <a:tr h="1763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6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Actor responde modificar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extLst>
                  <a:ext uri="{0D108BD9-81ED-4DB2-BD59-A6C34878D82A}">
                    <a16:rowId xmlns:a16="http://schemas.microsoft.com/office/drawing/2014/main" val="1984452597"/>
                  </a:ext>
                </a:extLst>
              </a:tr>
              <a:tr h="843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7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Sistema pregunta sobre que producto existe 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extLst>
                  <a:ext uri="{0D108BD9-81ED-4DB2-BD59-A6C34878D82A}">
                    <a16:rowId xmlns:a16="http://schemas.microsoft.com/office/drawing/2014/main" val="1085405667"/>
                  </a:ext>
                </a:extLst>
              </a:tr>
              <a:tr h="1612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8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Actor elije sobre que</a:t>
                      </a:r>
                      <a:r>
                        <a:rPr lang="es-ES_tradnl" sz="800" baseline="0" dirty="0">
                          <a:effectLst/>
                        </a:rPr>
                        <a:t> maquina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extLst>
                  <a:ext uri="{0D108BD9-81ED-4DB2-BD59-A6C34878D82A}">
                    <a16:rowId xmlns:a16="http://schemas.microsoft.com/office/drawing/2014/main" val="196946075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9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El sistema lo almacena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extLst>
                  <a:ext uri="{0D108BD9-81ED-4DB2-BD59-A6C34878D82A}">
                    <a16:rowId xmlns:a16="http://schemas.microsoft.com/office/drawing/2014/main" val="241566637"/>
                  </a:ext>
                </a:extLst>
              </a:tr>
              <a:tr h="3527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Poscondiciones: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La</a:t>
                      </a:r>
                      <a:r>
                        <a:rPr lang="es-ES_tradnl" sz="800" baseline="0" dirty="0">
                          <a:effectLst/>
                        </a:rPr>
                        <a:t> maquina nueva/modificada </a:t>
                      </a:r>
                      <a:r>
                        <a:rPr lang="es-ES_tradnl" sz="800" dirty="0">
                          <a:effectLst/>
                        </a:rPr>
                        <a:t> ha sido guardado exitosamente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433995"/>
                  </a:ext>
                </a:extLst>
              </a:tr>
              <a:tr h="1763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Importancia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380224"/>
                  </a:ext>
                </a:extLst>
              </a:tr>
              <a:tr h="1763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Urgencia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633256"/>
                  </a:ext>
                </a:extLst>
              </a:tr>
              <a:tr h="1763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Comentarios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8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99" marR="3319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988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652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</TotalTime>
  <Words>1790</Words>
  <Application>Microsoft Office PowerPoint</Application>
  <PresentationFormat>Panorámica</PresentationFormat>
  <Paragraphs>490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Times New Roman</vt:lpstr>
      <vt:lpstr>Trebuchet MS</vt:lpstr>
      <vt:lpstr>Wingdings 3</vt:lpstr>
      <vt:lpstr>Facet</vt:lpstr>
      <vt:lpstr>LABORATORIO 3</vt:lpstr>
      <vt:lpstr>Caso de uso para administrador</vt:lpstr>
      <vt:lpstr>Caso de uso para Supervisor</vt:lpstr>
      <vt:lpstr>Fichas para caso de uso de administrado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Ficha caso de uso Supervisor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3</dc:title>
  <dc:creator>Diego  Salgado</dc:creator>
  <cp:lastModifiedBy>Nicolas Antonio Cisternas</cp:lastModifiedBy>
  <cp:revision>8</cp:revision>
  <dcterms:created xsi:type="dcterms:W3CDTF">2016-08-24T15:12:08Z</dcterms:created>
  <dcterms:modified xsi:type="dcterms:W3CDTF">2016-08-26T15:10:24Z</dcterms:modified>
</cp:coreProperties>
</file>