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5"/>
  </p:notesMasterIdLst>
  <p:sldIdLst>
    <p:sldId id="256" r:id="rId2"/>
    <p:sldId id="268" r:id="rId3"/>
    <p:sldId id="260" r:id="rId4"/>
    <p:sldId id="263" r:id="rId5"/>
    <p:sldId id="264" r:id="rId6"/>
    <p:sldId id="273" r:id="rId7"/>
    <p:sldId id="269" r:id="rId8"/>
    <p:sldId id="270" r:id="rId9"/>
    <p:sldId id="258" r:id="rId10"/>
    <p:sldId id="271" r:id="rId11"/>
    <p:sldId id="266" r:id="rId12"/>
    <p:sldId id="267"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504"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62E3B4-B219-3B4A-82E2-EE73699A04EE}" type="datetimeFigureOut">
              <a:rPr lang="en-US" smtClean="0"/>
              <a:t>23-11-16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FE00DE-D6BA-D546-9EA2-38552F291097}" type="slidenum">
              <a:rPr lang="en-US" smtClean="0"/>
              <a:t>‹#›</a:t>
            </a:fld>
            <a:endParaRPr lang="en-US"/>
          </a:p>
        </p:txBody>
      </p:sp>
    </p:spTree>
    <p:extLst>
      <p:ext uri="{BB962C8B-B14F-4D97-AF65-F5344CB8AC3E}">
        <p14:creationId xmlns:p14="http://schemas.microsoft.com/office/powerpoint/2010/main" val="31132553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1" name="Shape 34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42" name="Shape 34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s-CL" sz="1400" b="0" i="0" u="none" strike="noStrike" cap="none">
                <a:solidFill>
                  <a:srgbClr val="000000"/>
                </a:solidFill>
                <a:latin typeface="Arial"/>
                <a:ea typeface="Arial"/>
                <a:cs typeface="Arial"/>
                <a:sym typeface="Arial"/>
              </a:rPr>
              <a:t>4</a:t>
            </a:fld>
            <a:endParaRPr lang="es-CL"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56" name="Shape 3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s-CL" sz="1400" b="0" i="0" u="none" strike="noStrike" cap="none">
                <a:solidFill>
                  <a:srgbClr val="000000"/>
                </a:solidFill>
                <a:latin typeface="Arial"/>
                <a:ea typeface="Arial"/>
                <a:cs typeface="Arial"/>
                <a:sym typeface="Arial"/>
              </a:rPr>
              <a:t>5</a:t>
            </a:fld>
            <a:endParaRPr lang="es-CL"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8" name="Shape 5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79" name="Shape 57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chemeClr val="dk1"/>
              </a:buClr>
              <a:buSzPct val="25000"/>
              <a:buFont typeface="Calibri"/>
              <a:buNone/>
            </a:pPr>
            <a:fld id="{00000000-1234-1234-1234-123412341234}" type="slidenum">
              <a:rPr lang="es-CL"/>
              <a:t>11</a:t>
            </a:fld>
            <a:endParaRPr lang="es-C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593" name="Shape 59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s-CL"/>
              <a:t>12</a:t>
            </a:fld>
            <a:endParaRPr lang="es-C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23-11-16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1573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23-11-16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1611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509A250-FF31-4206-8172-F9D3106AACB1}" type="datetimeFigureOut">
              <a:rPr lang="en-US" smtClean="0"/>
              <a:t>23-11-16</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155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23-11-16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7088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9796027F-7875-4030-9381-8BD8C4F21935}" type="datetimeFigureOut">
              <a:rPr lang="en-US" smtClean="0"/>
              <a:t>23-11-16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98472815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23-11-16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8469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23-11-16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6786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23-11-16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9373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23-11-16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06691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23-11-16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2734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23-11-16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89691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AAD347D-5ACD-4C99-B74B-A9C85AD731AF}" type="datetimeFigureOut">
              <a:rPr lang="en-US" smtClean="0"/>
              <a:t>23-11-16</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272961318"/>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2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457739" y="4301050"/>
            <a:ext cx="9144000" cy="1309255"/>
          </a:xfrm>
        </p:spPr>
        <p:txBody>
          <a:bodyPr>
            <a:normAutofit fontScale="25000" lnSpcReduction="20000"/>
          </a:bodyPr>
          <a:lstStyle/>
          <a:p>
            <a:pPr>
              <a:lnSpc>
                <a:spcPct val="120000"/>
              </a:lnSpc>
            </a:pPr>
            <a:r>
              <a:rPr lang="es-ES" sz="6400" dirty="0">
                <a:effectLst>
                  <a:outerShdw blurRad="38100" dist="38100" dir="2700000" algn="tl">
                    <a:srgbClr val="000000">
                      <a:alpha val="43137"/>
                    </a:srgbClr>
                  </a:outerShdw>
                </a:effectLst>
              </a:rPr>
              <a:t>Alonso Burgos</a:t>
            </a:r>
            <a:endParaRPr lang="es-CL" sz="6400" dirty="0">
              <a:effectLst>
                <a:outerShdw blurRad="38100" dist="38100" dir="2700000" algn="tl">
                  <a:srgbClr val="000000">
                    <a:alpha val="43137"/>
                  </a:srgbClr>
                </a:outerShdw>
              </a:effectLst>
            </a:endParaRPr>
          </a:p>
          <a:p>
            <a:pPr>
              <a:lnSpc>
                <a:spcPct val="120000"/>
              </a:lnSpc>
            </a:pPr>
            <a:r>
              <a:rPr lang="es-ES" sz="6400" dirty="0">
                <a:effectLst>
                  <a:outerShdw blurRad="38100" dist="38100" dir="2700000" algn="tl">
                    <a:srgbClr val="000000">
                      <a:alpha val="43137"/>
                    </a:srgbClr>
                  </a:outerShdw>
                </a:effectLst>
              </a:rPr>
              <a:t>Duilio Bacigalupo</a:t>
            </a:r>
          </a:p>
          <a:p>
            <a:pPr>
              <a:lnSpc>
                <a:spcPct val="120000"/>
              </a:lnSpc>
            </a:pPr>
            <a:r>
              <a:rPr lang="es-ES" sz="6400" dirty="0">
                <a:effectLst>
                  <a:outerShdw blurRad="38100" dist="38100" dir="2700000" algn="tl">
                    <a:srgbClr val="000000">
                      <a:alpha val="43137"/>
                    </a:srgbClr>
                  </a:outerShdw>
                </a:effectLst>
              </a:rPr>
              <a:t>Nicolás Cisternas</a:t>
            </a:r>
            <a:endParaRPr lang="es-CL" sz="6400" dirty="0">
              <a:effectLst>
                <a:outerShdw blurRad="38100" dist="38100" dir="2700000" algn="tl">
                  <a:srgbClr val="000000">
                    <a:alpha val="43137"/>
                  </a:srgbClr>
                </a:outerShdw>
              </a:effectLst>
            </a:endParaRPr>
          </a:p>
          <a:p>
            <a:pPr>
              <a:lnSpc>
                <a:spcPct val="120000"/>
              </a:lnSpc>
            </a:pPr>
            <a:r>
              <a:rPr lang="es-ES" sz="6400" dirty="0">
                <a:effectLst>
                  <a:outerShdw blurRad="38100" dist="38100" dir="2700000" algn="tl">
                    <a:srgbClr val="000000">
                      <a:alpha val="43137"/>
                    </a:srgbClr>
                  </a:outerShdw>
                </a:effectLst>
              </a:rPr>
              <a:t>Stefano Razzetti</a:t>
            </a:r>
            <a:endParaRPr lang="es-CL" sz="6400" dirty="0">
              <a:effectLst>
                <a:outerShdw blurRad="38100" dist="38100" dir="2700000" algn="tl">
                  <a:srgbClr val="000000">
                    <a:alpha val="43137"/>
                  </a:srgbClr>
                </a:outerShdw>
              </a:effectLst>
            </a:endParaRPr>
          </a:p>
          <a:p>
            <a:pPr>
              <a:lnSpc>
                <a:spcPct val="120000"/>
              </a:lnSpc>
            </a:pPr>
            <a:r>
              <a:rPr lang="es-ES" sz="6400" dirty="0">
                <a:effectLst>
                  <a:outerShdw blurRad="38100" dist="38100" dir="2700000" algn="tl">
                    <a:srgbClr val="000000">
                      <a:alpha val="43137"/>
                    </a:srgbClr>
                  </a:outerShdw>
                </a:effectLst>
              </a:rPr>
              <a:t>Diego Salgado</a:t>
            </a:r>
            <a:endParaRPr lang="es-CL" sz="6400" dirty="0">
              <a:effectLst>
                <a:outerShdw blurRad="38100" dist="38100" dir="2700000" algn="tl">
                  <a:srgbClr val="000000">
                    <a:alpha val="43137"/>
                  </a:srgbClr>
                </a:outerShdw>
              </a:effectLst>
            </a:endParaRPr>
          </a:p>
          <a:p>
            <a:endParaRPr lang="es-CL" dirty="0"/>
          </a:p>
        </p:txBody>
      </p:sp>
      <p:pic>
        <p:nvPicPr>
          <p:cNvPr id="4" name="Imagen 3"/>
          <p:cNvPicPr>
            <a:picLocks noChangeAspect="1"/>
          </p:cNvPicPr>
          <p:nvPr/>
        </p:nvPicPr>
        <p:blipFill>
          <a:blip r:embed="rId2"/>
          <a:stretch>
            <a:fillRect/>
          </a:stretch>
        </p:blipFill>
        <p:spPr>
          <a:xfrm>
            <a:off x="3294472" y="2115416"/>
            <a:ext cx="4577319" cy="1695303"/>
          </a:xfrm>
          <a:prstGeom prst="rect">
            <a:avLst/>
          </a:prstGeom>
        </p:spPr>
      </p:pic>
    </p:spTree>
    <p:extLst>
      <p:ext uri="{BB962C8B-B14F-4D97-AF65-F5344CB8AC3E}">
        <p14:creationId xmlns:p14="http://schemas.microsoft.com/office/powerpoint/2010/main" val="281453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Shape 456"/>
          <p:cNvSpPr txBox="1">
            <a:spLocks/>
          </p:cNvSpPr>
          <p:nvPr/>
        </p:nvSpPr>
        <p:spPr>
          <a:xfrm>
            <a:off x="255782" y="116632"/>
            <a:ext cx="7200799" cy="936103"/>
          </a:xfrm>
          <a:prstGeom prst="rect">
            <a:avLst/>
          </a:prstGeom>
          <a:noFill/>
          <a:ln>
            <a:noFill/>
          </a:ln>
        </p:spPr>
        <p:txBody>
          <a:bodyPr vert="horz" lIns="91425" tIns="91425" rIns="91425" bIns="91425" rtlCol="0" anchor="b" anchorCtr="0">
            <a:no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nSpc>
                <a:spcPct val="100000"/>
              </a:lnSpc>
              <a:spcBef>
                <a:spcPts val="0"/>
              </a:spcBef>
              <a:buClr>
                <a:schemeClr val="lt2"/>
              </a:buClr>
              <a:buSzPct val="25000"/>
              <a:buFont typeface="Questrial"/>
              <a:buNone/>
            </a:pPr>
            <a:r>
              <a:rPr lang="es-CL" b="1" i="1" cap="none" dirty="0" smtClean="0">
                <a:solidFill>
                  <a:srgbClr val="0774A6"/>
                </a:solidFill>
                <a:latin typeface="Questrial"/>
                <a:ea typeface="Questrial"/>
                <a:cs typeface="Questrial"/>
                <a:sym typeface="Questrial"/>
              </a:rPr>
              <a:t>Prototipo</a:t>
            </a:r>
            <a:endParaRPr lang="es-CL" b="1" i="1" cap="none" dirty="0">
              <a:solidFill>
                <a:srgbClr val="0774A6"/>
              </a:solidFill>
              <a:latin typeface="Questrial"/>
              <a:ea typeface="Questrial"/>
              <a:cs typeface="Questrial"/>
              <a:sym typeface="Questrial"/>
            </a:endParaRPr>
          </a:p>
        </p:txBody>
      </p:sp>
      <p:pic>
        <p:nvPicPr>
          <p:cNvPr id="6" name="Shape 566"/>
          <p:cNvPicPr preferRelativeResize="0"/>
          <p:nvPr/>
        </p:nvPicPr>
        <p:blipFill>
          <a:blip r:embed="rId2">
            <a:alphaModFix/>
          </a:blip>
          <a:stretch>
            <a:fillRect/>
          </a:stretch>
        </p:blipFill>
        <p:spPr>
          <a:xfrm>
            <a:off x="558762" y="2105544"/>
            <a:ext cx="4448865" cy="4326424"/>
          </a:xfrm>
          <a:prstGeom prst="rect">
            <a:avLst/>
          </a:prstGeom>
          <a:noFill/>
          <a:ln>
            <a:noFill/>
          </a:ln>
        </p:spPr>
      </p:pic>
      <p:pic>
        <p:nvPicPr>
          <p:cNvPr id="7" name="Shape 567"/>
          <p:cNvPicPr preferRelativeResize="0"/>
          <p:nvPr/>
        </p:nvPicPr>
        <p:blipFill>
          <a:blip r:embed="rId3">
            <a:alphaModFix/>
          </a:blip>
          <a:stretch>
            <a:fillRect/>
          </a:stretch>
        </p:blipFill>
        <p:spPr>
          <a:xfrm>
            <a:off x="6307885" y="2104601"/>
            <a:ext cx="5388632" cy="4326425"/>
          </a:xfrm>
          <a:prstGeom prst="rect">
            <a:avLst/>
          </a:prstGeom>
          <a:noFill/>
          <a:ln>
            <a:noFill/>
          </a:ln>
        </p:spPr>
      </p:pic>
      <p:sp>
        <p:nvSpPr>
          <p:cNvPr id="8" name="Shape 574"/>
          <p:cNvSpPr txBox="1"/>
          <p:nvPr/>
        </p:nvSpPr>
        <p:spPr>
          <a:xfrm>
            <a:off x="3779522" y="2564477"/>
            <a:ext cx="2330000" cy="513300"/>
          </a:xfrm>
          <a:prstGeom prst="rect">
            <a:avLst/>
          </a:prstGeom>
          <a:noFill/>
          <a:ln>
            <a:noFill/>
          </a:ln>
        </p:spPr>
        <p:txBody>
          <a:bodyPr lIns="91425" tIns="91425" rIns="91425" bIns="91425" anchor="t" anchorCtr="0">
            <a:noAutofit/>
          </a:bodyPr>
          <a:lstStyle/>
          <a:p>
            <a:pPr lvl="0">
              <a:spcBef>
                <a:spcPts val="0"/>
              </a:spcBef>
              <a:buNone/>
            </a:pPr>
            <a:r>
              <a:rPr lang="es-CL" sz="4800" b="1" dirty="0">
                <a:solidFill>
                  <a:srgbClr val="980000"/>
                </a:solidFill>
              </a:rPr>
              <a:t>v1</a:t>
            </a:r>
          </a:p>
        </p:txBody>
      </p:sp>
      <p:sp>
        <p:nvSpPr>
          <p:cNvPr id="9" name="Shape 575"/>
          <p:cNvSpPr txBox="1"/>
          <p:nvPr/>
        </p:nvSpPr>
        <p:spPr>
          <a:xfrm>
            <a:off x="10141451" y="2738203"/>
            <a:ext cx="2330000" cy="454800"/>
          </a:xfrm>
          <a:prstGeom prst="rect">
            <a:avLst/>
          </a:prstGeom>
          <a:noFill/>
          <a:ln>
            <a:noFill/>
          </a:ln>
        </p:spPr>
        <p:txBody>
          <a:bodyPr lIns="91425" tIns="91425" rIns="91425" bIns="91425" anchor="t" anchorCtr="0">
            <a:noAutofit/>
          </a:bodyPr>
          <a:lstStyle/>
          <a:p>
            <a:pPr lvl="0" rtl="0">
              <a:spcBef>
                <a:spcPts val="0"/>
              </a:spcBef>
              <a:buNone/>
            </a:pPr>
            <a:r>
              <a:rPr lang="es-CL" sz="4800" b="1" dirty="0">
                <a:solidFill>
                  <a:srgbClr val="980000"/>
                </a:solidFill>
              </a:rPr>
              <a:t>v2</a:t>
            </a:r>
          </a:p>
        </p:txBody>
      </p:sp>
      <p:sp>
        <p:nvSpPr>
          <p:cNvPr id="10" name="Shape 573"/>
          <p:cNvSpPr/>
          <p:nvPr/>
        </p:nvSpPr>
        <p:spPr>
          <a:xfrm>
            <a:off x="5164845" y="3436088"/>
            <a:ext cx="1094150" cy="843648"/>
          </a:xfrm>
          <a:prstGeom prst="righ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0707381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2" name="Shape 582"/>
          <p:cNvSpPr txBox="1">
            <a:spLocks noGrp="1"/>
          </p:cNvSpPr>
          <p:nvPr>
            <p:ph type="body" idx="1"/>
          </p:nvPr>
        </p:nvSpPr>
        <p:spPr>
          <a:xfrm>
            <a:off x="1761833" y="2760600"/>
            <a:ext cx="8948800" cy="4195500"/>
          </a:xfrm>
          <a:prstGeom prst="rect">
            <a:avLst/>
          </a:prstGeom>
        </p:spPr>
        <p:txBody>
          <a:bodyPr lIns="91425" tIns="91425" rIns="91425" bIns="91425" anchor="t" anchorCtr="0">
            <a:noAutofit/>
          </a:bodyPr>
          <a:lstStyle/>
          <a:p>
            <a:pPr marL="457200" lvl="0" indent="-228600" algn="just" rtl="0">
              <a:spcBef>
                <a:spcPts val="0"/>
              </a:spcBef>
            </a:pPr>
            <a:r>
              <a:rPr lang="es-CL"/>
              <a:t>Interfaz Gráfica amigable y sencilla .</a:t>
            </a:r>
          </a:p>
          <a:p>
            <a:pPr marL="457200" lvl="0" indent="-228600" algn="just">
              <a:spcBef>
                <a:spcPts val="0"/>
              </a:spcBef>
            </a:pPr>
            <a:r>
              <a:rPr lang="es-CL"/>
              <a:t>Interfaz con función de “Alerta crítica” en operación. </a:t>
            </a:r>
          </a:p>
          <a:p>
            <a:pPr marL="457200" lvl="0" indent="-228600" algn="just">
              <a:spcBef>
                <a:spcPts val="0"/>
              </a:spcBef>
            </a:pPr>
            <a:r>
              <a:rPr lang="es-CL"/>
              <a:t>Capacitación para los supervisores.</a:t>
            </a:r>
          </a:p>
          <a:p>
            <a:pPr marL="457200" lvl="0" indent="-228600" algn="just" rtl="0">
              <a:spcBef>
                <a:spcPts val="0"/>
              </a:spcBef>
            </a:pPr>
            <a:r>
              <a:rPr lang="es-CL"/>
              <a:t>Mantencion y actualizacion constante por parte del equipo desarrollador.</a:t>
            </a:r>
          </a:p>
          <a:p>
            <a:pPr marL="457200" lvl="0" indent="-228600" algn="just" rtl="0">
              <a:spcBef>
                <a:spcPts val="0"/>
              </a:spcBef>
            </a:pPr>
            <a:r>
              <a:rPr lang="es-CL"/>
              <a:t>Mantención “Actualización”  debido a nuevos tiempos de operación</a:t>
            </a:r>
          </a:p>
        </p:txBody>
      </p:sp>
      <p:sp>
        <p:nvSpPr>
          <p:cNvPr id="583" name="Shape 583"/>
          <p:cNvSpPr txBox="1">
            <a:spLocks noGrp="1"/>
          </p:cNvSpPr>
          <p:nvPr>
            <p:ph type="sldNum" idx="12"/>
          </p:nvPr>
        </p:nvSpPr>
        <p:spPr>
          <a:xfrm>
            <a:off x="10355241" y="295736"/>
            <a:ext cx="838400" cy="767700"/>
          </a:xfrm>
          <a:prstGeom prst="rect">
            <a:avLst/>
          </a:prstGeom>
        </p:spPr>
        <p:txBody>
          <a:bodyPr lIns="91425" tIns="45700" rIns="91425" bIns="45700" anchor="b" anchorCtr="0">
            <a:noAutofit/>
          </a:bodyPr>
          <a:lstStyle/>
          <a:p>
            <a:pPr lvl="0">
              <a:spcBef>
                <a:spcPts val="0"/>
              </a:spcBef>
              <a:buClr>
                <a:schemeClr val="lt1"/>
              </a:buClr>
              <a:buSzPct val="25000"/>
              <a:buFont typeface="Questrial"/>
              <a:buNone/>
            </a:pPr>
            <a:fld id="{00000000-1234-1234-1234-123412341234}" type="slidenum">
              <a:rPr lang="es-CL">
                <a:solidFill>
                  <a:srgbClr val="000000"/>
                </a:solidFill>
              </a:rPr>
              <a:t>11</a:t>
            </a:fld>
            <a:endParaRPr lang="es-CL">
              <a:solidFill>
                <a:srgbClr val="000000"/>
              </a:solidFill>
            </a:endParaRPr>
          </a:p>
        </p:txBody>
      </p:sp>
      <p:sp>
        <p:nvSpPr>
          <p:cNvPr id="584" name="Shape 584"/>
          <p:cNvSpPr txBox="1"/>
          <p:nvPr/>
        </p:nvSpPr>
        <p:spPr>
          <a:xfrm>
            <a:off x="335363" y="404675"/>
            <a:ext cx="4225200" cy="936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Questrial"/>
              <a:buNone/>
            </a:pPr>
            <a:r>
              <a:rPr lang="es-CL" sz="4000" b="1" i="1">
                <a:solidFill>
                  <a:schemeClr val="lt1"/>
                </a:solidFill>
                <a:latin typeface="Questrial"/>
                <a:ea typeface="Questrial"/>
                <a:cs typeface="Questrial"/>
                <a:sym typeface="Questrial"/>
              </a:rPr>
              <a:t>Prototipo v2</a:t>
            </a:r>
          </a:p>
        </p:txBody>
      </p:sp>
      <p:sp>
        <p:nvSpPr>
          <p:cNvPr id="11" name="Shape 456"/>
          <p:cNvSpPr txBox="1">
            <a:spLocks/>
          </p:cNvSpPr>
          <p:nvPr/>
        </p:nvSpPr>
        <p:spPr>
          <a:xfrm>
            <a:off x="255782" y="116632"/>
            <a:ext cx="7200799" cy="936103"/>
          </a:xfrm>
          <a:prstGeom prst="rect">
            <a:avLst/>
          </a:prstGeom>
          <a:noFill/>
          <a:ln>
            <a:noFill/>
          </a:ln>
        </p:spPr>
        <p:txBody>
          <a:bodyPr vert="horz" lIns="91425" tIns="91425" rIns="91425" bIns="91425" rtlCol="0" anchor="b" anchorCtr="0">
            <a:no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nSpc>
                <a:spcPct val="100000"/>
              </a:lnSpc>
              <a:spcBef>
                <a:spcPts val="0"/>
              </a:spcBef>
              <a:buClr>
                <a:schemeClr val="lt2"/>
              </a:buClr>
              <a:buSzPct val="25000"/>
            </a:pPr>
            <a:r>
              <a:rPr lang="es-CL" b="1" i="1" cap="none" dirty="0">
                <a:solidFill>
                  <a:srgbClr val="0774A6"/>
                </a:solidFill>
                <a:latin typeface="Questrial"/>
                <a:ea typeface="Questrial"/>
                <a:cs typeface="Questrial"/>
                <a:sym typeface="Questrial"/>
              </a:rPr>
              <a:t>Operatividad y Mantención</a:t>
            </a:r>
          </a:p>
        </p:txBody>
      </p:sp>
    </p:spTree>
    <p:extLst>
      <p:ext uri="{BB962C8B-B14F-4D97-AF65-F5344CB8AC3E}">
        <p14:creationId xmlns:p14="http://schemas.microsoft.com/office/powerpoint/2010/main" val="751440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xfrm>
            <a:off x="646280" y="452718"/>
            <a:ext cx="9407200" cy="1400400"/>
          </a:xfrm>
          <a:prstGeom prst="rect">
            <a:avLst/>
          </a:prstGeom>
        </p:spPr>
        <p:txBody>
          <a:bodyPr lIns="91425" tIns="91425" rIns="91425" bIns="91425" anchor="t" anchorCtr="0">
            <a:noAutofit/>
          </a:bodyPr>
          <a:lstStyle/>
          <a:p>
            <a:pPr lvl="0" rtl="0">
              <a:spcBef>
                <a:spcPts val="0"/>
              </a:spcBef>
              <a:buNone/>
            </a:pPr>
            <a:endParaRPr dirty="0"/>
          </a:p>
          <a:p>
            <a:pPr lvl="0" rtl="0">
              <a:spcBef>
                <a:spcPts val="0"/>
              </a:spcBef>
              <a:buNone/>
            </a:pPr>
            <a:r>
              <a:rPr lang="es-CL" dirty="0"/>
              <a:t>	</a:t>
            </a:r>
          </a:p>
        </p:txBody>
      </p:sp>
      <p:sp>
        <p:nvSpPr>
          <p:cNvPr id="596" name="Shape 596"/>
          <p:cNvSpPr txBox="1">
            <a:spLocks noGrp="1"/>
          </p:cNvSpPr>
          <p:nvPr>
            <p:ph type="body" idx="1"/>
          </p:nvPr>
        </p:nvSpPr>
        <p:spPr>
          <a:xfrm>
            <a:off x="1406433" y="2348650"/>
            <a:ext cx="8948800" cy="4195500"/>
          </a:xfrm>
          <a:prstGeom prst="rect">
            <a:avLst/>
          </a:prstGeom>
        </p:spPr>
        <p:txBody>
          <a:bodyPr lIns="91425" tIns="91425" rIns="91425" bIns="91425" anchor="t" anchorCtr="0">
            <a:noAutofit/>
          </a:bodyPr>
          <a:lstStyle/>
          <a:p>
            <a:pPr marL="457200" lvl="0" indent="-228600" algn="just">
              <a:spcBef>
                <a:spcPts val="0"/>
              </a:spcBef>
            </a:pPr>
            <a:r>
              <a:rPr lang="es-CL"/>
              <a:t>Encriptación de la base de datos.</a:t>
            </a:r>
          </a:p>
          <a:p>
            <a:pPr marL="457200" lvl="0" indent="-228600" algn="just">
              <a:spcBef>
                <a:spcPts val="0"/>
              </a:spcBef>
            </a:pPr>
            <a:r>
              <a:rPr lang="es-CL"/>
              <a:t>Supervisores-usuarios del software solo pueden utilizar la aplicación. </a:t>
            </a:r>
          </a:p>
          <a:p>
            <a:pPr marL="457200" lvl="0" indent="-228600" algn="just">
              <a:spcBef>
                <a:spcPts val="0"/>
              </a:spcBef>
            </a:pPr>
            <a:r>
              <a:rPr lang="es-CL"/>
              <a:t>Se instalará el software y las bases de datos en el área de operaciones, los computadores están protegidos por clave y son de uso exclusivo de cada supervisor.</a:t>
            </a:r>
          </a:p>
          <a:p>
            <a:pPr marL="457200" lvl="0" indent="-228600" algn="just">
              <a:spcBef>
                <a:spcPts val="0"/>
              </a:spcBef>
            </a:pPr>
            <a:r>
              <a:rPr lang="es-CL"/>
              <a:t>Todos los datos-cálculos son de uso exclusivo del equipo de trabajo, debido a requisitos de confidencialidad por parte de  la empresa. </a:t>
            </a:r>
          </a:p>
          <a:p>
            <a:pPr lvl="0">
              <a:spcBef>
                <a:spcPts val="0"/>
              </a:spcBef>
              <a:buNone/>
            </a:pPr>
            <a:endParaRPr/>
          </a:p>
          <a:p>
            <a:pPr lvl="0" rtl="0">
              <a:spcBef>
                <a:spcPts val="0"/>
              </a:spcBef>
              <a:buNone/>
            </a:pPr>
            <a:r>
              <a:rPr lang="es-CL"/>
              <a:t> </a:t>
            </a:r>
          </a:p>
        </p:txBody>
      </p:sp>
      <p:sp>
        <p:nvSpPr>
          <p:cNvPr id="597" name="Shape 597"/>
          <p:cNvSpPr txBox="1">
            <a:spLocks noGrp="1"/>
          </p:cNvSpPr>
          <p:nvPr>
            <p:ph type="sldNum" idx="12"/>
          </p:nvPr>
        </p:nvSpPr>
        <p:spPr>
          <a:xfrm>
            <a:off x="10355241" y="295736"/>
            <a:ext cx="838400" cy="767700"/>
          </a:xfrm>
          <a:prstGeom prst="rect">
            <a:avLst/>
          </a:prstGeom>
        </p:spPr>
        <p:txBody>
          <a:bodyPr lIns="91425" tIns="45700" rIns="91425" bIns="45700" anchor="b" anchorCtr="0">
            <a:noAutofit/>
          </a:bodyPr>
          <a:lstStyle/>
          <a:p>
            <a:pPr lvl="0" rtl="0">
              <a:spcBef>
                <a:spcPts val="0"/>
              </a:spcBef>
              <a:buNone/>
            </a:pPr>
            <a:fld id="{00000000-1234-1234-1234-123412341234}" type="slidenum">
              <a:rPr lang="es-CL">
                <a:solidFill>
                  <a:srgbClr val="000000"/>
                </a:solidFill>
              </a:rPr>
              <a:t>12</a:t>
            </a:fld>
            <a:endParaRPr lang="es-CL">
              <a:solidFill>
                <a:srgbClr val="000000"/>
              </a:solidFill>
            </a:endParaRPr>
          </a:p>
        </p:txBody>
      </p:sp>
      <p:sp>
        <p:nvSpPr>
          <p:cNvPr id="598" name="Shape 598"/>
          <p:cNvSpPr txBox="1"/>
          <p:nvPr/>
        </p:nvSpPr>
        <p:spPr>
          <a:xfrm>
            <a:off x="335359" y="404663"/>
            <a:ext cx="7200800" cy="936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Questrial"/>
              <a:buNone/>
            </a:pPr>
            <a:r>
              <a:rPr lang="es-CL" sz="4000" b="1" i="1">
                <a:solidFill>
                  <a:schemeClr val="lt1"/>
                </a:solidFill>
                <a:latin typeface="Questrial"/>
                <a:ea typeface="Questrial"/>
                <a:cs typeface="Questrial"/>
                <a:sym typeface="Questrial"/>
              </a:rPr>
              <a:t>Prototipo v2</a:t>
            </a:r>
          </a:p>
        </p:txBody>
      </p:sp>
      <p:sp>
        <p:nvSpPr>
          <p:cNvPr id="11" name="Shape 456"/>
          <p:cNvSpPr txBox="1">
            <a:spLocks/>
          </p:cNvSpPr>
          <p:nvPr/>
        </p:nvSpPr>
        <p:spPr>
          <a:xfrm>
            <a:off x="255782" y="116632"/>
            <a:ext cx="7200799" cy="936103"/>
          </a:xfrm>
          <a:prstGeom prst="rect">
            <a:avLst/>
          </a:prstGeom>
          <a:noFill/>
          <a:ln>
            <a:noFill/>
          </a:ln>
        </p:spPr>
        <p:txBody>
          <a:bodyPr vert="horz" lIns="91425" tIns="91425" rIns="91425" bIns="91425" rtlCol="0" anchor="b" anchorCtr="0">
            <a:no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nSpc>
                <a:spcPct val="100000"/>
              </a:lnSpc>
              <a:spcBef>
                <a:spcPts val="0"/>
              </a:spcBef>
              <a:buClr>
                <a:schemeClr val="lt2"/>
              </a:buClr>
              <a:buSzPct val="25000"/>
            </a:pPr>
            <a:r>
              <a:rPr lang="es-CL" b="1" i="1" cap="none" dirty="0">
                <a:solidFill>
                  <a:srgbClr val="0774A6"/>
                </a:solidFill>
                <a:latin typeface="Questrial"/>
                <a:ea typeface="Questrial"/>
                <a:cs typeface="Questrial"/>
                <a:sym typeface="Questrial"/>
              </a:rPr>
              <a:t>Confiabilidad y Seguridad</a:t>
            </a:r>
          </a:p>
        </p:txBody>
      </p:sp>
    </p:spTree>
    <p:extLst>
      <p:ext uri="{BB962C8B-B14F-4D97-AF65-F5344CB8AC3E}">
        <p14:creationId xmlns:p14="http://schemas.microsoft.com/office/powerpoint/2010/main" val="24172056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235202409"/>
              </p:ext>
            </p:extLst>
          </p:nvPr>
        </p:nvGraphicFramePr>
        <p:xfrm>
          <a:off x="2925398" y="1946534"/>
          <a:ext cx="5397249" cy="4787531"/>
        </p:xfrm>
        <a:graphic>
          <a:graphicData uri="http://schemas.openxmlformats.org/presentationml/2006/ole">
            <mc:AlternateContent xmlns:mc="http://schemas.openxmlformats.org/markup-compatibility/2006">
              <mc:Choice xmlns:v="urn:schemas-microsoft-com:vml" Requires="v">
                <p:oleObj spid="_x0000_s1025" name="Document" r:id="rId3" imgW="6121400" imgH="8178800" progId="Word.Document.12">
                  <p:embed/>
                </p:oleObj>
              </mc:Choice>
              <mc:Fallback>
                <p:oleObj name="Document" r:id="rId3" imgW="6121400" imgH="8178800" progId="Word.Document.12">
                  <p:embed/>
                  <p:pic>
                    <p:nvPicPr>
                      <p:cNvPr id="0" name=""/>
                      <p:cNvPicPr/>
                      <p:nvPr/>
                    </p:nvPicPr>
                    <p:blipFill>
                      <a:blip r:embed="rId4"/>
                      <a:stretch>
                        <a:fillRect/>
                      </a:stretch>
                    </p:blipFill>
                    <p:spPr>
                      <a:xfrm>
                        <a:off x="2925398" y="1946534"/>
                        <a:ext cx="5397249" cy="4787531"/>
                      </a:xfrm>
                      <a:prstGeom prst="rect">
                        <a:avLst/>
                      </a:prstGeom>
                    </p:spPr>
                  </p:pic>
                </p:oleObj>
              </mc:Fallback>
            </mc:AlternateContent>
          </a:graphicData>
        </a:graphic>
      </p:graphicFrame>
      <p:sp>
        <p:nvSpPr>
          <p:cNvPr id="5" name="Shape 456"/>
          <p:cNvSpPr txBox="1">
            <a:spLocks/>
          </p:cNvSpPr>
          <p:nvPr/>
        </p:nvSpPr>
        <p:spPr>
          <a:xfrm>
            <a:off x="255782" y="116632"/>
            <a:ext cx="7200799" cy="936103"/>
          </a:xfrm>
          <a:prstGeom prst="rect">
            <a:avLst/>
          </a:prstGeom>
          <a:noFill/>
          <a:ln>
            <a:noFill/>
          </a:ln>
        </p:spPr>
        <p:txBody>
          <a:bodyPr vert="horz" lIns="91425" tIns="91425" rIns="91425" bIns="91425" rtlCol="0" anchor="b" anchorCtr="0">
            <a:no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nSpc>
                <a:spcPct val="100000"/>
              </a:lnSpc>
              <a:spcBef>
                <a:spcPts val="0"/>
              </a:spcBef>
              <a:buClr>
                <a:schemeClr val="lt2"/>
              </a:buClr>
              <a:buSzPct val="25000"/>
            </a:pPr>
            <a:r>
              <a:rPr lang="es-CL" b="1" i="1" cap="none" dirty="0" smtClean="0">
                <a:solidFill>
                  <a:srgbClr val="0774A6"/>
                </a:solidFill>
                <a:latin typeface="Questrial"/>
                <a:ea typeface="Questrial"/>
                <a:cs typeface="Questrial"/>
                <a:sym typeface="Questrial"/>
              </a:rPr>
              <a:t>Test Case</a:t>
            </a:r>
            <a:endParaRPr lang="es-CL" b="1" i="1" cap="none" dirty="0">
              <a:solidFill>
                <a:srgbClr val="0774A6"/>
              </a:solidFill>
              <a:latin typeface="Questrial"/>
              <a:ea typeface="Questrial"/>
              <a:cs typeface="Questrial"/>
              <a:sym typeface="Questrial"/>
            </a:endParaRPr>
          </a:p>
        </p:txBody>
      </p:sp>
    </p:spTree>
    <p:extLst>
      <p:ext uri="{BB962C8B-B14F-4D97-AF65-F5344CB8AC3E}">
        <p14:creationId xmlns:p14="http://schemas.microsoft.com/office/powerpoint/2010/main" val="41376606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623391" y="263670"/>
            <a:ext cx="9407172" cy="140053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2"/>
              </a:buClr>
              <a:buSzPct val="25000"/>
              <a:buFont typeface="Questrial"/>
              <a:buNone/>
            </a:pPr>
            <a:r>
              <a:rPr lang="es-CL" sz="4200" b="1" i="1" u="none" strike="noStrike" cap="none" dirty="0" smtClean="0">
                <a:solidFill>
                  <a:schemeClr val="bg2">
                    <a:lumMod val="75000"/>
                  </a:schemeClr>
                </a:solidFill>
                <a:latin typeface="Questrial"/>
                <a:ea typeface="Questrial"/>
                <a:cs typeface="Questrial"/>
                <a:sym typeface="Questrial"/>
              </a:rPr>
              <a:t>Descripción de la Empresa</a:t>
            </a:r>
            <a:endParaRPr lang="es-CL" sz="4200" b="1" i="1" u="none" strike="noStrike" cap="none" dirty="0">
              <a:solidFill>
                <a:schemeClr val="bg2">
                  <a:lumMod val="75000"/>
                </a:schemeClr>
              </a:solidFill>
              <a:latin typeface="Questrial"/>
              <a:ea typeface="Questrial"/>
              <a:cs typeface="Questrial"/>
              <a:sym typeface="Questrial"/>
            </a:endParaRPr>
          </a:p>
        </p:txBody>
      </p:sp>
      <p:sp>
        <p:nvSpPr>
          <p:cNvPr id="306" name="Shape 306"/>
          <p:cNvSpPr txBox="1">
            <a:spLocks noGrp="1"/>
          </p:cNvSpPr>
          <p:nvPr>
            <p:ph type="body" idx="1"/>
          </p:nvPr>
        </p:nvSpPr>
        <p:spPr>
          <a:xfrm>
            <a:off x="458127" y="2095838"/>
            <a:ext cx="10972800" cy="4526100"/>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Clr>
                <a:srgbClr val="999999"/>
              </a:buClr>
              <a:buSzPct val="25000"/>
              <a:buFont typeface="Noto Sans Symbols"/>
              <a:buNone/>
            </a:pPr>
            <a:r>
              <a:rPr lang="es-CL" sz="2000" b="1" i="1" u="none" strike="noStrike" cap="none" dirty="0">
                <a:solidFill>
                  <a:schemeClr val="lt1"/>
                </a:solidFill>
                <a:latin typeface="Questrial"/>
                <a:ea typeface="Questrial"/>
                <a:cs typeface="Questrial"/>
                <a:sym typeface="Questrial"/>
              </a:rPr>
              <a:t>Aspectos Generales</a:t>
            </a:r>
          </a:p>
          <a:p>
            <a:pPr marL="342906" marR="0" lvl="0" indent="-342906" algn="just" rtl="0">
              <a:lnSpc>
                <a:spcPct val="100000"/>
              </a:lnSpc>
              <a:spcBef>
                <a:spcPts val="1000"/>
              </a:spcBef>
              <a:spcAft>
                <a:spcPts val="0"/>
              </a:spcAft>
              <a:buClr>
                <a:srgbClr val="999999"/>
              </a:buClr>
              <a:buSzPct val="80000"/>
              <a:buFont typeface="Noto Sans Symbols"/>
              <a:buChar char="●"/>
            </a:pPr>
            <a:r>
              <a:rPr lang="es-CL" sz="2000" b="0" i="0" u="none" strike="noStrike" cap="none" dirty="0">
                <a:solidFill>
                  <a:schemeClr val="lt1"/>
                </a:solidFill>
                <a:latin typeface="Questrial"/>
                <a:ea typeface="Questrial"/>
                <a:cs typeface="Questrial"/>
                <a:sym typeface="Questrial"/>
              </a:rPr>
              <a:t>Polymar S.A., Empresa dedicada a la elaboración de envases plásticos.</a:t>
            </a:r>
          </a:p>
          <a:p>
            <a:pPr marL="342906" marR="0" lvl="0" indent="-342906" algn="just" rtl="0">
              <a:lnSpc>
                <a:spcPct val="100000"/>
              </a:lnSpc>
              <a:spcBef>
                <a:spcPts val="1000"/>
              </a:spcBef>
              <a:spcAft>
                <a:spcPts val="0"/>
              </a:spcAft>
              <a:buClr>
                <a:srgbClr val="999999"/>
              </a:buClr>
              <a:buSzPct val="80000"/>
              <a:buFont typeface="Noto Sans Symbols"/>
              <a:buChar char="●"/>
            </a:pPr>
            <a:r>
              <a:rPr lang="es-CL" sz="2000" b="0" i="0" u="none" strike="noStrike" cap="none" dirty="0">
                <a:solidFill>
                  <a:schemeClr val="lt1"/>
                </a:solidFill>
                <a:latin typeface="Questrial"/>
                <a:ea typeface="Questrial"/>
                <a:cs typeface="Questrial"/>
                <a:sym typeface="Questrial"/>
              </a:rPr>
              <a:t>Fundada por Jorge Tumani Kouri-Moukdessi en el año 1964, Viña del Mar.</a:t>
            </a:r>
          </a:p>
          <a:p>
            <a:pPr marL="342906" marR="0" lvl="0" indent="-342906" algn="just" rtl="0">
              <a:lnSpc>
                <a:spcPct val="100000"/>
              </a:lnSpc>
              <a:spcBef>
                <a:spcPts val="1000"/>
              </a:spcBef>
              <a:spcAft>
                <a:spcPts val="0"/>
              </a:spcAft>
              <a:buClr>
                <a:srgbClr val="999999"/>
              </a:buClr>
              <a:buSzPct val="80000"/>
              <a:buFont typeface="Noto Sans Symbols"/>
              <a:buChar char="●"/>
            </a:pPr>
            <a:r>
              <a:rPr lang="es-CL" sz="2000" b="0" i="0" u="none" strike="noStrike" cap="none" dirty="0">
                <a:solidFill>
                  <a:schemeClr val="lt1"/>
                </a:solidFill>
                <a:latin typeface="Questrial"/>
                <a:ea typeface="Questrial"/>
                <a:cs typeface="Questrial"/>
                <a:sym typeface="Questrial"/>
              </a:rPr>
              <a:t>Ubicada actualmente en Calle Cerro el Plomo 3530, Parque Industrial Curauma, terreno de 11.626m</a:t>
            </a:r>
            <a:r>
              <a:rPr lang="es-CL" sz="2000" b="0" i="0" u="none" strike="noStrike" cap="none" baseline="30000" dirty="0">
                <a:solidFill>
                  <a:schemeClr val="lt1"/>
                </a:solidFill>
                <a:latin typeface="Questrial"/>
                <a:ea typeface="Questrial"/>
                <a:cs typeface="Questrial"/>
                <a:sym typeface="Questrial"/>
              </a:rPr>
              <a:t>2</a:t>
            </a:r>
            <a:r>
              <a:rPr lang="es-CL" sz="2000" b="0" i="0" u="none" strike="noStrike" cap="none" dirty="0">
                <a:solidFill>
                  <a:schemeClr val="lt1"/>
                </a:solidFill>
                <a:latin typeface="Questrial"/>
                <a:ea typeface="Questrial"/>
                <a:cs typeface="Questrial"/>
                <a:sym typeface="Questrial"/>
              </a:rPr>
              <a:t>  y una construcción de 3411 m</a:t>
            </a:r>
            <a:r>
              <a:rPr lang="es-CL" sz="2000" b="0" i="0" u="none" strike="noStrike" cap="none" baseline="30000" dirty="0">
                <a:solidFill>
                  <a:schemeClr val="lt1"/>
                </a:solidFill>
                <a:latin typeface="Questrial"/>
                <a:ea typeface="Questrial"/>
                <a:cs typeface="Questrial"/>
                <a:sym typeface="Questrial"/>
              </a:rPr>
              <a:t>2</a:t>
            </a:r>
            <a:r>
              <a:rPr lang="es-CL" sz="2000" b="0" i="0" u="none" strike="noStrike" cap="none" dirty="0">
                <a:solidFill>
                  <a:schemeClr val="lt1"/>
                </a:solidFill>
                <a:latin typeface="Questrial"/>
                <a:ea typeface="Questrial"/>
                <a:cs typeface="Questrial"/>
                <a:sym typeface="Questrial"/>
              </a:rPr>
              <a:t> </a:t>
            </a:r>
          </a:p>
          <a:p>
            <a:pPr marL="342906" marR="0" lvl="0" indent="-342906" algn="just" rtl="0">
              <a:lnSpc>
                <a:spcPct val="100000"/>
              </a:lnSpc>
              <a:spcBef>
                <a:spcPts val="1000"/>
              </a:spcBef>
              <a:spcAft>
                <a:spcPts val="0"/>
              </a:spcAft>
              <a:buClr>
                <a:srgbClr val="999999"/>
              </a:buClr>
              <a:buSzPct val="80000"/>
              <a:buFont typeface="Noto Sans Symbols"/>
              <a:buChar char="●"/>
            </a:pPr>
            <a:r>
              <a:rPr lang="es-CL" sz="2000" b="0" i="0" u="none" strike="noStrike" cap="none" dirty="0">
                <a:solidFill>
                  <a:schemeClr val="lt1"/>
                </a:solidFill>
                <a:latin typeface="Questrial"/>
                <a:ea typeface="Questrial"/>
                <a:cs typeface="Questrial"/>
                <a:sym typeface="Questrial"/>
              </a:rPr>
              <a:t>Planta de 92 Personas. 60 de ellas divididas en supervisores, operarios, técnicos entre otros.</a:t>
            </a:r>
          </a:p>
          <a:p>
            <a:pPr marL="0" marR="0" lvl="0" indent="0" algn="just" rtl="0">
              <a:lnSpc>
                <a:spcPct val="100000"/>
              </a:lnSpc>
              <a:spcBef>
                <a:spcPts val="1000"/>
              </a:spcBef>
              <a:spcAft>
                <a:spcPts val="0"/>
              </a:spcAft>
              <a:buClr>
                <a:srgbClr val="999999"/>
              </a:buClr>
              <a:buSzPct val="25000"/>
              <a:buFont typeface="Noto Sans Symbols"/>
              <a:buNone/>
            </a:pPr>
            <a:endParaRPr sz="2000" b="1" i="1" u="none" strike="noStrike" cap="none" dirty="0">
              <a:solidFill>
                <a:schemeClr val="lt1"/>
              </a:solidFill>
              <a:latin typeface="Questrial"/>
              <a:ea typeface="Questrial"/>
              <a:cs typeface="Questrial"/>
              <a:sym typeface="Questrial"/>
            </a:endParaRPr>
          </a:p>
          <a:p>
            <a:pPr marL="0" marR="0" lvl="0" indent="0" algn="l" rtl="0">
              <a:lnSpc>
                <a:spcPct val="100000"/>
              </a:lnSpc>
              <a:spcBef>
                <a:spcPts val="1000"/>
              </a:spcBef>
              <a:spcAft>
                <a:spcPts val="0"/>
              </a:spcAft>
              <a:buClr>
                <a:srgbClr val="999999"/>
              </a:buClr>
              <a:buSzPct val="25000"/>
              <a:buFont typeface="Noto Sans Symbols"/>
              <a:buNone/>
            </a:pPr>
            <a:endParaRPr sz="2000" b="0" i="0" u="none" strike="noStrike" cap="none" dirty="0">
              <a:solidFill>
                <a:schemeClr val="lt1"/>
              </a:solidFill>
              <a:latin typeface="Questrial"/>
              <a:ea typeface="Questrial"/>
              <a:cs typeface="Questrial"/>
              <a:sym typeface="Questrial"/>
            </a:endParaRPr>
          </a:p>
        </p:txBody>
      </p:sp>
      <p:sp>
        <p:nvSpPr>
          <p:cNvPr id="307" name="Shape 307"/>
          <p:cNvSpPr txBox="1">
            <a:spLocks noGrp="1"/>
          </p:cNvSpPr>
          <p:nvPr>
            <p:ph type="sldNum" idx="12"/>
          </p:nvPr>
        </p:nvSpPr>
        <p:spPr>
          <a:xfrm>
            <a:off x="10355242" y="295737"/>
            <a:ext cx="838417" cy="7676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SzPct val="25000"/>
              <a:buFont typeface="Questrial"/>
              <a:buNone/>
            </a:pPr>
            <a:fld id="{00000000-1234-1234-1234-123412341234}" type="slidenum">
              <a:rPr lang="es-CL" sz="2801" b="0" i="0" u="none" strike="noStrike" cap="none">
                <a:solidFill>
                  <a:schemeClr val="dk1"/>
                </a:solidFill>
                <a:latin typeface="Questrial"/>
                <a:ea typeface="Questrial"/>
                <a:cs typeface="Questrial"/>
                <a:sym typeface="Questrial"/>
              </a:rPr>
              <a:t>2</a:t>
            </a:fld>
            <a:endParaRPr lang="es-CL" sz="2801" b="0" i="0" u="none" strike="noStrike" cap="none">
              <a:solidFill>
                <a:schemeClr val="dk1"/>
              </a:solidFill>
              <a:latin typeface="Questrial"/>
              <a:ea typeface="Questrial"/>
              <a:cs typeface="Questrial"/>
              <a:sym typeface="Questrial"/>
            </a:endParaRPr>
          </a:p>
        </p:txBody>
      </p:sp>
      <p:pic>
        <p:nvPicPr>
          <p:cNvPr id="12" name="Shape 292"/>
          <p:cNvPicPr preferRelativeResize="0"/>
          <p:nvPr/>
        </p:nvPicPr>
        <p:blipFill rotWithShape="1">
          <a:blip r:embed="rId3">
            <a:alphaModFix/>
          </a:blip>
          <a:srcRect/>
          <a:stretch/>
        </p:blipFill>
        <p:spPr>
          <a:xfrm>
            <a:off x="1071886" y="4824406"/>
            <a:ext cx="4248472" cy="1573508"/>
          </a:xfrm>
          <a:prstGeom prst="rect">
            <a:avLst/>
          </a:prstGeom>
          <a:noFill/>
          <a:ln>
            <a:noFill/>
          </a:ln>
        </p:spPr>
      </p:pic>
    </p:spTree>
    <p:extLst>
      <p:ext uri="{BB962C8B-B14F-4D97-AF65-F5344CB8AC3E}">
        <p14:creationId xmlns:p14="http://schemas.microsoft.com/office/powerpoint/2010/main" val="634219874"/>
      </p:ext>
    </p:extLst>
  </p:cSld>
  <p:clrMapOvr>
    <a:masterClrMapping/>
  </p:clrMapOvr>
  <p:transition xmlns:p14="http://schemas.microsoft.com/office/powerpoint/2010/mai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264846" y="131768"/>
            <a:ext cx="9407199" cy="1400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2"/>
              </a:buClr>
              <a:buSzPct val="25000"/>
              <a:buFont typeface="Questrial"/>
              <a:buNone/>
            </a:pPr>
            <a:r>
              <a:rPr lang="es-CL" sz="4200" b="1" i="1" u="none" strike="noStrike" cap="none" dirty="0">
                <a:solidFill>
                  <a:srgbClr val="0774A6"/>
                </a:solidFill>
                <a:latin typeface="Questrial"/>
                <a:ea typeface="Questrial"/>
                <a:cs typeface="Questrial"/>
                <a:sym typeface="Questrial"/>
              </a:rPr>
              <a:t>Principales Clientes</a:t>
            </a:r>
          </a:p>
        </p:txBody>
      </p:sp>
      <p:sp>
        <p:nvSpPr>
          <p:cNvPr id="320" name="Shape 320"/>
          <p:cNvSpPr txBox="1">
            <a:spLocks noGrp="1"/>
          </p:cNvSpPr>
          <p:nvPr>
            <p:ph type="sldNum" idx="12"/>
          </p:nvPr>
        </p:nvSpPr>
        <p:spPr>
          <a:xfrm>
            <a:off x="10355241" y="295737"/>
            <a:ext cx="838400" cy="767699"/>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1"/>
              </a:buClr>
              <a:buSzPct val="25000"/>
              <a:buFont typeface="Questrial"/>
              <a:buNone/>
            </a:pPr>
            <a:fld id="{00000000-1234-1234-1234-123412341234}" type="slidenum">
              <a:rPr lang="es-CL" sz="2801" b="0" i="0" u="none" strike="noStrike" cap="none">
                <a:solidFill>
                  <a:schemeClr val="dk1"/>
                </a:solidFill>
                <a:latin typeface="Questrial"/>
                <a:ea typeface="Questrial"/>
                <a:cs typeface="Questrial"/>
                <a:sym typeface="Questrial"/>
              </a:rPr>
              <a:t>3</a:t>
            </a:fld>
            <a:endParaRPr lang="es-CL" sz="2801" b="0" i="0" u="none" strike="noStrike" cap="none">
              <a:solidFill>
                <a:schemeClr val="dk1"/>
              </a:solidFill>
              <a:latin typeface="Questrial"/>
              <a:ea typeface="Questrial"/>
              <a:cs typeface="Questrial"/>
              <a:sym typeface="Questrial"/>
            </a:endParaRPr>
          </a:p>
        </p:txBody>
      </p:sp>
      <p:pic>
        <p:nvPicPr>
          <p:cNvPr id="321" name="Shape 321"/>
          <p:cNvPicPr preferRelativeResize="0"/>
          <p:nvPr/>
        </p:nvPicPr>
        <p:blipFill rotWithShape="1">
          <a:blip r:embed="rId3">
            <a:alphaModFix/>
          </a:blip>
          <a:srcRect/>
          <a:stretch/>
        </p:blipFill>
        <p:spPr>
          <a:xfrm>
            <a:off x="9063087" y="2432981"/>
            <a:ext cx="2539999" cy="619200"/>
          </a:xfrm>
          <a:prstGeom prst="rect">
            <a:avLst/>
          </a:prstGeom>
          <a:noFill/>
          <a:ln>
            <a:noFill/>
          </a:ln>
        </p:spPr>
      </p:pic>
      <p:pic>
        <p:nvPicPr>
          <p:cNvPr id="322" name="Shape 322"/>
          <p:cNvPicPr preferRelativeResize="0"/>
          <p:nvPr/>
        </p:nvPicPr>
        <p:blipFill rotWithShape="1">
          <a:blip r:embed="rId4">
            <a:alphaModFix/>
          </a:blip>
          <a:srcRect b="31534"/>
          <a:stretch/>
        </p:blipFill>
        <p:spPr>
          <a:xfrm>
            <a:off x="8354403" y="5479385"/>
            <a:ext cx="3837597" cy="518100"/>
          </a:xfrm>
          <a:prstGeom prst="rect">
            <a:avLst/>
          </a:prstGeom>
          <a:noFill/>
          <a:ln>
            <a:noFill/>
          </a:ln>
        </p:spPr>
      </p:pic>
      <p:pic>
        <p:nvPicPr>
          <p:cNvPr id="323" name="Shape 323"/>
          <p:cNvPicPr preferRelativeResize="0"/>
          <p:nvPr/>
        </p:nvPicPr>
        <p:blipFill rotWithShape="1">
          <a:blip r:embed="rId5">
            <a:alphaModFix/>
          </a:blip>
          <a:srcRect t="31960" b="36079"/>
          <a:stretch/>
        </p:blipFill>
        <p:spPr>
          <a:xfrm>
            <a:off x="5296513" y="5307021"/>
            <a:ext cx="3270400" cy="783899"/>
          </a:xfrm>
          <a:prstGeom prst="rect">
            <a:avLst/>
          </a:prstGeom>
          <a:noFill/>
          <a:ln>
            <a:noFill/>
          </a:ln>
        </p:spPr>
      </p:pic>
      <p:pic>
        <p:nvPicPr>
          <p:cNvPr id="324" name="Shape 324"/>
          <p:cNvPicPr preferRelativeResize="0"/>
          <p:nvPr/>
        </p:nvPicPr>
        <p:blipFill rotWithShape="1">
          <a:blip r:embed="rId6">
            <a:alphaModFix/>
          </a:blip>
          <a:srcRect/>
          <a:stretch/>
        </p:blipFill>
        <p:spPr>
          <a:xfrm>
            <a:off x="3983513" y="3878366"/>
            <a:ext cx="4034399" cy="805200"/>
          </a:xfrm>
          <a:prstGeom prst="rect">
            <a:avLst/>
          </a:prstGeom>
          <a:noFill/>
          <a:ln>
            <a:noFill/>
          </a:ln>
        </p:spPr>
      </p:pic>
      <p:pic>
        <p:nvPicPr>
          <p:cNvPr id="325" name="Shape 325"/>
          <p:cNvPicPr preferRelativeResize="0"/>
          <p:nvPr/>
        </p:nvPicPr>
        <p:blipFill rotWithShape="1">
          <a:blip r:embed="rId7">
            <a:alphaModFix/>
          </a:blip>
          <a:srcRect/>
          <a:stretch/>
        </p:blipFill>
        <p:spPr>
          <a:xfrm>
            <a:off x="8542637" y="3943291"/>
            <a:ext cx="3256000" cy="605400"/>
          </a:xfrm>
          <a:prstGeom prst="rect">
            <a:avLst/>
          </a:prstGeom>
          <a:noFill/>
          <a:ln>
            <a:noFill/>
          </a:ln>
        </p:spPr>
      </p:pic>
      <p:pic>
        <p:nvPicPr>
          <p:cNvPr id="327" name="Shape 327"/>
          <p:cNvPicPr preferRelativeResize="0"/>
          <p:nvPr/>
        </p:nvPicPr>
        <p:blipFill rotWithShape="1">
          <a:blip r:embed="rId8">
            <a:alphaModFix/>
          </a:blip>
          <a:srcRect/>
          <a:stretch/>
        </p:blipFill>
        <p:spPr>
          <a:xfrm>
            <a:off x="2555356" y="5102903"/>
            <a:ext cx="2940000" cy="1255799"/>
          </a:xfrm>
          <a:prstGeom prst="rect">
            <a:avLst/>
          </a:prstGeom>
          <a:noFill/>
          <a:ln>
            <a:noFill/>
          </a:ln>
        </p:spPr>
      </p:pic>
      <p:pic>
        <p:nvPicPr>
          <p:cNvPr id="328" name="Shape 328"/>
          <p:cNvPicPr preferRelativeResize="0"/>
          <p:nvPr/>
        </p:nvPicPr>
        <p:blipFill rotWithShape="1">
          <a:blip r:embed="rId9">
            <a:alphaModFix/>
          </a:blip>
          <a:srcRect/>
          <a:stretch/>
        </p:blipFill>
        <p:spPr>
          <a:xfrm>
            <a:off x="0" y="5259017"/>
            <a:ext cx="3085999" cy="1238400"/>
          </a:xfrm>
          <a:prstGeom prst="rect">
            <a:avLst/>
          </a:prstGeom>
          <a:noFill/>
          <a:ln>
            <a:noFill/>
          </a:ln>
        </p:spPr>
      </p:pic>
      <p:pic>
        <p:nvPicPr>
          <p:cNvPr id="329" name="Shape 329"/>
          <p:cNvPicPr preferRelativeResize="0"/>
          <p:nvPr/>
        </p:nvPicPr>
        <p:blipFill rotWithShape="1">
          <a:blip r:embed="rId10">
            <a:alphaModFix/>
          </a:blip>
          <a:srcRect/>
          <a:stretch/>
        </p:blipFill>
        <p:spPr>
          <a:xfrm>
            <a:off x="6635328" y="2366939"/>
            <a:ext cx="2161600" cy="835800"/>
          </a:xfrm>
          <a:prstGeom prst="rect">
            <a:avLst/>
          </a:prstGeom>
          <a:noFill/>
          <a:ln>
            <a:noFill/>
          </a:ln>
        </p:spPr>
      </p:pic>
      <p:pic>
        <p:nvPicPr>
          <p:cNvPr id="330" name="Shape 330"/>
          <p:cNvPicPr preferRelativeResize="0"/>
          <p:nvPr/>
        </p:nvPicPr>
        <p:blipFill rotWithShape="1">
          <a:blip r:embed="rId11">
            <a:alphaModFix/>
          </a:blip>
          <a:srcRect/>
          <a:stretch/>
        </p:blipFill>
        <p:spPr>
          <a:xfrm>
            <a:off x="750039" y="3711988"/>
            <a:ext cx="2924000" cy="1300200"/>
          </a:xfrm>
          <a:prstGeom prst="rect">
            <a:avLst/>
          </a:prstGeom>
          <a:noFill/>
          <a:ln>
            <a:noFill/>
          </a:ln>
        </p:spPr>
      </p:pic>
      <p:pic>
        <p:nvPicPr>
          <p:cNvPr id="332" name="Shape 332"/>
          <p:cNvPicPr preferRelativeResize="0"/>
          <p:nvPr/>
        </p:nvPicPr>
        <p:blipFill rotWithShape="1">
          <a:blip r:embed="rId12">
            <a:alphaModFix/>
          </a:blip>
          <a:srcRect/>
          <a:stretch/>
        </p:blipFill>
        <p:spPr>
          <a:xfrm>
            <a:off x="3674037" y="2366956"/>
            <a:ext cx="2741599" cy="1121699"/>
          </a:xfrm>
          <a:prstGeom prst="rect">
            <a:avLst/>
          </a:prstGeom>
          <a:noFill/>
          <a:ln>
            <a:noFill/>
          </a:ln>
        </p:spPr>
      </p:pic>
      <p:pic>
        <p:nvPicPr>
          <p:cNvPr id="333" name="Shape 333"/>
          <p:cNvPicPr preferRelativeResize="0"/>
          <p:nvPr/>
        </p:nvPicPr>
        <p:blipFill rotWithShape="1">
          <a:blip r:embed="rId13">
            <a:alphaModFix/>
          </a:blip>
          <a:srcRect l="18601" t="15601" r="18594" b="20666"/>
          <a:stretch/>
        </p:blipFill>
        <p:spPr>
          <a:xfrm>
            <a:off x="169767" y="1950518"/>
            <a:ext cx="3560685" cy="1757965"/>
          </a:xfrm>
          <a:prstGeom prst="rect">
            <a:avLst/>
          </a:prstGeom>
          <a:noFill/>
          <a:ln>
            <a:noFill/>
          </a:ln>
        </p:spPr>
      </p:pic>
    </p:spTree>
    <p:extLst>
      <p:ext uri="{BB962C8B-B14F-4D97-AF65-F5344CB8AC3E}">
        <p14:creationId xmlns:p14="http://schemas.microsoft.com/office/powerpoint/2010/main" val="1488878153"/>
      </p:ext>
    </p:extLst>
  </p:cSld>
  <p:clrMapOvr>
    <a:masterClrMapping/>
  </p:clrMapOvr>
  <p:transition xmlns:p14="http://schemas.microsoft.com/office/powerpoint/2010/mai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646281" y="167393"/>
            <a:ext cx="9407199" cy="1400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Questrial"/>
              <a:buNone/>
            </a:pPr>
            <a:r>
              <a:rPr lang="es-CL" sz="4200" b="1" i="1" u="none" strike="noStrike" cap="none" dirty="0">
                <a:solidFill>
                  <a:srgbClr val="0774A6"/>
                </a:solidFill>
                <a:latin typeface="Questrial"/>
                <a:ea typeface="Questrial"/>
                <a:cs typeface="Questrial"/>
                <a:sym typeface="Questrial"/>
              </a:rPr>
              <a:t>Problema /Oportunidad Detectada</a:t>
            </a:r>
          </a:p>
        </p:txBody>
      </p:sp>
      <p:sp>
        <p:nvSpPr>
          <p:cNvPr id="345" name="Shape 345"/>
          <p:cNvSpPr txBox="1">
            <a:spLocks noGrp="1"/>
          </p:cNvSpPr>
          <p:nvPr>
            <p:ph type="body" idx="1"/>
          </p:nvPr>
        </p:nvSpPr>
        <p:spPr>
          <a:xfrm>
            <a:off x="714300" y="1962174"/>
            <a:ext cx="11135200" cy="4195500"/>
          </a:xfrm>
          <a:prstGeom prst="rect">
            <a:avLst/>
          </a:prstGeom>
          <a:noFill/>
          <a:ln>
            <a:noFill/>
          </a:ln>
        </p:spPr>
        <p:txBody>
          <a:bodyPr lIns="91425" tIns="91425" rIns="91425" bIns="91425" anchor="t" anchorCtr="0">
            <a:noAutofit/>
          </a:bodyPr>
          <a:lstStyle/>
          <a:p>
            <a:pPr marL="0" marR="0" lvl="0" indent="0" algn="ctr" rtl="0">
              <a:lnSpc>
                <a:spcPct val="90000"/>
              </a:lnSpc>
              <a:spcBef>
                <a:spcPts val="0"/>
              </a:spcBef>
              <a:spcAft>
                <a:spcPts val="0"/>
              </a:spcAft>
              <a:buClr>
                <a:srgbClr val="999999"/>
              </a:buClr>
              <a:buSzPct val="25000"/>
              <a:buFont typeface="Noto Sans Symbols"/>
              <a:buNone/>
            </a:pPr>
            <a:r>
              <a:rPr lang="es-CL" sz="3000" b="1" i="1" u="none" strike="noStrike" cap="none" dirty="0">
                <a:solidFill>
                  <a:schemeClr val="lt1"/>
                </a:solidFill>
                <a:latin typeface="Questrial"/>
                <a:ea typeface="Questrial"/>
                <a:cs typeface="Questrial"/>
                <a:sym typeface="Questrial"/>
              </a:rPr>
              <a:t>Oportunidad</a:t>
            </a:r>
          </a:p>
          <a:p>
            <a:pPr marL="0" marR="0" lvl="0" indent="0" algn="ctr" rtl="0">
              <a:lnSpc>
                <a:spcPct val="90000"/>
              </a:lnSpc>
              <a:spcBef>
                <a:spcPts val="1000"/>
              </a:spcBef>
              <a:spcAft>
                <a:spcPts val="0"/>
              </a:spcAft>
              <a:buClr>
                <a:schemeClr val="dk1"/>
              </a:buClr>
              <a:buSzPct val="25000"/>
              <a:buFont typeface="Arial"/>
              <a:buNone/>
            </a:pPr>
            <a:r>
              <a:rPr lang="es-CL" sz="2400" b="0" i="1" u="none" strike="noStrike" cap="none" dirty="0">
                <a:solidFill>
                  <a:schemeClr val="lt1"/>
                </a:solidFill>
                <a:latin typeface="Questrial"/>
                <a:ea typeface="Questrial"/>
                <a:cs typeface="Questrial"/>
                <a:sym typeface="Questrial"/>
              </a:rPr>
              <a:t>Hoy en día la empresa </a:t>
            </a:r>
            <a:r>
              <a:rPr lang="es-CL" sz="2400" b="1" i="1" u="none" strike="noStrike" cap="none" dirty="0">
                <a:solidFill>
                  <a:schemeClr val="lt1"/>
                </a:solidFill>
                <a:latin typeface="Questrial"/>
                <a:ea typeface="Questrial"/>
                <a:cs typeface="Questrial"/>
                <a:sym typeface="Questrial"/>
              </a:rPr>
              <a:t>NO</a:t>
            </a:r>
            <a:r>
              <a:rPr lang="es-CL" sz="2400" b="0" i="1" u="none" strike="noStrike" cap="none" dirty="0">
                <a:solidFill>
                  <a:schemeClr val="lt1"/>
                </a:solidFill>
                <a:latin typeface="Questrial"/>
                <a:ea typeface="Questrial"/>
                <a:cs typeface="Questrial"/>
                <a:sym typeface="Questrial"/>
              </a:rPr>
              <a:t> dispone de ninguna herramienta, programa o estudio que permita distribuir de manera óptima a los operarios.  Al ser un tema importante para esta, muestra interés para  buscar una mejora y nos da la posibilidad de desarrollar una solución a este problema.</a:t>
            </a:r>
          </a:p>
          <a:p>
            <a:pPr marL="342906" marR="0" lvl="0" indent="-241306" algn="l" rtl="0">
              <a:lnSpc>
                <a:spcPct val="100000"/>
              </a:lnSpc>
              <a:spcBef>
                <a:spcPts val="1000"/>
              </a:spcBef>
              <a:spcAft>
                <a:spcPts val="0"/>
              </a:spcAft>
              <a:buClr>
                <a:srgbClr val="999999"/>
              </a:buClr>
              <a:buSzPct val="25000"/>
              <a:buFont typeface="Noto Sans Symbols"/>
              <a:buNone/>
            </a:pPr>
            <a:endParaRPr sz="2000" b="0" i="0" u="none" strike="noStrike" cap="none" dirty="0">
              <a:solidFill>
                <a:schemeClr val="lt1"/>
              </a:solidFill>
              <a:latin typeface="Questrial"/>
              <a:ea typeface="Questrial"/>
              <a:cs typeface="Questrial"/>
              <a:sym typeface="Questrial"/>
            </a:endParaRPr>
          </a:p>
        </p:txBody>
      </p:sp>
      <p:pic>
        <p:nvPicPr>
          <p:cNvPr id="346" name="Shape 346"/>
          <p:cNvPicPr preferRelativeResize="0"/>
          <p:nvPr/>
        </p:nvPicPr>
        <p:blipFill>
          <a:blip r:embed="rId3">
            <a:alphaModFix/>
          </a:blip>
          <a:stretch>
            <a:fillRect/>
          </a:stretch>
        </p:blipFill>
        <p:spPr>
          <a:xfrm>
            <a:off x="4837834" y="4463309"/>
            <a:ext cx="3076619" cy="2136700"/>
          </a:xfrm>
          <a:prstGeom prst="flowChartMagneticDisk">
            <a:avLst/>
          </a:prstGeom>
          <a:noFill/>
          <a:ln>
            <a:noFill/>
          </a:ln>
        </p:spPr>
      </p:pic>
      <p:sp>
        <p:nvSpPr>
          <p:cNvPr id="347" name="Shape 347"/>
          <p:cNvSpPr txBox="1">
            <a:spLocks noGrp="1"/>
          </p:cNvSpPr>
          <p:nvPr>
            <p:ph type="sldNum" idx="12"/>
          </p:nvPr>
        </p:nvSpPr>
        <p:spPr>
          <a:xfrm>
            <a:off x="10355241" y="295737"/>
            <a:ext cx="838400" cy="767699"/>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00"/>
              </a:buClr>
              <a:buSzPct val="25000"/>
              <a:buFont typeface="Questrial"/>
              <a:buNone/>
            </a:pPr>
            <a:r>
              <a:rPr lang="es-CL">
                <a:solidFill>
                  <a:srgbClr val="000000"/>
                </a:solidFill>
              </a:rPr>
              <a:t>5</a:t>
            </a:r>
          </a:p>
        </p:txBody>
      </p:sp>
    </p:spTree>
    <p:extLst>
      <p:ext uri="{BB962C8B-B14F-4D97-AF65-F5344CB8AC3E}">
        <p14:creationId xmlns:p14="http://schemas.microsoft.com/office/powerpoint/2010/main" val="3331548855"/>
      </p:ext>
    </p:extLst>
  </p:cSld>
  <p:clrMapOvr>
    <a:masterClrMapping/>
  </p:clrMapOvr>
  <p:transition xmlns:p14="http://schemas.microsoft.com/office/powerpoint/2010/mai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100379" y="24866"/>
            <a:ext cx="9407199" cy="1400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Questrial"/>
              <a:buNone/>
            </a:pPr>
            <a:r>
              <a:rPr lang="es-CL" sz="4000" b="1" i="1" u="none" strike="noStrike" cap="none" dirty="0">
                <a:solidFill>
                  <a:srgbClr val="0774A6"/>
                </a:solidFill>
                <a:latin typeface="Questrial"/>
                <a:ea typeface="Questrial"/>
                <a:cs typeface="Questrial"/>
                <a:sym typeface="Questrial"/>
              </a:rPr>
              <a:t>Justificación Solución</a:t>
            </a:r>
          </a:p>
        </p:txBody>
      </p:sp>
      <p:sp>
        <p:nvSpPr>
          <p:cNvPr id="359" name="Shape 359"/>
          <p:cNvSpPr txBox="1">
            <a:spLocks noGrp="1"/>
          </p:cNvSpPr>
          <p:nvPr>
            <p:ph type="body" idx="1"/>
          </p:nvPr>
        </p:nvSpPr>
        <p:spPr>
          <a:xfrm>
            <a:off x="139369" y="1888505"/>
            <a:ext cx="11223600" cy="3778500"/>
          </a:xfrm>
          <a:prstGeom prst="rect">
            <a:avLst/>
          </a:prstGeom>
          <a:noFill/>
          <a:ln>
            <a:noFill/>
          </a:ln>
        </p:spPr>
        <p:txBody>
          <a:bodyPr lIns="91425" tIns="91425" rIns="91425" bIns="91425" anchor="t" anchorCtr="0">
            <a:noAutofit/>
          </a:bodyPr>
          <a:lstStyle/>
          <a:p>
            <a:pPr marL="101600" marR="0" lvl="0" indent="0" algn="just" rtl="0">
              <a:lnSpc>
                <a:spcPct val="100000"/>
              </a:lnSpc>
              <a:spcBef>
                <a:spcPts val="1000"/>
              </a:spcBef>
              <a:spcAft>
                <a:spcPts val="0"/>
              </a:spcAft>
              <a:buClr>
                <a:srgbClr val="999999"/>
              </a:buClr>
              <a:buSzPct val="25000"/>
              <a:buFont typeface="Noto Sans Symbols"/>
              <a:buNone/>
            </a:pPr>
            <a:endParaRPr sz="2000" b="0" i="0" u="none" strike="noStrike" cap="none" dirty="0">
              <a:solidFill>
                <a:schemeClr val="lt1"/>
              </a:solidFill>
              <a:latin typeface="Questrial"/>
              <a:ea typeface="Questrial"/>
              <a:cs typeface="Questrial"/>
              <a:sym typeface="Questrial"/>
            </a:endParaRPr>
          </a:p>
          <a:p>
            <a:pPr marL="342906" marR="0" lvl="0" indent="-241306" algn="just" rtl="0">
              <a:lnSpc>
                <a:spcPct val="100000"/>
              </a:lnSpc>
              <a:spcBef>
                <a:spcPts val="1000"/>
              </a:spcBef>
              <a:spcAft>
                <a:spcPts val="0"/>
              </a:spcAft>
              <a:buClr>
                <a:srgbClr val="999999"/>
              </a:buClr>
              <a:buSzPct val="80000"/>
              <a:buFont typeface="Noto Sans Symbols"/>
              <a:buChar char="●"/>
            </a:pPr>
            <a:r>
              <a:rPr lang="es-CL" sz="2000" b="0" i="0" u="none" strike="noStrike" cap="none" dirty="0">
                <a:solidFill>
                  <a:schemeClr val="lt1"/>
                </a:solidFill>
                <a:latin typeface="Questrial"/>
                <a:ea typeface="Questrial"/>
                <a:cs typeface="Questrial"/>
                <a:sym typeface="Questrial"/>
              </a:rPr>
              <a:t>La empresa necesita una herramienta que automatice la asignación de operarios, con los datos recopilados en la base de datos de la cadena de producción. No tiene necesidad de licitar un Software.</a:t>
            </a:r>
          </a:p>
          <a:p>
            <a:pPr marL="101600" marR="0" lvl="0" indent="0" algn="just" rtl="0">
              <a:lnSpc>
                <a:spcPct val="100000"/>
              </a:lnSpc>
              <a:spcBef>
                <a:spcPts val="1000"/>
              </a:spcBef>
              <a:spcAft>
                <a:spcPts val="0"/>
              </a:spcAft>
              <a:buClr>
                <a:srgbClr val="999999"/>
              </a:buClr>
              <a:buSzPct val="25000"/>
              <a:buFont typeface="Noto Sans Symbols"/>
              <a:buNone/>
            </a:pPr>
            <a:endParaRPr sz="2000" b="0" i="0" u="none" strike="noStrike" cap="none" dirty="0">
              <a:solidFill>
                <a:schemeClr val="lt1"/>
              </a:solidFill>
              <a:latin typeface="Questrial"/>
              <a:ea typeface="Questrial"/>
              <a:cs typeface="Questrial"/>
              <a:sym typeface="Questrial"/>
            </a:endParaRPr>
          </a:p>
          <a:p>
            <a:pPr marL="0" marR="0" lvl="0" indent="0" algn="l" rtl="0">
              <a:lnSpc>
                <a:spcPct val="100000"/>
              </a:lnSpc>
              <a:spcBef>
                <a:spcPts val="0"/>
              </a:spcBef>
              <a:spcAft>
                <a:spcPts val="0"/>
              </a:spcAft>
              <a:buClr>
                <a:srgbClr val="999999"/>
              </a:buClr>
              <a:buSzPct val="25000"/>
              <a:buFont typeface="Noto Sans Symbols"/>
              <a:buNone/>
            </a:pPr>
            <a:endParaRPr sz="2000" b="0" i="0" u="none" strike="noStrike" cap="none" dirty="0">
              <a:solidFill>
                <a:schemeClr val="lt1"/>
              </a:solidFill>
              <a:latin typeface="Questrial"/>
              <a:ea typeface="Questrial"/>
              <a:cs typeface="Questrial"/>
              <a:sym typeface="Questrial"/>
            </a:endParaRPr>
          </a:p>
        </p:txBody>
      </p:sp>
      <p:sp>
        <p:nvSpPr>
          <p:cNvPr id="360" name="Shape 360"/>
          <p:cNvSpPr txBox="1">
            <a:spLocks noGrp="1"/>
          </p:cNvSpPr>
          <p:nvPr>
            <p:ph type="sldNum" idx="12"/>
          </p:nvPr>
        </p:nvSpPr>
        <p:spPr>
          <a:xfrm>
            <a:off x="10354734" y="295276"/>
            <a:ext cx="838199" cy="768349"/>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00"/>
              </a:buClr>
              <a:buSzPct val="25000"/>
              <a:buFont typeface="Questrial"/>
              <a:buNone/>
            </a:pPr>
            <a:r>
              <a:rPr lang="es-CL">
                <a:solidFill>
                  <a:srgbClr val="000000"/>
                </a:solidFill>
              </a:rPr>
              <a:t>6</a:t>
            </a:r>
          </a:p>
        </p:txBody>
      </p:sp>
      <p:sp>
        <p:nvSpPr>
          <p:cNvPr id="361" name="Shape 361"/>
          <p:cNvSpPr/>
          <p:nvPr/>
        </p:nvSpPr>
        <p:spPr>
          <a:xfrm>
            <a:off x="479658" y="5456005"/>
            <a:ext cx="1658400" cy="874153"/>
          </a:xfrm>
          <a:prstGeom prst="can">
            <a:avLst>
              <a:gd name="adj" fmla="val 25000"/>
            </a:avLst>
          </a:prstGeom>
          <a:solidFill>
            <a:schemeClr val="accent1"/>
          </a:solidFill>
          <a:ln w="25400" cap="flat" cmpd="sng">
            <a:solidFill>
              <a:srgbClr val="A1A1A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s-CL" sz="1600" b="1" i="0" u="none" strike="noStrike" cap="none">
                <a:solidFill>
                  <a:schemeClr val="dk1"/>
                </a:solidFill>
                <a:latin typeface="Arial"/>
                <a:ea typeface="Arial"/>
                <a:cs typeface="Arial"/>
                <a:sym typeface="Arial"/>
              </a:rPr>
              <a:t>Base de datos</a:t>
            </a:r>
          </a:p>
        </p:txBody>
      </p:sp>
      <p:sp>
        <p:nvSpPr>
          <p:cNvPr id="362" name="Shape 362"/>
          <p:cNvSpPr/>
          <p:nvPr/>
        </p:nvSpPr>
        <p:spPr>
          <a:xfrm>
            <a:off x="1176779" y="4184542"/>
            <a:ext cx="796165" cy="1096903"/>
          </a:xfrm>
          <a:prstGeom prst="bentArrow">
            <a:avLst>
              <a:gd name="adj1" fmla="val 25000"/>
              <a:gd name="adj2" fmla="val 25000"/>
              <a:gd name="adj3" fmla="val 25000"/>
              <a:gd name="adj4" fmla="val 43750"/>
            </a:avLst>
          </a:prstGeom>
          <a:solidFill>
            <a:schemeClr val="accent1"/>
          </a:solidFill>
          <a:ln w="25400" cap="flat" cmpd="sng">
            <a:solidFill>
              <a:srgbClr val="A1A1A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363" name="Shape 363"/>
          <p:cNvSpPr/>
          <p:nvPr/>
        </p:nvSpPr>
        <p:spPr>
          <a:xfrm>
            <a:off x="2551378" y="4018357"/>
            <a:ext cx="2082276" cy="864024"/>
          </a:xfrm>
          <a:prstGeom prst="rect">
            <a:avLst/>
          </a:prstGeom>
          <a:solidFill>
            <a:srgbClr val="FFFF00"/>
          </a:solidFill>
          <a:ln w="25400" cap="flat" cmpd="sng">
            <a:solidFill>
              <a:srgbClr val="A1A1A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s-CL" sz="1400" b="1" i="0" u="none" strike="noStrike" cap="none" dirty="0">
                <a:solidFill>
                  <a:schemeClr val="dk1"/>
                </a:solidFill>
                <a:latin typeface="Arial"/>
                <a:ea typeface="Arial"/>
                <a:cs typeface="Arial"/>
                <a:sym typeface="Arial"/>
              </a:rPr>
              <a:t>Herramienta para asignación de operarios</a:t>
            </a:r>
          </a:p>
        </p:txBody>
      </p:sp>
      <p:sp>
        <p:nvSpPr>
          <p:cNvPr id="364" name="Shape 364"/>
          <p:cNvSpPr/>
          <p:nvPr/>
        </p:nvSpPr>
        <p:spPr>
          <a:xfrm>
            <a:off x="4963037" y="4195883"/>
            <a:ext cx="1261941" cy="411944"/>
          </a:xfrm>
          <a:prstGeom prst="rightArrow">
            <a:avLst>
              <a:gd name="adj1" fmla="val 50000"/>
              <a:gd name="adj2" fmla="val 50000"/>
            </a:avLst>
          </a:prstGeom>
          <a:solidFill>
            <a:schemeClr val="accent1"/>
          </a:solidFill>
          <a:ln w="25400" cap="flat" cmpd="sng">
            <a:solidFill>
              <a:srgbClr val="A1A1A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65" name="Shape 365"/>
          <p:cNvSpPr/>
          <p:nvPr/>
        </p:nvSpPr>
        <p:spPr>
          <a:xfrm>
            <a:off x="6635481" y="3802610"/>
            <a:ext cx="2418175" cy="1002538"/>
          </a:xfrm>
          <a:prstGeom prst="cube">
            <a:avLst>
              <a:gd name="adj" fmla="val 25000"/>
            </a:avLst>
          </a:prstGeom>
          <a:solidFill>
            <a:schemeClr val="accent1"/>
          </a:solidFill>
          <a:ln w="25400" cap="flat" cmpd="sng">
            <a:solidFill>
              <a:srgbClr val="A1A1A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s-CL" sz="1400" b="0" i="0" u="none" strike="noStrike" cap="none" dirty="0">
                <a:solidFill>
                  <a:schemeClr val="dk1"/>
                </a:solidFill>
                <a:latin typeface="Arial"/>
                <a:ea typeface="Arial"/>
                <a:cs typeface="Arial"/>
                <a:sym typeface="Arial"/>
              </a:rPr>
              <a:t>Cadena de Producción.</a:t>
            </a:r>
          </a:p>
        </p:txBody>
      </p:sp>
    </p:spTree>
    <p:extLst>
      <p:ext uri="{BB962C8B-B14F-4D97-AF65-F5344CB8AC3E}">
        <p14:creationId xmlns:p14="http://schemas.microsoft.com/office/powerpoint/2010/main" val="223146451"/>
      </p:ext>
    </p:extLst>
  </p:cSld>
  <p:clrMapOvr>
    <a:masterClrMapping/>
  </p:clrMapOvr>
  <p:transition xmlns:p14="http://schemas.microsoft.com/office/powerpoint/2010/mai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124" y="2431268"/>
            <a:ext cx="9784080" cy="4206240"/>
          </a:xfrm>
        </p:spPr>
        <p:txBody>
          <a:bodyPr/>
          <a:lstStyle/>
          <a:p>
            <a:r>
              <a:rPr lang="es-CL" dirty="0" smtClean="0"/>
              <a:t>Disminuir rechazos de producción </a:t>
            </a:r>
          </a:p>
          <a:p>
            <a:r>
              <a:rPr lang="es-CL" dirty="0" smtClean="0"/>
              <a:t>Disminuir costos de producción</a:t>
            </a:r>
          </a:p>
          <a:p>
            <a:r>
              <a:rPr lang="es-CL" dirty="0" smtClean="0"/>
              <a:t>Facilidad de uso y rapidez </a:t>
            </a:r>
          </a:p>
          <a:p>
            <a:r>
              <a:rPr lang="es-CL" dirty="0" smtClean="0"/>
              <a:t>Fácil modificación  (agregar/Quitar cliente,productos)</a:t>
            </a:r>
          </a:p>
          <a:p>
            <a:r>
              <a:rPr lang="es-CL" dirty="0" smtClean="0"/>
              <a:t>Facilidad de desarrollo para futuras modificaciones</a:t>
            </a:r>
          </a:p>
          <a:p>
            <a:pPr marL="0" indent="0">
              <a:buNone/>
            </a:pPr>
            <a:endParaRPr lang="en-US" dirty="0"/>
          </a:p>
        </p:txBody>
      </p:sp>
      <p:sp>
        <p:nvSpPr>
          <p:cNvPr id="4" name="Shape 358"/>
          <p:cNvSpPr txBox="1">
            <a:spLocks noGrp="1"/>
          </p:cNvSpPr>
          <p:nvPr>
            <p:ph type="title"/>
          </p:nvPr>
        </p:nvSpPr>
        <p:spPr>
          <a:xfrm>
            <a:off x="100379" y="24866"/>
            <a:ext cx="9407199" cy="1400400"/>
          </a:xfrm>
          <a:prstGeom prst="rect">
            <a:avLst/>
          </a:prstGeom>
          <a:noFill/>
          <a:ln>
            <a:noFill/>
          </a:ln>
        </p:spPr>
        <p:txBody>
          <a:bodyPr lIns="91425" tIns="91425" rIns="91425" bIns="91425" anchor="t" anchorCtr="0">
            <a:noAutofit/>
          </a:bodyPr>
          <a:lstStyle/>
          <a:p>
            <a:pPr lvl="0">
              <a:lnSpc>
                <a:spcPct val="100000"/>
              </a:lnSpc>
              <a:spcBef>
                <a:spcPts val="0"/>
              </a:spcBef>
              <a:buClr>
                <a:schemeClr val="lt2"/>
              </a:buClr>
              <a:buSzPct val="25000"/>
            </a:pPr>
            <a:r>
              <a:rPr lang="es-CL" b="1" i="1" cap="none" dirty="0">
                <a:solidFill>
                  <a:srgbClr val="0774A6"/>
                </a:solidFill>
                <a:latin typeface="Questrial"/>
                <a:ea typeface="Questrial"/>
                <a:cs typeface="Questrial"/>
                <a:sym typeface="Questrial"/>
              </a:rPr>
              <a:t>Requerimientos Empresa </a:t>
            </a:r>
            <a:r>
              <a:rPr lang="es-CL" b="1" i="1" cap="none" dirty="0" smtClean="0">
                <a:solidFill>
                  <a:srgbClr val="0774A6"/>
                </a:solidFill>
                <a:latin typeface="Questrial"/>
                <a:ea typeface="Questrial"/>
                <a:cs typeface="Questrial"/>
                <a:sym typeface="Questrial"/>
              </a:rPr>
              <a:t>Priorizados</a:t>
            </a:r>
            <a:endParaRPr lang="es-CL" sz="4000" b="1" i="1" u="none" strike="noStrike" cap="none" dirty="0">
              <a:solidFill>
                <a:srgbClr val="0774A6"/>
              </a:solidFill>
              <a:latin typeface="Questrial"/>
              <a:ea typeface="Questrial"/>
              <a:cs typeface="Questrial"/>
              <a:sym typeface="Questrial"/>
            </a:endParaRPr>
          </a:p>
        </p:txBody>
      </p:sp>
      <p:pic>
        <p:nvPicPr>
          <p:cNvPr id="5" name="Picture 4"/>
          <p:cNvPicPr>
            <a:picLocks noChangeAspect="1"/>
          </p:cNvPicPr>
          <p:nvPr/>
        </p:nvPicPr>
        <p:blipFill>
          <a:blip r:embed="rId2"/>
          <a:stretch>
            <a:fillRect/>
          </a:stretch>
        </p:blipFill>
        <p:spPr>
          <a:xfrm>
            <a:off x="7166094" y="2472170"/>
            <a:ext cx="4198738" cy="3594760"/>
          </a:xfrm>
          <a:prstGeom prst="rect">
            <a:avLst/>
          </a:prstGeom>
        </p:spPr>
      </p:pic>
    </p:spTree>
    <p:extLst>
      <p:ext uri="{BB962C8B-B14F-4D97-AF65-F5344CB8AC3E}">
        <p14:creationId xmlns:p14="http://schemas.microsoft.com/office/powerpoint/2010/main" val="26885195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5" name="Shape 456"/>
          <p:cNvSpPr txBox="1">
            <a:spLocks/>
          </p:cNvSpPr>
          <p:nvPr/>
        </p:nvSpPr>
        <p:spPr>
          <a:xfrm>
            <a:off x="255782" y="116632"/>
            <a:ext cx="7200799" cy="936103"/>
          </a:xfrm>
          <a:prstGeom prst="rect">
            <a:avLst/>
          </a:prstGeom>
          <a:noFill/>
          <a:ln>
            <a:noFill/>
          </a:ln>
        </p:spPr>
        <p:txBody>
          <a:bodyPr vert="horz" lIns="91425" tIns="91425" rIns="91425" bIns="91425" rtlCol="0" anchor="b" anchorCtr="0">
            <a:no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nSpc>
                <a:spcPct val="100000"/>
              </a:lnSpc>
              <a:spcBef>
                <a:spcPts val="0"/>
              </a:spcBef>
              <a:buClr>
                <a:schemeClr val="lt2"/>
              </a:buClr>
              <a:buSzPct val="25000"/>
              <a:buFont typeface="Questrial"/>
              <a:buNone/>
            </a:pPr>
            <a:r>
              <a:rPr lang="es-CL" b="1" i="1" cap="none" dirty="0" smtClean="0">
                <a:solidFill>
                  <a:srgbClr val="0774A6"/>
                </a:solidFill>
                <a:latin typeface="Questrial"/>
                <a:ea typeface="Questrial"/>
                <a:cs typeface="Questrial"/>
                <a:sym typeface="Questrial"/>
              </a:rPr>
              <a:t>Análisis Económico</a:t>
            </a:r>
            <a:endParaRPr lang="es-CL" b="1" i="1" cap="none" dirty="0">
              <a:solidFill>
                <a:srgbClr val="0774A6"/>
              </a:solidFill>
              <a:latin typeface="Questrial"/>
              <a:ea typeface="Questrial"/>
              <a:cs typeface="Questrial"/>
              <a:sym typeface="Questrial"/>
            </a:endParaRPr>
          </a:p>
        </p:txBody>
      </p:sp>
      <p:pic>
        <p:nvPicPr>
          <p:cNvPr id="6" name="Shape 458"/>
          <p:cNvPicPr preferRelativeResize="0"/>
          <p:nvPr/>
        </p:nvPicPr>
        <p:blipFill rotWithShape="1">
          <a:blip r:embed="rId2">
            <a:alphaModFix/>
          </a:blip>
          <a:srcRect/>
          <a:stretch/>
        </p:blipFill>
        <p:spPr>
          <a:xfrm>
            <a:off x="634729" y="2006433"/>
            <a:ext cx="10662973" cy="3791122"/>
          </a:xfrm>
          <a:prstGeom prst="rect">
            <a:avLst/>
          </a:prstGeom>
          <a:noFill/>
          <a:ln>
            <a:noFill/>
          </a:ln>
          <a:effectLst>
            <a:outerShdw blurRad="190500" algn="tl" rotWithShape="0">
              <a:srgbClr val="000000">
                <a:alpha val="69803"/>
              </a:srgbClr>
            </a:outerShdw>
          </a:effectLst>
        </p:spPr>
      </p:pic>
    </p:spTree>
    <p:extLst>
      <p:ext uri="{BB962C8B-B14F-4D97-AF65-F5344CB8AC3E}">
        <p14:creationId xmlns:p14="http://schemas.microsoft.com/office/powerpoint/2010/main" val="6504095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hape 456"/>
          <p:cNvSpPr txBox="1">
            <a:spLocks/>
          </p:cNvSpPr>
          <p:nvPr/>
        </p:nvSpPr>
        <p:spPr>
          <a:xfrm>
            <a:off x="255782" y="116632"/>
            <a:ext cx="7200799" cy="936103"/>
          </a:xfrm>
          <a:prstGeom prst="rect">
            <a:avLst/>
          </a:prstGeom>
          <a:noFill/>
          <a:ln>
            <a:noFill/>
          </a:ln>
        </p:spPr>
        <p:txBody>
          <a:bodyPr vert="horz" lIns="91425" tIns="91425" rIns="91425" bIns="91425" rtlCol="0" anchor="b" anchorCtr="0">
            <a:no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nSpc>
                <a:spcPct val="100000"/>
              </a:lnSpc>
              <a:spcBef>
                <a:spcPts val="0"/>
              </a:spcBef>
              <a:buClr>
                <a:schemeClr val="lt2"/>
              </a:buClr>
              <a:buSzPct val="25000"/>
              <a:buFont typeface="Questrial"/>
              <a:buNone/>
            </a:pPr>
            <a:r>
              <a:rPr lang="es-CL" b="1" i="1" cap="none" dirty="0" smtClean="0">
                <a:solidFill>
                  <a:srgbClr val="0774A6"/>
                </a:solidFill>
                <a:latin typeface="Questrial"/>
                <a:ea typeface="Questrial"/>
                <a:cs typeface="Questrial"/>
                <a:sym typeface="Questrial"/>
              </a:rPr>
              <a:t>Análisis Económico</a:t>
            </a:r>
            <a:endParaRPr lang="es-CL" b="1" i="1" cap="none" dirty="0">
              <a:solidFill>
                <a:srgbClr val="0774A6"/>
              </a:solidFill>
              <a:latin typeface="Questrial"/>
              <a:ea typeface="Questrial"/>
              <a:cs typeface="Questrial"/>
              <a:sym typeface="Questrial"/>
            </a:endParaRPr>
          </a:p>
        </p:txBody>
      </p:sp>
      <p:pic>
        <p:nvPicPr>
          <p:cNvPr id="5" name="Shape 470"/>
          <p:cNvPicPr preferRelativeResize="0"/>
          <p:nvPr/>
        </p:nvPicPr>
        <p:blipFill rotWithShape="1">
          <a:blip r:embed="rId2">
            <a:alphaModFix/>
          </a:blip>
          <a:srcRect/>
          <a:stretch/>
        </p:blipFill>
        <p:spPr>
          <a:xfrm>
            <a:off x="433327" y="2036488"/>
            <a:ext cx="11108564" cy="3816424"/>
          </a:xfrm>
          <a:prstGeom prst="rect">
            <a:avLst/>
          </a:prstGeom>
          <a:noFill/>
          <a:ln>
            <a:noFill/>
          </a:ln>
          <a:effectLst>
            <a:outerShdw blurRad="190500" algn="tl" rotWithShape="0">
              <a:srgbClr val="000000">
                <a:alpha val="69803"/>
              </a:srgbClr>
            </a:outerShdw>
          </a:effectLst>
        </p:spPr>
      </p:pic>
    </p:spTree>
    <p:extLst>
      <p:ext uri="{BB962C8B-B14F-4D97-AF65-F5344CB8AC3E}">
        <p14:creationId xmlns:p14="http://schemas.microsoft.com/office/powerpoint/2010/main" val="7522166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endParaRPr lang="es-CL" dirty="0"/>
          </a:p>
          <a:p>
            <a:r>
              <a:rPr lang="es-CL" dirty="0"/>
              <a:t>El sistema entrega una estimación de la cifra ideal de </a:t>
            </a:r>
            <a:r>
              <a:rPr lang="es-CL" dirty="0" smtClean="0"/>
              <a:t>asignacion </a:t>
            </a:r>
            <a:r>
              <a:rPr lang="es-CL" dirty="0"/>
              <a:t>de personal por </a:t>
            </a:r>
            <a:r>
              <a:rPr lang="es-CL" dirty="0" smtClean="0"/>
              <a:t>sector, </a:t>
            </a:r>
            <a:r>
              <a:rPr lang="es-CL" dirty="0"/>
              <a:t>con el objetivo de ayudar a la toma de decisión del supervisor, mas este será el encargado de decidir finalmente cuantas personas deben haber dado los factores que no pueden ser resueltos por el sistema.</a:t>
            </a:r>
          </a:p>
        </p:txBody>
      </p:sp>
      <p:pic>
        <p:nvPicPr>
          <p:cNvPr id="4" name="Imagen 3"/>
          <p:cNvPicPr>
            <a:picLocks noChangeAspect="1"/>
          </p:cNvPicPr>
          <p:nvPr/>
        </p:nvPicPr>
        <p:blipFill>
          <a:blip r:embed="rId2"/>
          <a:stretch>
            <a:fillRect/>
          </a:stretch>
        </p:blipFill>
        <p:spPr>
          <a:xfrm>
            <a:off x="9279901" y="468348"/>
            <a:ext cx="2196481" cy="813078"/>
          </a:xfrm>
          <a:prstGeom prst="rect">
            <a:avLst/>
          </a:prstGeom>
        </p:spPr>
      </p:pic>
      <p:sp>
        <p:nvSpPr>
          <p:cNvPr id="5" name="Shape 456"/>
          <p:cNvSpPr txBox="1">
            <a:spLocks/>
          </p:cNvSpPr>
          <p:nvPr/>
        </p:nvSpPr>
        <p:spPr>
          <a:xfrm>
            <a:off x="255782" y="116632"/>
            <a:ext cx="7200799" cy="936103"/>
          </a:xfrm>
          <a:prstGeom prst="rect">
            <a:avLst/>
          </a:prstGeom>
          <a:noFill/>
          <a:ln>
            <a:noFill/>
          </a:ln>
        </p:spPr>
        <p:txBody>
          <a:bodyPr vert="horz" lIns="91425" tIns="91425" rIns="91425" bIns="91425" rtlCol="0" anchor="b" anchorCtr="0">
            <a:no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nSpc>
                <a:spcPct val="100000"/>
              </a:lnSpc>
              <a:spcBef>
                <a:spcPts val="0"/>
              </a:spcBef>
              <a:buClr>
                <a:schemeClr val="lt2"/>
              </a:buClr>
              <a:buSzPct val="25000"/>
              <a:buFont typeface="Questrial"/>
              <a:buNone/>
            </a:pPr>
            <a:r>
              <a:rPr lang="es-CL" b="1" i="1" cap="none" dirty="0" smtClean="0">
                <a:solidFill>
                  <a:srgbClr val="0774A6"/>
                </a:solidFill>
                <a:latin typeface="Questrial"/>
                <a:ea typeface="Questrial"/>
                <a:cs typeface="Questrial"/>
                <a:sym typeface="Questrial"/>
              </a:rPr>
              <a:t>¿Qué realiza el Software</a:t>
            </a:r>
            <a:endParaRPr lang="es-CL" b="1" i="1" cap="none" dirty="0">
              <a:solidFill>
                <a:srgbClr val="0774A6"/>
              </a:solidFill>
              <a:latin typeface="Questrial"/>
              <a:ea typeface="Questrial"/>
              <a:cs typeface="Questrial"/>
              <a:sym typeface="Questrial"/>
            </a:endParaRPr>
          </a:p>
        </p:txBody>
      </p:sp>
    </p:spTree>
    <p:extLst>
      <p:ext uri="{BB962C8B-B14F-4D97-AF65-F5344CB8AC3E}">
        <p14:creationId xmlns:p14="http://schemas.microsoft.com/office/powerpoint/2010/main" val="427634241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TM03090430[[fn=Con bandas]]</Template>
  <TotalTime>49</TotalTime>
  <Words>427</Words>
  <Application>Microsoft Macintosh PowerPoint</Application>
  <PresentationFormat>Custom</PresentationFormat>
  <Paragraphs>63</Paragraphs>
  <Slides>13</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Con bandas</vt:lpstr>
      <vt:lpstr>Microsoft Word Document</vt:lpstr>
      <vt:lpstr>PowerPoint Presentation</vt:lpstr>
      <vt:lpstr>Descripción de la Empresa</vt:lpstr>
      <vt:lpstr>Principales Clientes</vt:lpstr>
      <vt:lpstr>Problema /Oportunidad Detectada</vt:lpstr>
      <vt:lpstr>Justificación Solución</vt:lpstr>
      <vt:lpstr>Requerimientos Empresa Priorizados</vt:lpstr>
      <vt:lpstr>PowerPoint Presentation</vt:lpstr>
      <vt:lpstr>PowerPoint Presentation</vt:lpstr>
      <vt:lpstr>PowerPoint Presentation</vt:lpstr>
      <vt:lpstr>PowerPoint Presentation</vt:lpstr>
      <vt:lpstr>PowerPoint Presentation</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Polimar</dc:title>
  <dc:creator>Nicolas Antonio Cisternas</dc:creator>
  <cp:lastModifiedBy>Stefano Razzetti</cp:lastModifiedBy>
  <cp:revision>6</cp:revision>
  <dcterms:created xsi:type="dcterms:W3CDTF">2016-11-23T02:05:03Z</dcterms:created>
  <dcterms:modified xsi:type="dcterms:W3CDTF">2016-11-23T16:10:31Z</dcterms:modified>
</cp:coreProperties>
</file>