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85" r:id="rId13"/>
    <p:sldId id="286" r:id="rId14"/>
    <p:sldId id="267" r:id="rId15"/>
  </p:sldIdLst>
  <p:sldSz cx="7772400" cy="10058400"/>
  <p:notesSz cx="10058400" cy="7772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7DC36A-D953-47B5-AB76-D03646566DC9}" v="4" dt="2025-06-05T09:08:45.3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158" d="100"/>
          <a:sy n="158" d="100"/>
        </p:scale>
        <p:origin x="91" y="-29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hembiso Mpungose" userId="b2df32c6-5a9d-413a-8bd6-55829703aaad" providerId="ADAL" clId="{1C7DC36A-D953-47B5-AB76-D03646566DC9}"/>
    <pc:docChg chg="custSel modSld">
      <pc:chgData name="Sithembiso Mpungose" userId="b2df32c6-5a9d-413a-8bd6-55829703aaad" providerId="ADAL" clId="{1C7DC36A-D953-47B5-AB76-D03646566DC9}" dt="2025-06-05T09:08:45.311" v="101"/>
      <pc:docMkLst>
        <pc:docMk/>
      </pc:docMkLst>
      <pc:sldChg chg="modSp mod">
        <pc:chgData name="Sithembiso Mpungose" userId="b2df32c6-5a9d-413a-8bd6-55829703aaad" providerId="ADAL" clId="{1C7DC36A-D953-47B5-AB76-D03646566DC9}" dt="2025-06-05T09:05:07.840" v="10" actId="1036"/>
        <pc:sldMkLst>
          <pc:docMk/>
          <pc:sldMk cId="0" sldId="266"/>
        </pc:sldMkLst>
        <pc:spChg chg="mod">
          <ac:chgData name="Sithembiso Mpungose" userId="b2df32c6-5a9d-413a-8bd6-55829703aaad" providerId="ADAL" clId="{1C7DC36A-D953-47B5-AB76-D03646566DC9}" dt="2025-06-05T09:05:07.840" v="10" actId="1036"/>
          <ac:spMkLst>
            <pc:docMk/>
            <pc:sldMk cId="0" sldId="266"/>
            <ac:spMk id="5" creationId="{00000000-0000-0000-0000-000000000000}"/>
          </ac:spMkLst>
        </pc:spChg>
      </pc:sldChg>
      <pc:sldChg chg="delSp modSp mod">
        <pc:chgData name="Sithembiso Mpungose" userId="b2df32c6-5a9d-413a-8bd6-55829703aaad" providerId="ADAL" clId="{1C7DC36A-D953-47B5-AB76-D03646566DC9}" dt="2025-06-05T09:08:45.311" v="101"/>
        <pc:sldMkLst>
          <pc:docMk/>
          <pc:sldMk cId="0" sldId="285"/>
        </pc:sldMkLst>
        <pc:graphicFrameChg chg="mod modGraphic">
          <ac:chgData name="Sithembiso Mpungose" userId="b2df32c6-5a9d-413a-8bd6-55829703aaad" providerId="ADAL" clId="{1C7DC36A-D953-47B5-AB76-D03646566DC9}" dt="2025-06-05T09:08:45.311" v="101"/>
          <ac:graphicFrameMkLst>
            <pc:docMk/>
            <pc:sldMk cId="0" sldId="285"/>
            <ac:graphicFrameMk id="15" creationId="{00F80504-773B-213E-AD57-A12552020DBE}"/>
          </ac:graphicFrameMkLst>
        </pc:graphicFrameChg>
        <pc:picChg chg="del">
          <ac:chgData name="Sithembiso Mpungose" userId="b2df32c6-5a9d-413a-8bd6-55829703aaad" providerId="ADAL" clId="{1C7DC36A-D953-47B5-AB76-D03646566DC9}" dt="2025-06-05T09:05:30.315" v="11" actId="478"/>
          <ac:picMkLst>
            <pc:docMk/>
            <pc:sldMk cId="0" sldId="285"/>
            <ac:picMk id="9"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8357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03139-F3C0-14D9-6F68-76E190D286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0F5AC1-A010-A826-9898-6E6E5E0302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B22C52-8E2D-5F9B-D3E1-7FCB6ED9B3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B13B9A-233A-76B2-4AA5-FB596CEF4CB5}"/>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49390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13.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1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33.png"/></Relationships>
</file>

<file path=ppt/slides/_rels/slide14.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1.png"/><Relationship Id="rId7"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3.pn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3.png"/><Relationship Id="rId4" Type="http://schemas.openxmlformats.org/officeDocument/2006/relationships/image" Target="../media/image22.png"/><Relationship Id="rId9" Type="http://schemas.openxmlformats.org/officeDocument/2006/relationships/image" Target="../media/image2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1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0" y="1145248"/>
            <a:ext cx="5010150" cy="3124200"/>
          </a:xfrm>
          <a:prstGeom prst="rect">
            <a:avLst/>
          </a:prstGeom>
        </p:spPr>
      </p:pic>
      <p:pic>
        <p:nvPicPr>
          <p:cNvPr id="4" name="Image 2" descr="preencoded.png"/>
          <p:cNvPicPr>
            <a:picLocks noChangeAspect="1"/>
          </p:cNvPicPr>
          <p:nvPr/>
        </p:nvPicPr>
        <p:blipFill>
          <a:blip r:embed="rId5"/>
          <a:stretch>
            <a:fillRect/>
          </a:stretch>
        </p:blipFill>
        <p:spPr>
          <a:xfrm>
            <a:off x="3678050" y="1128112"/>
            <a:ext cx="1343025" cy="1343025"/>
          </a:xfrm>
          <a:prstGeom prst="rect">
            <a:avLst/>
          </a:prstGeom>
        </p:spPr>
      </p:pic>
      <p:pic>
        <p:nvPicPr>
          <p:cNvPr id="5" name="Image 3" descr="preencoded.png"/>
          <p:cNvPicPr>
            <a:picLocks noChangeAspect="1"/>
          </p:cNvPicPr>
          <p:nvPr/>
        </p:nvPicPr>
        <p:blipFill>
          <a:blip r:embed="rId6"/>
          <a:stretch>
            <a:fillRect/>
          </a:stretch>
        </p:blipFill>
        <p:spPr>
          <a:xfrm>
            <a:off x="0" y="4219575"/>
            <a:ext cx="7772400" cy="4076700"/>
          </a:xfrm>
          <a:prstGeom prst="rect">
            <a:avLst/>
          </a:prstGeom>
        </p:spPr>
      </p:pic>
      <p:pic>
        <p:nvPicPr>
          <p:cNvPr id="6" name="Image 4" descr="preencoded.png"/>
          <p:cNvPicPr>
            <a:picLocks noChangeAspect="1"/>
          </p:cNvPicPr>
          <p:nvPr/>
        </p:nvPicPr>
        <p:blipFill>
          <a:blip r:embed="rId7"/>
          <a:stretch>
            <a:fillRect/>
          </a:stretch>
        </p:blipFill>
        <p:spPr>
          <a:xfrm>
            <a:off x="4862751" y="6575308"/>
            <a:ext cx="1752600" cy="1752600"/>
          </a:xfrm>
          <a:prstGeom prst="rect">
            <a:avLst/>
          </a:prstGeom>
        </p:spPr>
      </p:pic>
      <p:pic>
        <p:nvPicPr>
          <p:cNvPr id="7" name="Image 5" descr="preencoded.png"/>
          <p:cNvPicPr>
            <a:picLocks noChangeAspect="1"/>
          </p:cNvPicPr>
          <p:nvPr/>
        </p:nvPicPr>
        <p:blipFill>
          <a:blip r:embed="rId8"/>
          <a:stretch>
            <a:fillRect/>
          </a:stretch>
        </p:blipFill>
        <p:spPr>
          <a:xfrm>
            <a:off x="6607635" y="6575308"/>
            <a:ext cx="1171575" cy="1752600"/>
          </a:xfrm>
          <a:prstGeom prst="rect">
            <a:avLst/>
          </a:prstGeom>
        </p:spPr>
      </p:pic>
      <p:pic>
        <p:nvPicPr>
          <p:cNvPr id="8" name="Image 6" descr="preencoded.png"/>
          <p:cNvPicPr>
            <a:picLocks noChangeAspect="1"/>
          </p:cNvPicPr>
          <p:nvPr/>
        </p:nvPicPr>
        <p:blipFill>
          <a:blip r:embed="rId9"/>
          <a:stretch>
            <a:fillRect/>
          </a:stretch>
        </p:blipFill>
        <p:spPr>
          <a:xfrm>
            <a:off x="551487" y="9286170"/>
            <a:ext cx="6652174" cy="190500"/>
          </a:xfrm>
          <a:prstGeom prst="rect">
            <a:avLst/>
          </a:prstGeom>
        </p:spPr>
      </p:pic>
      <p:sp>
        <p:nvSpPr>
          <p:cNvPr id="9" name="Text 0"/>
          <p:cNvSpPr/>
          <p:nvPr/>
        </p:nvSpPr>
        <p:spPr>
          <a:xfrm>
            <a:off x="589348" y="1530953"/>
            <a:ext cx="3429000" cy="1571625"/>
          </a:xfrm>
          <a:prstGeom prst="rect">
            <a:avLst/>
          </a:prstGeom>
          <a:noFill/>
          <a:ln/>
        </p:spPr>
        <p:txBody>
          <a:bodyPr wrap="square" lIns="0" tIns="0" rIns="0" bIns="0" rtlCol="0" anchor="ctr"/>
          <a:lstStyle/>
          <a:p>
            <a:pPr marL="0" indent="0" algn="l">
              <a:buNone/>
            </a:pPr>
            <a:r>
              <a:rPr lang="en-US" sz="3750" dirty="0">
                <a:solidFill>
                  <a:srgbClr val="FFFFFF"/>
                </a:solidFill>
                <a:latin typeface="Arimo" pitchFamily="34" charset="0"/>
                <a:ea typeface="Arimo" pitchFamily="34" charset="-122"/>
                <a:cs typeface="Arimo" pitchFamily="34" charset="-120"/>
              </a:rPr>
              <a:t>CREDIT RATING REPORT</a:t>
            </a:r>
            <a:endParaRPr lang="en-US" sz="3750" dirty="0"/>
          </a:p>
        </p:txBody>
      </p:sp>
      <p:sp>
        <p:nvSpPr>
          <p:cNvPr id="10" name="Text 1"/>
          <p:cNvSpPr/>
          <p:nvPr/>
        </p:nvSpPr>
        <p:spPr>
          <a:xfrm>
            <a:off x="586267" y="3215135"/>
            <a:ext cx="3362325" cy="228600"/>
          </a:xfrm>
          <a:prstGeom prst="rect">
            <a:avLst/>
          </a:prstGeom>
          <a:noFill/>
          <a:ln/>
        </p:spPr>
        <p:txBody>
          <a:bodyPr wrap="square" lIns="0" tIns="0" rIns="0" bIns="0" rtlCol="0" anchor="ctr"/>
          <a:lstStyle/>
          <a:p>
            <a:pPr marL="0" indent="0" algn="l">
              <a:lnSpc>
                <a:spcPct val="99141"/>
              </a:lnSpc>
              <a:buNone/>
            </a:pPr>
            <a:r>
              <a:rPr lang="en-US" sz="1200" dirty="0">
                <a:solidFill>
                  <a:srgbClr val="17630E"/>
                </a:solidFill>
                <a:latin typeface="Arimo" pitchFamily="34" charset="0"/>
                <a:ea typeface="Arimo" pitchFamily="34" charset="-122"/>
                <a:cs typeface="Arimo" pitchFamily="34" charset="-120"/>
              </a:rPr>
              <a:t>.</a:t>
            </a:r>
            <a:endParaRPr lang="en-US" sz="1200" dirty="0"/>
          </a:p>
        </p:txBody>
      </p:sp>
      <p:sp>
        <p:nvSpPr>
          <p:cNvPr id="11" name="Text 2"/>
          <p:cNvSpPr/>
          <p:nvPr/>
        </p:nvSpPr>
        <p:spPr>
          <a:xfrm>
            <a:off x="594654" y="432399"/>
            <a:ext cx="1952625" cy="285750"/>
          </a:xfrm>
          <a:prstGeom prst="rect">
            <a:avLst/>
          </a:prstGeom>
          <a:noFill/>
          <a:ln/>
        </p:spPr>
        <p:txBody>
          <a:bodyPr wrap="square" lIns="0" tIns="0" rIns="0" bIns="0" rtlCol="0" anchor="ctr"/>
          <a:lstStyle/>
          <a:p>
            <a:pPr marL="0" indent="0" algn="l">
              <a:lnSpc>
                <a:spcPct val="66563"/>
              </a:lnSpc>
              <a:buNone/>
            </a:pPr>
            <a:r>
              <a:rPr lang="en-US" sz="2250" dirty="0">
                <a:solidFill>
                  <a:srgbClr val="000000"/>
                </a:solidFill>
                <a:latin typeface="Arimo" pitchFamily="34" charset="0"/>
                <a:ea typeface="Arimo" pitchFamily="34" charset="-122"/>
                <a:cs typeface="Arimo" pitchFamily="34" charset="-120"/>
              </a:rPr>
              <a:t>2025/2028</a:t>
            </a:r>
            <a:endParaRPr lang="en-US" sz="2250" dirty="0"/>
          </a:p>
        </p:txBody>
      </p:sp>
      <p:sp>
        <p:nvSpPr>
          <p:cNvPr id="12" name="Text 3"/>
          <p:cNvSpPr/>
          <p:nvPr/>
        </p:nvSpPr>
        <p:spPr>
          <a:xfrm>
            <a:off x="5517813" y="2457583"/>
            <a:ext cx="1876425" cy="1476375"/>
          </a:xfrm>
          <a:prstGeom prst="rect">
            <a:avLst/>
          </a:prstGeom>
          <a:noFill/>
          <a:ln/>
        </p:spPr>
        <p:txBody>
          <a:bodyPr wrap="square" lIns="0" tIns="0" rIns="0" bIns="0" rtlCol="0" anchor="ctr"/>
          <a:lstStyle/>
          <a:p>
            <a:pPr marL="0" indent="0" algn="l">
              <a:lnSpc>
                <a:spcPct val="91365"/>
              </a:lnSpc>
              <a:buNone/>
            </a:pPr>
            <a:r>
              <a:rPr lang="en-US" sz="1200" b="1" dirty="0">
                <a:solidFill>
                  <a:srgbClr val="000000"/>
                </a:solidFill>
                <a:latin typeface="Arimo" pitchFamily="34" charset="0"/>
                <a:ea typeface="Arimo" pitchFamily="34" charset="-122"/>
                <a:cs typeface="Arimo" pitchFamily="34" charset="-120"/>
              </a:rPr>
              <a:t>IKHWEZI FARM GREENHOUSE FARMING</a:t>
            </a:r>
            <a:endParaRPr lang="en-US" sz="1200" dirty="0"/>
          </a:p>
          <a:p>
            <a:pPr marL="0" indent="0" algn="l">
              <a:lnSpc>
                <a:spcPct val="91365"/>
              </a:lnSpc>
              <a:buNone/>
            </a:pPr>
            <a:r>
              <a:rPr lang="en-US" sz="1200" dirty="0">
                <a:solidFill>
                  <a:srgbClr val="000000"/>
                </a:solidFill>
              </a:rPr>
              <a:t> </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Plot 83, 359 JR</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Boschkop</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oo56</a:t>
            </a:r>
            <a:endParaRPr lang="en-US" sz="1200" dirty="0"/>
          </a:p>
        </p:txBody>
      </p:sp>
      <p:sp>
        <p:nvSpPr>
          <p:cNvPr id="13" name="Text 4"/>
          <p:cNvSpPr/>
          <p:nvPr/>
        </p:nvSpPr>
        <p:spPr>
          <a:xfrm>
            <a:off x="4362917" y="8902446"/>
            <a:ext cx="2838450" cy="228600"/>
          </a:xfrm>
          <a:prstGeom prst="rect">
            <a:avLst/>
          </a:prstGeom>
          <a:noFill/>
          <a:ln/>
        </p:spPr>
        <p:txBody>
          <a:bodyPr wrap="square" lIns="0" tIns="0" rIns="0" bIns="0" rtlCol="0" anchor="ctr"/>
          <a:lstStyle/>
          <a:p>
            <a:pPr marL="0" indent="0" algn="r">
              <a:lnSpc>
                <a:spcPct val="99141"/>
              </a:lnSpc>
              <a:buNone/>
            </a:pPr>
            <a:r>
              <a:rPr lang="en-US" sz="1200" dirty="0">
                <a:solidFill>
                  <a:srgbClr val="000000"/>
                </a:solidFill>
                <a:latin typeface="Arimo" pitchFamily="34" charset="0"/>
                <a:ea typeface="Arimo" pitchFamily="34" charset="-122"/>
                <a:cs typeface="Arimo" pitchFamily="34" charset="-120"/>
              </a:rPr>
              <a:t>s_sabela@hotmail.com</a:t>
            </a:r>
            <a:endParaRPr lang="en-US" sz="1200" dirty="0"/>
          </a:p>
        </p:txBody>
      </p:sp>
      <p:sp>
        <p:nvSpPr>
          <p:cNvPr id="14"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926718" y="2110988"/>
            <a:ext cx="4581525" cy="895350"/>
          </a:xfrm>
          <a:prstGeom prst="rect">
            <a:avLst/>
          </a:prstGeom>
          <a:noFill/>
          <a:ln/>
        </p:spPr>
        <p:txBody>
          <a:bodyPr wrap="square" lIns="0" tIns="0" rIns="0" bIns="0" rtlCol="0" anchor="ctr"/>
          <a:lstStyle/>
          <a:p>
            <a:pPr algn="l">
              <a:lnSpc>
                <a:spcPct val="79650"/>
              </a:lnSpc>
              <a:buSzPct val="100000"/>
            </a:pPr>
            <a:r>
              <a:rPr lang="en-US" sz="2925" b="1" dirty="0">
                <a:solidFill>
                  <a:srgbClr val="1D1D1D"/>
                </a:solidFill>
                <a:latin typeface="Sora" pitchFamily="34" charset="0"/>
                <a:ea typeface="Sora" pitchFamily="34" charset="-122"/>
                <a:cs typeface="Sora" pitchFamily="34" charset="-120"/>
              </a:rPr>
              <a:t>3. Credit Scoring Results</a:t>
            </a:r>
            <a:endParaRPr lang="en-US" sz="2925" dirty="0"/>
          </a:p>
        </p:txBody>
      </p:sp>
      <p:sp>
        <p:nvSpPr>
          <p:cNvPr id="6" name="Text 1"/>
          <p:cNvSpPr/>
          <p:nvPr/>
        </p:nvSpPr>
        <p:spPr>
          <a:xfrm>
            <a:off x="2895200" y="3522869"/>
            <a:ext cx="4419600" cy="1190625"/>
          </a:xfrm>
          <a:prstGeom prst="rect">
            <a:avLst/>
          </a:prstGeom>
          <a:noFill/>
          <a:ln/>
        </p:spPr>
        <p:txBody>
          <a:bodyPr wrap="square" lIns="0" tIns="0" rIns="0" bIns="0" rtlCol="0" anchor="ctr"/>
          <a:lstStyle/>
          <a:p>
            <a:pPr marL="0" indent="0" algn="l">
              <a:lnSpc>
                <a:spcPct val="86166"/>
              </a:lnSpc>
              <a:buNone/>
            </a:pPr>
            <a:endParaRPr lang="en-US" sz="1200" dirty="0"/>
          </a:p>
        </p:txBody>
      </p:sp>
      <p:sp>
        <p:nvSpPr>
          <p:cNvPr id="7" name="Text 2"/>
          <p:cNvSpPr/>
          <p:nvPr/>
        </p:nvSpPr>
        <p:spPr>
          <a:xfrm>
            <a:off x="2981557" y="5866894"/>
            <a:ext cx="4305300" cy="990600"/>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300" b="1" dirty="0">
                <a:solidFill>
                  <a:srgbClr val="1D1D1D"/>
                </a:solidFill>
                <a:latin typeface="Titillium Web" pitchFamily="34" charset="0"/>
                <a:ea typeface="Titillium Web" pitchFamily="34" charset="-122"/>
                <a:cs typeface="Titillium Web" pitchFamily="34" charset="-120"/>
              </a:rPr>
              <a:t>Operational Soundness (Score: 40/100)</a:t>
            </a:r>
            <a:endParaRPr lang="en-US" sz="1300" dirty="0"/>
          </a:p>
          <a:p>
            <a:pPr marL="0" indent="0" algn="l">
              <a:lnSpc>
                <a:spcPts val="1600"/>
              </a:lnSpc>
              <a:spcBef>
                <a:spcPts val="600"/>
              </a:spcBef>
              <a:spcAft>
                <a:spcPts val="600"/>
              </a:spcAft>
              <a:buNone/>
            </a:pPr>
            <a:r>
              <a:rPr lang="en-US" sz="1300" dirty="0" err="1">
                <a:solidFill>
                  <a:srgbClr val="1D1D1D"/>
                </a:solidFill>
                <a:latin typeface="Titillium Web" pitchFamily="34" charset="0"/>
                <a:ea typeface="Titillium Web" pitchFamily="34" charset="-122"/>
                <a:cs typeface="Titillium Web" pitchFamily="34" charset="-120"/>
              </a:rPr>
              <a:t>IKhwezi</a:t>
            </a:r>
            <a:r>
              <a:rPr lang="en-US" sz="1300" dirty="0">
                <a:solidFill>
                  <a:srgbClr val="1D1D1D"/>
                </a:solidFill>
                <a:latin typeface="Titillium Web" pitchFamily="34" charset="0"/>
                <a:ea typeface="Titillium Web" pitchFamily="34" charset="-122"/>
                <a:cs typeface="Titillium Web" pitchFamily="34" charset="-120"/>
              </a:rPr>
              <a:t> farm has well-defined infrastructure and crop planning, it lacks documented SOPs, real-time dashboards, and performance monitoring systems. Staffing levels and process maturity are still developing. However, the roadmap for operational enhancement is clear and budgeted.</a:t>
            </a:r>
            <a:endParaRPr lang="en-US" sz="1300" b="1" dirty="0">
              <a:solidFill>
                <a:srgbClr val="1D1D1D"/>
              </a:solidFill>
              <a:latin typeface="Titillium Web" pitchFamily="34" charset="0"/>
              <a:ea typeface="Titillium Web" pitchFamily="34" charset="-122"/>
              <a:cs typeface="Titillium Web" pitchFamily="34" charset="-120"/>
            </a:endParaRPr>
          </a:p>
          <a:p>
            <a:pPr marL="0" indent="0" algn="l">
              <a:lnSpc>
                <a:spcPts val="1600"/>
              </a:lnSpc>
              <a:spcBef>
                <a:spcPts val="1200"/>
              </a:spcBef>
              <a:spcAft>
                <a:spcPts val="600"/>
              </a:spcAft>
              <a:buNone/>
            </a:pPr>
            <a:r>
              <a:rPr lang="en-US" sz="1300" b="1" dirty="0">
                <a:solidFill>
                  <a:srgbClr val="1D1D1D"/>
                </a:solidFill>
                <a:latin typeface="Titillium Web" pitchFamily="34" charset="0"/>
                <a:ea typeface="Titillium Web" pitchFamily="34" charset="-122"/>
                <a:cs typeface="Titillium Web" pitchFamily="34" charset="-120"/>
              </a:rPr>
              <a:t>Management &amp; Governance (Score: 42/100)</a:t>
            </a:r>
            <a:endParaRPr lang="en-US" sz="13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Governance readiness was independently scored at 42% in the As-Is Analysis. Although succession plans and external advisors exist, formal governance instruments such as a board charter, compliance policies, and risk oversight are not yet in place.</a:t>
            </a:r>
          </a:p>
          <a:p>
            <a:pPr marL="0" indent="0" algn="l">
              <a:lnSpc>
                <a:spcPts val="1600"/>
              </a:lnSpc>
              <a:spcBef>
                <a:spcPts val="1200"/>
              </a:spcBef>
              <a:spcAft>
                <a:spcPts val="600"/>
              </a:spcAft>
              <a:buNone/>
            </a:pPr>
            <a:r>
              <a:rPr lang="en-US" sz="1300" b="1" dirty="0">
                <a:solidFill>
                  <a:srgbClr val="1D1D1D"/>
                </a:solidFill>
                <a:latin typeface="Titillium Web" pitchFamily="34" charset="0"/>
                <a:ea typeface="Titillium Web" pitchFamily="34" charset="-122"/>
                <a:cs typeface="Titillium Web" pitchFamily="34" charset="-120"/>
              </a:rPr>
              <a:t>Market &amp; Sector Risk (Score: 40/100)</a:t>
            </a:r>
            <a:endParaRPr lang="en-US" sz="1300" dirty="0"/>
          </a:p>
          <a:p>
            <a:pPr marL="0" indent="0" algn="l">
              <a:lnSpc>
                <a:spcPts val="1600"/>
              </a:lnSpc>
              <a:spcBef>
                <a:spcPts val="600"/>
              </a:spcBef>
              <a:spcAft>
                <a:spcPts val="600"/>
              </a:spcAft>
              <a:buNone/>
            </a:pPr>
            <a:r>
              <a:rPr lang="en-US" sz="1300" dirty="0" err="1">
                <a:solidFill>
                  <a:srgbClr val="1D1D1D"/>
                </a:solidFill>
                <a:latin typeface="Titillium Web" pitchFamily="34" charset="0"/>
                <a:ea typeface="Titillium Web" pitchFamily="34" charset="-122"/>
                <a:cs typeface="Titillium Web" pitchFamily="34" charset="-120"/>
              </a:rPr>
              <a:t>Ikhwezi</a:t>
            </a:r>
            <a:r>
              <a:rPr lang="en-US" sz="1300" dirty="0">
                <a:solidFill>
                  <a:srgbClr val="1D1D1D"/>
                </a:solidFill>
                <a:latin typeface="Titillium Web" pitchFamily="34" charset="0"/>
                <a:ea typeface="Titillium Web" pitchFamily="34" charset="-122"/>
                <a:cs typeface="Titillium Web" pitchFamily="34" charset="-120"/>
              </a:rPr>
              <a:t> operates in the high-potential but volatile </a:t>
            </a:r>
            <a:r>
              <a:rPr lang="en-US" sz="1300" dirty="0" err="1">
                <a:solidFill>
                  <a:srgbClr val="1D1D1D"/>
                </a:solidFill>
                <a:latin typeface="Titillium Web" pitchFamily="34" charset="0"/>
                <a:ea typeface="Titillium Web" pitchFamily="34" charset="-122"/>
                <a:cs typeface="Titillium Web" pitchFamily="34" charset="-120"/>
              </a:rPr>
              <a:t>agri</a:t>
            </a:r>
            <a:r>
              <a:rPr lang="en-US" sz="1300" dirty="0">
                <a:solidFill>
                  <a:srgbClr val="1D1D1D"/>
                </a:solidFill>
                <a:latin typeface="Titillium Web" pitchFamily="34" charset="0"/>
                <a:ea typeface="Titillium Web" pitchFamily="34" charset="-122"/>
                <a:cs typeface="Titillium Web" pitchFamily="34" charset="-120"/>
              </a:rPr>
              <a:t>-sector. While the greenhouse model and premium crop portfolio provide insulation from seasonal swings, customer dependency is concentrated, and there is no formal Go-To-Market strategy or digital brand presence yet.</a:t>
            </a:r>
            <a:endParaRPr lang="en-US" sz="1300" dirty="0"/>
          </a:p>
          <a:p>
            <a:pPr marL="0" indent="0" algn="l">
              <a:lnSpc>
                <a:spcPts val="1600"/>
              </a:lnSpc>
              <a:spcBef>
                <a:spcPts val="1200"/>
              </a:spcBef>
              <a:spcAft>
                <a:spcPts val="600"/>
              </a:spcAft>
              <a:buNone/>
            </a:pPr>
            <a:r>
              <a:rPr lang="en-US" sz="1300" b="1" dirty="0">
                <a:solidFill>
                  <a:srgbClr val="1D1D1D"/>
                </a:solidFill>
                <a:latin typeface="Titillium Web" pitchFamily="34" charset="0"/>
                <a:ea typeface="Titillium Web" pitchFamily="34" charset="-122"/>
                <a:cs typeface="Titillium Web" pitchFamily="34" charset="-120"/>
              </a:rPr>
              <a:t>Compliance Status (Score: 42/100)</a:t>
            </a:r>
            <a:endParaRPr lang="en-US" sz="13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The company is legally registered and licensed. However, there is no active B-BBEE certificate and no documented compliance SOPs (e.g. SARS, COIDA, UIF). Global GAP certification lapsed and is pending renewal.</a:t>
            </a:r>
            <a:endParaRPr lang="en-US" sz="1300" dirty="0"/>
          </a:p>
          <a:p>
            <a:pPr marL="0" indent="0" algn="l">
              <a:lnSpc>
                <a:spcPct val="86166"/>
              </a:lnSpc>
              <a:buNone/>
            </a:pPr>
            <a:endParaRPr lang="en-US" sz="1200" dirty="0">
              <a:solidFill>
                <a:srgbClr val="1D1D1D"/>
              </a:solidFill>
              <a:latin typeface="Titillium Web" pitchFamily="34" charset="0"/>
              <a:ea typeface="Titillium Web" pitchFamily="34" charset="-122"/>
              <a:cs typeface="Titillium Web" pitchFamily="34" charset="-120"/>
            </a:endParaRPr>
          </a:p>
          <a:p>
            <a:pPr marL="0" indent="0" algn="l">
              <a:lnSpc>
                <a:spcPct val="86166"/>
              </a:lnSpc>
              <a:buNone/>
            </a:pPr>
            <a:endParaRPr lang="en-US" sz="1200" dirty="0">
              <a:solidFill>
                <a:srgbClr val="1D1D1D"/>
              </a:solidFill>
              <a:latin typeface="Titillium Web" pitchFamily="34" charset="0"/>
            </a:endParaRPr>
          </a:p>
          <a:p>
            <a:pPr marL="0" indent="0" algn="l">
              <a:lnSpc>
                <a:spcPct val="86166"/>
              </a:lnSpc>
              <a:buNone/>
            </a:pPr>
            <a:endParaRPr lang="en-US" sz="1200" dirty="0"/>
          </a:p>
        </p:txBody>
      </p:sp>
      <p:sp>
        <p:nvSpPr>
          <p:cNvPr id="8"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p:txBody>
      </p:sp>
      <p:sp>
        <p:nvSpPr>
          <p:cNvPr id="9" name="Text 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sp>
        <p:nvSpPr>
          <p:cNvPr id="10" name="Text 5"/>
          <p:cNvSpPr/>
          <p:nvPr/>
        </p:nvSpPr>
        <p:spPr>
          <a:xfrm>
            <a:off x="2907802" y="6053900"/>
            <a:ext cx="4314825" cy="2381250"/>
          </a:xfrm>
          <a:prstGeom prst="rect">
            <a:avLst/>
          </a:prstGeom>
          <a:noFill/>
          <a:ln/>
        </p:spPr>
        <p:txBody>
          <a:bodyPr wrap="square" lIns="0" tIns="0" rIns="0" bIns="0" rtlCol="0" anchor="ctr"/>
          <a:lstStyle/>
          <a:p>
            <a:pPr marL="0" indent="0" algn="l">
              <a:lnSpc>
                <a:spcPct val="86166"/>
              </a:lnSpc>
              <a:buNone/>
            </a:pPr>
            <a:endParaRPr lang="en-US" sz="1200" dirty="0"/>
          </a:p>
        </p:txBody>
      </p:sp>
      <p:pic>
        <p:nvPicPr>
          <p:cNvPr id="11" name="Image 3"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2" name="Text 6"/>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828296" y="2343002"/>
            <a:ext cx="4581525" cy="895350"/>
          </a:xfrm>
          <a:prstGeom prst="rect">
            <a:avLst/>
          </a:prstGeom>
          <a:noFill/>
          <a:ln/>
        </p:spPr>
        <p:txBody>
          <a:bodyPr wrap="square" lIns="0" tIns="0" rIns="0" bIns="0" rtlCol="0" anchor="ctr"/>
          <a:lstStyle/>
          <a:p>
            <a:pPr algn="l">
              <a:lnSpc>
                <a:spcPct val="79650"/>
              </a:lnSpc>
              <a:buSzPct val="100000"/>
            </a:pPr>
            <a:r>
              <a:rPr lang="en-US" sz="2925" b="1" dirty="0">
                <a:solidFill>
                  <a:srgbClr val="1D1D1D"/>
                </a:solidFill>
                <a:latin typeface="Sora" pitchFamily="34" charset="0"/>
                <a:ea typeface="Sora" pitchFamily="34" charset="-122"/>
                <a:cs typeface="Sora" pitchFamily="34" charset="-120"/>
              </a:rPr>
              <a:t>3. Credit Scoring Results</a:t>
            </a:r>
            <a:endParaRPr lang="en-US" sz="2925" dirty="0"/>
          </a:p>
        </p:txBody>
      </p:sp>
      <p:sp>
        <p:nvSpPr>
          <p:cNvPr id="6"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p:txBody>
      </p:sp>
      <p:sp>
        <p:nvSpPr>
          <p:cNvPr id="7"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3"/>
          <p:cNvSpPr/>
          <p:nvPr/>
        </p:nvSpPr>
        <p:spPr>
          <a:xfrm>
            <a:off x="2828296" y="3803241"/>
            <a:ext cx="4314825" cy="3562350"/>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Technology Maturity (Score: 21/100)</a:t>
            </a:r>
            <a:endParaRPr lang="en-US" sz="1200" dirty="0"/>
          </a:p>
          <a:p>
            <a:pPr>
              <a:lnSpc>
                <a:spcPts val="1600"/>
              </a:lnSpc>
              <a:spcBef>
                <a:spcPts val="6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Technology readiness is the weakest domain. </a:t>
            </a:r>
            <a:r>
              <a:rPr lang="en-US" sz="1200" dirty="0" err="1">
                <a:solidFill>
                  <a:srgbClr val="1D1D1D"/>
                </a:solidFill>
                <a:latin typeface="Titillium Web" pitchFamily="34" charset="0"/>
                <a:ea typeface="Titillium Web" pitchFamily="34" charset="-122"/>
                <a:cs typeface="Titillium Web" pitchFamily="34" charset="-120"/>
              </a:rPr>
              <a:t>Ikhwezi</a:t>
            </a:r>
            <a:r>
              <a:rPr lang="en-US" sz="1200" dirty="0">
                <a:solidFill>
                  <a:srgbClr val="1D1D1D"/>
                </a:solidFill>
                <a:latin typeface="Titillium Web" pitchFamily="34" charset="0"/>
                <a:ea typeface="Titillium Web" pitchFamily="34" charset="-122"/>
                <a:cs typeface="Titillium Web" pitchFamily="34" charset="-120"/>
              </a:rPr>
              <a:t> lacks basic digital systems such as CRM, accounting software, cybersecurity protocols, and backup solutions. A modest score was assigned based on available internet and partial infrastructure.</a:t>
            </a:r>
            <a:endParaRPr lang="en-US" sz="1200" dirty="0"/>
          </a:p>
          <a:p>
            <a:pPr>
              <a:lnSpc>
                <a:spcPts val="1600"/>
              </a:lnSpc>
              <a:spcBef>
                <a:spcPts val="1200"/>
              </a:spcBef>
              <a:spcAft>
                <a:spcPts val="600"/>
              </a:spcAft>
            </a:pPr>
            <a:r>
              <a:rPr lang="en-US" sz="1200" b="1" dirty="0">
                <a:solidFill>
                  <a:srgbClr val="1D1D1D"/>
                </a:solidFill>
                <a:latin typeface="Titillium Web" pitchFamily="34" charset="0"/>
                <a:ea typeface="Titillium Web" pitchFamily="34" charset="-122"/>
                <a:cs typeface="Titillium Web" pitchFamily="34" charset="-120"/>
              </a:rPr>
              <a:t>Risk Management (Score: 30/100)</a:t>
            </a:r>
            <a:endParaRPr lang="en-US" sz="1200" dirty="0"/>
          </a:p>
          <a:p>
            <a:pPr>
              <a:lnSpc>
                <a:spcPts val="1600"/>
              </a:lnSpc>
              <a:spcBef>
                <a:spcPts val="600"/>
              </a:spcBef>
              <a:spcAft>
                <a:spcPts val="600"/>
              </a:spcAft>
            </a:pPr>
            <a:r>
              <a:rPr lang="en-US" sz="1200" dirty="0">
                <a:solidFill>
                  <a:srgbClr val="1D1D1D"/>
                </a:solidFill>
                <a:latin typeface="Titillium Web" pitchFamily="34" charset="0"/>
                <a:ea typeface="Titillium Web" pitchFamily="34" charset="-122"/>
                <a:cs typeface="Titillium Web" pitchFamily="34" charset="-120"/>
              </a:rPr>
              <a:t>Risk awareness exists in principle, and high-level risks are noted in the business plan. However, there is no formal risk register, mitigation protocols, or disaster recovery plans in place. This domain poses a material execution risk.</a:t>
            </a:r>
            <a:endParaRPr lang="en-US" sz="1200" dirty="0"/>
          </a:p>
          <a:p>
            <a:pPr>
              <a:lnSpc>
                <a:spcPts val="1600"/>
              </a:lnSpc>
              <a:spcBef>
                <a:spcPts val="1200"/>
              </a:spcBef>
              <a:spcAft>
                <a:spcPts val="600"/>
              </a:spcAft>
            </a:pPr>
            <a:r>
              <a:rPr lang="en-US" sz="1200" b="1" dirty="0">
                <a:solidFill>
                  <a:srgbClr val="1D1D1D"/>
                </a:solidFill>
                <a:latin typeface="Titillium Web" pitchFamily="34" charset="0"/>
                <a:ea typeface="Titillium Web" pitchFamily="34" charset="-122"/>
                <a:cs typeface="Titillium Web" pitchFamily="34" charset="-120"/>
              </a:rPr>
              <a:t>Socioeconomic Impact (Score: 70/100)</a:t>
            </a:r>
            <a:endParaRPr lang="en-US" sz="1200" dirty="0"/>
          </a:p>
          <a:p>
            <a:pPr>
              <a:lnSpc>
                <a:spcPts val="1600"/>
              </a:lnSpc>
              <a:spcBef>
                <a:spcPts val="600"/>
              </a:spcBef>
              <a:spcAft>
                <a:spcPts val="600"/>
              </a:spcAft>
            </a:pPr>
            <a:r>
              <a:rPr lang="en-US" sz="1200" b="1" dirty="0" err="1">
                <a:solidFill>
                  <a:srgbClr val="1D1D1D"/>
                </a:solidFill>
                <a:latin typeface="Titillium Web" pitchFamily="34" charset="0"/>
                <a:ea typeface="Titillium Web" pitchFamily="34" charset="-122"/>
                <a:cs typeface="Titillium Web" pitchFamily="34" charset="-120"/>
              </a:rPr>
              <a:t>I</a:t>
            </a:r>
            <a:r>
              <a:rPr lang="en-US" sz="1200" dirty="0" err="1">
                <a:solidFill>
                  <a:srgbClr val="1D1D1D"/>
                </a:solidFill>
                <a:latin typeface="Titillium Web" pitchFamily="34" charset="0"/>
                <a:ea typeface="Titillium Web" pitchFamily="34" charset="-122"/>
                <a:cs typeface="Titillium Web" pitchFamily="34" charset="-120"/>
              </a:rPr>
              <a:t>khwezi</a:t>
            </a:r>
            <a:r>
              <a:rPr lang="en-US" sz="1200" dirty="0">
                <a:solidFill>
                  <a:srgbClr val="1D1D1D"/>
                </a:solidFill>
                <a:latin typeface="Titillium Web" pitchFamily="34" charset="0"/>
                <a:ea typeface="Titillium Web" pitchFamily="34" charset="-122"/>
                <a:cs typeface="Titillium Web" pitchFamily="34" charset="-120"/>
              </a:rPr>
              <a:t> demonstrates strong alignment with South Africa’s inclusive development goals: it is 100% black woman-owned, differently-abled-led, youth-succession aligned, and targets rural job creation and </a:t>
            </a:r>
            <a:r>
              <a:rPr lang="en-US" sz="1200" dirty="0" err="1">
                <a:solidFill>
                  <a:srgbClr val="1D1D1D"/>
                </a:solidFill>
                <a:latin typeface="Titillium Web" pitchFamily="34" charset="0"/>
                <a:ea typeface="Titillium Web" pitchFamily="34" charset="-122"/>
                <a:cs typeface="Titillium Web" pitchFamily="34" charset="-120"/>
              </a:rPr>
              <a:t>ood</a:t>
            </a:r>
            <a:r>
              <a:rPr lang="en-US" sz="1200" dirty="0">
                <a:solidFill>
                  <a:srgbClr val="1D1D1D"/>
                </a:solidFill>
                <a:latin typeface="Titillium Web" pitchFamily="34" charset="0"/>
                <a:ea typeface="Titillium Web" pitchFamily="34" charset="-122"/>
                <a:cs typeface="Titillium Web" pitchFamily="34" charset="-120"/>
              </a:rPr>
              <a:t> security. Its ESG profile is robust and intentional.</a:t>
            </a:r>
            <a:endParaRPr lang="en-US" sz="1200" dirty="0"/>
          </a:p>
        </p:txBody>
      </p:sp>
      <p:pic>
        <p:nvPicPr>
          <p:cNvPr id="9" name="Image 3"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0"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11</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807232" y="1549479"/>
            <a:ext cx="85725" cy="98107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865434" y="8461758"/>
            <a:ext cx="5791200" cy="257175"/>
          </a:xfrm>
          <a:prstGeom prst="rect">
            <a:avLst/>
          </a:prstGeom>
          <a:noFill/>
          <a:ln/>
        </p:spPr>
        <p:txBody>
          <a:bodyPr wrap="square" lIns="0" tIns="0" rIns="0" bIns="0" rtlCol="0" anchor="ctr"/>
          <a:lstStyle/>
          <a:p>
            <a:pPr marL="0" indent="0" algn="l">
              <a:lnSpc>
                <a:spcPct val="105600"/>
              </a:lnSpc>
              <a:buNone/>
            </a:pPr>
            <a:r>
              <a:rPr lang="en-US" sz="1275" b="1" i="1" dirty="0">
                <a:solidFill>
                  <a:srgbClr val="1D1D1D"/>
                </a:solidFill>
                <a:latin typeface="Titillium Web" pitchFamily="34" charset="0"/>
              </a:rPr>
              <a:t>Table 2: Credit Scoring Guidelines</a:t>
            </a:r>
            <a:endParaRPr lang="en-US" sz="1275" i="1" dirty="0"/>
          </a:p>
        </p:txBody>
      </p:sp>
      <p:pic>
        <p:nvPicPr>
          <p:cNvPr id="6" name="Image 3" descr="preencoded.png"/>
          <p:cNvPicPr>
            <a:picLocks noChangeAspect="1"/>
          </p:cNvPicPr>
          <p:nvPr/>
        </p:nvPicPr>
        <p:blipFill>
          <a:blip r:embed="rId6"/>
          <a:stretch>
            <a:fillRect/>
          </a:stretch>
        </p:blipFill>
        <p:spPr>
          <a:xfrm>
            <a:off x="6458160" y="1288723"/>
            <a:ext cx="847725" cy="1857375"/>
          </a:xfrm>
          <a:prstGeom prst="rect">
            <a:avLst/>
          </a:prstGeom>
        </p:spPr>
      </p:pic>
      <p:pic>
        <p:nvPicPr>
          <p:cNvPr id="7" name="Image 4" descr="preencoded.png"/>
          <p:cNvPicPr>
            <a:picLocks noChangeAspect="1"/>
          </p:cNvPicPr>
          <p:nvPr/>
        </p:nvPicPr>
        <p:blipFill>
          <a:blip r:embed="rId7"/>
          <a:stretch>
            <a:fillRect/>
          </a:stretch>
        </p:blipFill>
        <p:spPr>
          <a:xfrm>
            <a:off x="5652687" y="1550308"/>
            <a:ext cx="1457325" cy="1390650"/>
          </a:xfrm>
          <a:prstGeom prst="rect">
            <a:avLst/>
          </a:prstGeom>
        </p:spPr>
      </p:pic>
      <p:pic>
        <p:nvPicPr>
          <p:cNvPr id="8" name="Image 5" descr="preencoded.png"/>
          <p:cNvPicPr>
            <a:picLocks noChangeAspect="1"/>
          </p:cNvPicPr>
          <p:nvPr/>
        </p:nvPicPr>
        <p:blipFill>
          <a:blip r:embed="rId8"/>
          <a:stretch>
            <a:fillRect/>
          </a:stretch>
        </p:blipFill>
        <p:spPr>
          <a:xfrm>
            <a:off x="5642629" y="1528477"/>
            <a:ext cx="1476375" cy="1476375"/>
          </a:xfrm>
          <a:prstGeom prst="rect">
            <a:avLst/>
          </a:prstGeom>
        </p:spPr>
      </p:pic>
      <p:sp>
        <p:nvSpPr>
          <p:cNvPr id="10"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sp>
        <p:nvSpPr>
          <p:cNvPr id="12" name="Text 2"/>
          <p:cNvSpPr/>
          <p:nvPr/>
        </p:nvSpPr>
        <p:spPr>
          <a:xfrm>
            <a:off x="1159983" y="1772831"/>
            <a:ext cx="4229100" cy="51435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4. Appendix </a:t>
            </a:r>
            <a:endParaRPr lang="en-US" sz="3375" dirty="0"/>
          </a:p>
        </p:txBody>
      </p:sp>
      <p:sp>
        <p:nvSpPr>
          <p:cNvPr id="13" name="Text 3"/>
          <p:cNvSpPr/>
          <p:nvPr/>
        </p:nvSpPr>
        <p:spPr>
          <a:xfrm>
            <a:off x="895634" y="802220"/>
            <a:ext cx="2705100" cy="209550"/>
          </a:xfrm>
          <a:prstGeom prst="rect">
            <a:avLst/>
          </a:prstGeom>
          <a:noFill/>
          <a:ln/>
        </p:spPr>
        <p:txBody>
          <a:bodyPr wrap="square" lIns="0" tIns="0" rIns="0" bIns="0" rtlCol="0" anchor="ctr"/>
          <a:lstStyle/>
          <a:p>
            <a:pPr>
              <a:lnSpc>
                <a:spcPct val="79650"/>
              </a:lnSpc>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a:p>
            <a:pPr marL="0" indent="0" algn="l">
              <a:lnSpc>
                <a:spcPct val="79650"/>
              </a:lnSpc>
              <a:buNone/>
            </a:pPr>
            <a:endParaRPr lang="en-US" sz="1350" dirty="0"/>
          </a:p>
        </p:txBody>
      </p:sp>
      <p:sp>
        <p:nvSpPr>
          <p:cNvPr id="14"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30</a:t>
            </a:r>
            <a:endParaRPr lang="en-US" sz="1200" dirty="0"/>
          </a:p>
        </p:txBody>
      </p:sp>
      <p:graphicFrame>
        <p:nvGraphicFramePr>
          <p:cNvPr id="15" name="Table 14">
            <a:extLst>
              <a:ext uri="{FF2B5EF4-FFF2-40B4-BE49-F238E27FC236}">
                <a16:creationId xmlns:a16="http://schemas.microsoft.com/office/drawing/2014/main" id="{00F80504-773B-213E-AD57-A12552020DBE}"/>
              </a:ext>
            </a:extLst>
          </p:cNvPr>
          <p:cNvGraphicFramePr>
            <a:graphicFrameLocks noGrp="1"/>
          </p:cNvGraphicFramePr>
          <p:nvPr>
            <p:extLst>
              <p:ext uri="{D42A27DB-BD31-4B8C-83A1-F6EECF244321}">
                <p14:modId xmlns:p14="http://schemas.microsoft.com/office/powerpoint/2010/main" val="1821250281"/>
              </p:ext>
            </p:extLst>
          </p:nvPr>
        </p:nvGraphicFramePr>
        <p:xfrm>
          <a:off x="865434" y="3251454"/>
          <a:ext cx="6440451" cy="4827126"/>
        </p:xfrm>
        <a:graphic>
          <a:graphicData uri="http://schemas.openxmlformats.org/drawingml/2006/table">
            <a:tbl>
              <a:tblPr firstRow="1" firstCol="1" bandRow="1">
                <a:tableStyleId>{5940675A-B579-460E-94D1-54222C63F5DA}</a:tableStyleId>
              </a:tblPr>
              <a:tblGrid>
                <a:gridCol w="1166381">
                  <a:extLst>
                    <a:ext uri="{9D8B030D-6E8A-4147-A177-3AD203B41FA5}">
                      <a16:colId xmlns:a16="http://schemas.microsoft.com/office/drawing/2014/main" val="1955986730"/>
                    </a:ext>
                  </a:extLst>
                </a:gridCol>
                <a:gridCol w="2637035">
                  <a:extLst>
                    <a:ext uri="{9D8B030D-6E8A-4147-A177-3AD203B41FA5}">
                      <a16:colId xmlns:a16="http://schemas.microsoft.com/office/drawing/2014/main" val="2856547454"/>
                    </a:ext>
                  </a:extLst>
                </a:gridCol>
                <a:gridCol w="2637035">
                  <a:extLst>
                    <a:ext uri="{9D8B030D-6E8A-4147-A177-3AD203B41FA5}">
                      <a16:colId xmlns:a16="http://schemas.microsoft.com/office/drawing/2014/main" val="3114955134"/>
                    </a:ext>
                  </a:extLst>
                </a:gridCol>
              </a:tblGrid>
              <a:tr h="185919">
                <a:tc>
                  <a:txBody>
                    <a:bodyPr/>
                    <a:lstStyle/>
                    <a:p>
                      <a:pPr indent="153035" algn="l">
                        <a:lnSpc>
                          <a:spcPct val="115000"/>
                        </a:lnSpc>
                        <a:spcAft>
                          <a:spcPts val="1000"/>
                        </a:spcAft>
                        <a:buNone/>
                      </a:pPr>
                      <a:r>
                        <a:rPr lang="en-ZA" sz="900" dirty="0">
                          <a:solidFill>
                            <a:schemeClr val="bg1"/>
                          </a:solidFill>
                          <a:effectLst/>
                        </a:rPr>
                        <a:t>Category</a:t>
                      </a:r>
                      <a:endParaRPr lang="en-ZA" sz="9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solidFill>
                      <a:schemeClr val="accent6">
                        <a:lumMod val="75000"/>
                      </a:schemeClr>
                    </a:solidFill>
                  </a:tcPr>
                </a:tc>
                <a:tc>
                  <a:txBody>
                    <a:bodyPr/>
                    <a:lstStyle/>
                    <a:p>
                      <a:pPr indent="153035" algn="l">
                        <a:lnSpc>
                          <a:spcPct val="115000"/>
                        </a:lnSpc>
                        <a:spcAft>
                          <a:spcPts val="1000"/>
                        </a:spcAft>
                        <a:buNone/>
                      </a:pPr>
                      <a:r>
                        <a:rPr lang="en-ZA" sz="900" dirty="0">
                          <a:solidFill>
                            <a:schemeClr val="bg1"/>
                          </a:solidFill>
                          <a:effectLst/>
                        </a:rPr>
                        <a:t>Score Range</a:t>
                      </a:r>
                      <a:endParaRPr lang="en-ZA" sz="9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solidFill>
                      <a:schemeClr val="accent6">
                        <a:lumMod val="75000"/>
                      </a:schemeClr>
                    </a:solidFill>
                  </a:tcPr>
                </a:tc>
                <a:tc>
                  <a:txBody>
                    <a:bodyPr/>
                    <a:lstStyle/>
                    <a:p>
                      <a:pPr indent="153035" algn="l">
                        <a:lnSpc>
                          <a:spcPct val="115000"/>
                        </a:lnSpc>
                        <a:spcAft>
                          <a:spcPts val="1000"/>
                        </a:spcAft>
                        <a:buNone/>
                      </a:pPr>
                      <a:r>
                        <a:rPr lang="en-ZA" sz="900" dirty="0">
                          <a:solidFill>
                            <a:schemeClr val="bg1"/>
                          </a:solidFill>
                          <a:effectLst/>
                        </a:rPr>
                        <a:t>Explanation</a:t>
                      </a:r>
                      <a:endParaRPr lang="en-ZA" sz="9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solidFill>
                      <a:schemeClr val="accent6">
                        <a:lumMod val="75000"/>
                      </a:schemeClr>
                    </a:solidFill>
                  </a:tcPr>
                </a:tc>
                <a:extLst>
                  <a:ext uri="{0D108BD9-81ED-4DB2-BD59-A6C34878D82A}">
                    <a16:rowId xmlns:a16="http://schemas.microsoft.com/office/drawing/2014/main" val="590558529"/>
                  </a:ext>
                </a:extLst>
              </a:tr>
              <a:tr h="177065">
                <a:tc rowSpan="5">
                  <a:txBody>
                    <a:bodyPr/>
                    <a:lstStyle/>
                    <a:p>
                      <a:pPr indent="139700" algn="l">
                        <a:lnSpc>
                          <a:spcPct val="100000"/>
                        </a:lnSpc>
                        <a:spcAft>
                          <a:spcPts val="200"/>
                        </a:spcAft>
                        <a:buNone/>
                      </a:pPr>
                      <a:r>
                        <a:rPr lang="en-ZA" sz="800" dirty="0">
                          <a:effectLst/>
                        </a:rPr>
                        <a:t>Business Profile</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tc>
                <a:tc>
                  <a:txBody>
                    <a:bodyPr/>
                    <a:lstStyle/>
                    <a:p>
                      <a:pPr indent="127000" algn="l">
                        <a:lnSpc>
                          <a:spcPct val="115000"/>
                        </a:lnSpc>
                        <a:spcAft>
                          <a:spcPts val="1000"/>
                        </a:spcAft>
                        <a:buNone/>
                      </a:pPr>
                      <a:r>
                        <a:rPr lang="en-ZA" sz="800" dirty="0">
                          <a:effectLst/>
                        </a:rPr>
                        <a:t>Between 0 and 30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Unregistered business, &lt;6 months old, no tax number</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903178705"/>
                  </a:ext>
                </a:extLst>
              </a:tr>
              <a:tr h="177065">
                <a:tc vMerge="1">
                  <a:txBody>
                    <a:bodyPr/>
                    <a:lstStyle/>
                    <a:p>
                      <a:endParaRPr lang="en-ZA"/>
                    </a:p>
                  </a:txBody>
                  <a:tcPr/>
                </a:tc>
                <a:tc>
                  <a:txBody>
                    <a:bodyPr/>
                    <a:lstStyle/>
                    <a:p>
                      <a:pPr indent="127000" algn="l">
                        <a:lnSpc>
                          <a:spcPct val="115000"/>
                        </a:lnSpc>
                        <a:spcAft>
                          <a:spcPts val="1000"/>
                        </a:spcAft>
                        <a:buNone/>
                      </a:pPr>
                      <a:r>
                        <a:rPr lang="en-ZA" sz="800" dirty="0">
                          <a:effectLst/>
                        </a:rPr>
                        <a:t>Between 30 and 50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Registered, &lt;1 year, limited proof of operations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373941955"/>
                  </a:ext>
                </a:extLst>
              </a:tr>
              <a:tr h="177065">
                <a:tc vMerge="1">
                  <a:txBody>
                    <a:bodyPr/>
                    <a:lstStyle/>
                    <a:p>
                      <a:endParaRPr lang="en-ZA"/>
                    </a:p>
                  </a:txBody>
                  <a:tcPr/>
                </a:tc>
                <a:tc>
                  <a:txBody>
                    <a:bodyPr/>
                    <a:lstStyle/>
                    <a:p>
                      <a:pPr indent="127000" algn="l">
                        <a:lnSpc>
                          <a:spcPct val="115000"/>
                        </a:lnSpc>
                        <a:spcAft>
                          <a:spcPts val="1000"/>
                        </a:spcAft>
                        <a:buNone/>
                      </a:pPr>
                      <a:r>
                        <a:rPr lang="en-ZA" sz="800" dirty="0">
                          <a:effectLst/>
                        </a:rPr>
                        <a:t>Between 50 and 70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Registered &amp; operating 1–2 years, has CIPC and tax number</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801389605"/>
                  </a:ext>
                </a:extLst>
              </a:tr>
              <a:tr h="161273">
                <a:tc vMerge="1">
                  <a:txBody>
                    <a:bodyPr/>
                    <a:lstStyle/>
                    <a:p>
                      <a:endParaRPr lang="en-ZA"/>
                    </a:p>
                  </a:txBody>
                  <a:tcPr/>
                </a:tc>
                <a:tc>
                  <a:txBody>
                    <a:bodyPr/>
                    <a:lstStyle/>
                    <a:p>
                      <a:pPr indent="127000" algn="l">
                        <a:lnSpc>
                          <a:spcPct val="115000"/>
                        </a:lnSpc>
                        <a:spcAft>
                          <a:spcPts val="1000"/>
                        </a:spcAft>
                        <a:buNone/>
                      </a:pPr>
                      <a:r>
                        <a:rPr lang="en-ZA" sz="800" dirty="0">
                          <a:effectLst/>
                        </a:rPr>
                        <a:t>Between 70 and 90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tc>
                <a:tc>
                  <a:txBody>
                    <a:bodyPr/>
                    <a:lstStyle/>
                    <a:p>
                      <a:pPr indent="114300" algn="l">
                        <a:lnSpc>
                          <a:spcPct val="115000"/>
                        </a:lnSpc>
                        <a:spcAft>
                          <a:spcPts val="1000"/>
                        </a:spcAft>
                        <a:buNone/>
                      </a:pPr>
                      <a:r>
                        <a:rPr lang="en-ZA" sz="700" dirty="0">
                          <a:effectLst/>
                        </a:rPr>
                        <a:t>Registered &amp; operating 3–5 years, VAT registered, some traction </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tc>
                <a:extLst>
                  <a:ext uri="{0D108BD9-81ED-4DB2-BD59-A6C34878D82A}">
                    <a16:rowId xmlns:a16="http://schemas.microsoft.com/office/drawing/2014/main" val="942943714"/>
                  </a:ext>
                </a:extLst>
              </a:tr>
              <a:tr h="193715">
                <a:tc vMerge="1">
                  <a:txBody>
                    <a:bodyPr/>
                    <a:lstStyle/>
                    <a:p>
                      <a:endParaRPr lang="en-ZA"/>
                    </a:p>
                  </a:txBody>
                  <a:tcPr/>
                </a:tc>
                <a:tc>
                  <a:txBody>
                    <a:bodyPr/>
                    <a:lstStyle/>
                    <a:p>
                      <a:pPr indent="127000" algn="l">
                        <a:lnSpc>
                          <a:spcPct val="115000"/>
                        </a:lnSpc>
                        <a:spcAft>
                          <a:spcPts val="1000"/>
                        </a:spcAft>
                        <a:buNone/>
                      </a:pPr>
                      <a:r>
                        <a:rPr lang="en-ZA" sz="800" dirty="0">
                          <a:effectLst/>
                        </a:rPr>
                        <a:t>Between 90 and 100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tc>
                <a:tc>
                  <a:txBody>
                    <a:bodyPr/>
                    <a:lstStyle/>
                    <a:p>
                      <a:pPr indent="114300" algn="l">
                        <a:lnSpc>
                          <a:spcPct val="115000"/>
                        </a:lnSpc>
                        <a:spcAft>
                          <a:spcPts val="1000"/>
                        </a:spcAft>
                        <a:buNone/>
                      </a:pPr>
                      <a:r>
                        <a:rPr lang="en-ZA" sz="700" dirty="0">
                          <a:effectLst/>
                        </a:rPr>
                        <a:t>Registered &gt;5 years, VAT registered, tax compliant, reputation</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tc>
                <a:extLst>
                  <a:ext uri="{0D108BD9-81ED-4DB2-BD59-A6C34878D82A}">
                    <a16:rowId xmlns:a16="http://schemas.microsoft.com/office/drawing/2014/main" val="1182644433"/>
                  </a:ext>
                </a:extLst>
              </a:tr>
              <a:tr h="177065">
                <a:tc rowSpan="5">
                  <a:txBody>
                    <a:bodyPr/>
                    <a:lstStyle/>
                    <a:p>
                      <a:pPr indent="139700" algn="l">
                        <a:lnSpc>
                          <a:spcPct val="100000"/>
                        </a:lnSpc>
                        <a:spcAft>
                          <a:spcPts val="200"/>
                        </a:spcAft>
                        <a:buNone/>
                      </a:pPr>
                      <a:r>
                        <a:rPr lang="en-ZA" sz="800" dirty="0">
                          <a:effectLst/>
                        </a:rPr>
                        <a:t>Financial</a:t>
                      </a:r>
                    </a:p>
                    <a:p>
                      <a:pPr indent="139700" algn="l">
                        <a:lnSpc>
                          <a:spcPct val="100000"/>
                        </a:lnSpc>
                        <a:spcAft>
                          <a:spcPts val="200"/>
                        </a:spcAft>
                        <a:buNone/>
                      </a:pPr>
                      <a:r>
                        <a:rPr lang="en-ZA" sz="800" dirty="0">
                          <a:effectLst/>
                        </a:rPr>
                        <a:t>Performance</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tc>
                <a:tc>
                  <a:txBody>
                    <a:bodyPr/>
                    <a:lstStyle/>
                    <a:p>
                      <a:pPr indent="127000" algn="l">
                        <a:lnSpc>
                          <a:spcPct val="115000"/>
                        </a:lnSpc>
                        <a:spcAft>
                          <a:spcPts val="1000"/>
                        </a:spcAft>
                        <a:buNone/>
                      </a:pPr>
                      <a:r>
                        <a:rPr lang="en-ZA" sz="800">
                          <a:effectLst/>
                        </a:rPr>
                        <a:t>Between 0 and 30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No financial data, cash-based only, irregular income</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873220297"/>
                  </a:ext>
                </a:extLst>
              </a:tr>
              <a:tr h="177065">
                <a:tc vMerge="1">
                  <a:txBody>
                    <a:bodyPr/>
                    <a:lstStyle/>
                    <a:p>
                      <a:endParaRPr lang="en-ZA"/>
                    </a:p>
                  </a:txBody>
                  <a:tcPr/>
                </a:tc>
                <a:tc>
                  <a:txBody>
                    <a:bodyPr/>
                    <a:lstStyle/>
                    <a:p>
                      <a:pPr indent="127000" algn="l">
                        <a:lnSpc>
                          <a:spcPct val="115000"/>
                        </a:lnSpc>
                        <a:spcAft>
                          <a:spcPts val="1000"/>
                        </a:spcAft>
                        <a:buNone/>
                      </a:pPr>
                      <a:r>
                        <a:rPr lang="en-ZA" sz="800" dirty="0">
                          <a:effectLst/>
                        </a:rPr>
                        <a:t>Between 30 and 50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Some bank transactions, low or unstable turnover</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644708224"/>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50 and 70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Moderate turnover, breakeven profitability, no large debts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731886606"/>
                  </a:ext>
                </a:extLst>
              </a:tr>
              <a:tr h="177065">
                <a:tc vMerge="1">
                  <a:txBody>
                    <a:bodyPr/>
                    <a:lstStyle/>
                    <a:p>
                      <a:endParaRPr lang="en-ZA"/>
                    </a:p>
                  </a:txBody>
                  <a:tcPr/>
                </a:tc>
                <a:tc>
                  <a:txBody>
                    <a:bodyPr/>
                    <a:lstStyle/>
                    <a:p>
                      <a:pPr indent="127000" algn="l">
                        <a:lnSpc>
                          <a:spcPct val="115000"/>
                        </a:lnSpc>
                        <a:spcAft>
                          <a:spcPts val="1000"/>
                        </a:spcAft>
                        <a:buNone/>
                      </a:pPr>
                      <a:r>
                        <a:rPr lang="en-ZA" sz="800" dirty="0">
                          <a:effectLst/>
                        </a:rPr>
                        <a:t>Between 70 and 90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Consistent turnover, profitable, modest debt levels</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599917399"/>
                  </a:ext>
                </a:extLst>
              </a:tr>
              <a:tr h="283927">
                <a:tc vMerge="1">
                  <a:txBody>
                    <a:bodyPr/>
                    <a:lstStyle/>
                    <a:p>
                      <a:endParaRPr lang="en-ZA"/>
                    </a:p>
                  </a:txBody>
                  <a:tcPr/>
                </a:tc>
                <a:tc>
                  <a:txBody>
                    <a:bodyPr/>
                    <a:lstStyle/>
                    <a:p>
                      <a:pPr indent="127000" algn="l">
                        <a:lnSpc>
                          <a:spcPct val="115000"/>
                        </a:lnSpc>
                        <a:spcAft>
                          <a:spcPts val="1000"/>
                        </a:spcAft>
                        <a:buNone/>
                      </a:pPr>
                      <a:r>
                        <a:rPr lang="en-ZA" sz="800" dirty="0">
                          <a:effectLst/>
                        </a:rPr>
                        <a:t>Between 90 and 100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Strong cash flow, &gt;20% net margin, clean audit or good statements</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383173405"/>
                  </a:ext>
                </a:extLst>
              </a:tr>
              <a:tr h="177065">
                <a:tc rowSpan="5">
                  <a:txBody>
                    <a:bodyPr/>
                    <a:lstStyle/>
                    <a:p>
                      <a:pPr indent="139700" algn="l">
                        <a:lnSpc>
                          <a:spcPct val="100000"/>
                        </a:lnSpc>
                        <a:spcAft>
                          <a:spcPts val="200"/>
                        </a:spcAft>
                        <a:buNone/>
                      </a:pPr>
                      <a:r>
                        <a:rPr lang="en-ZA" sz="800" dirty="0">
                          <a:effectLst/>
                        </a:rPr>
                        <a:t>Repayment Behavior</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tc>
                <a:tc>
                  <a:txBody>
                    <a:bodyPr/>
                    <a:lstStyle/>
                    <a:p>
                      <a:pPr indent="127000" algn="l">
                        <a:lnSpc>
                          <a:spcPct val="115000"/>
                        </a:lnSpc>
                        <a:spcAft>
                          <a:spcPts val="1000"/>
                        </a:spcAft>
                        <a:buNone/>
                      </a:pPr>
                      <a:r>
                        <a:rPr lang="en-ZA" sz="800" dirty="0">
                          <a:effectLst/>
                        </a:rPr>
                        <a:t>Between 0 and 30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Past defaults, current arrears, no trade credit</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690238737"/>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30 and 50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Some late payments, bounced cheques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249646156"/>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50 and 70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Mostly timely payments, low default history</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78137012"/>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70 and 90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Consistent repayments, clean trade references</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503919546"/>
                  </a:ext>
                </a:extLst>
              </a:tr>
              <a:tr h="283927">
                <a:tc vMerge="1">
                  <a:txBody>
                    <a:bodyPr/>
                    <a:lstStyle/>
                    <a:p>
                      <a:endParaRPr lang="en-ZA"/>
                    </a:p>
                  </a:txBody>
                  <a:tcPr/>
                </a:tc>
                <a:tc>
                  <a:txBody>
                    <a:bodyPr/>
                    <a:lstStyle/>
                    <a:p>
                      <a:pPr indent="127000" algn="l">
                        <a:lnSpc>
                          <a:spcPct val="115000"/>
                        </a:lnSpc>
                        <a:spcAft>
                          <a:spcPts val="1000"/>
                        </a:spcAft>
                        <a:buNone/>
                      </a:pPr>
                      <a:r>
                        <a:rPr lang="en-ZA" sz="800" dirty="0">
                          <a:effectLst/>
                        </a:rPr>
                        <a:t>Between 90 and 100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Strong credit history, no defaults, excellent repayment track record</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355527916"/>
                  </a:ext>
                </a:extLst>
              </a:tr>
              <a:tr h="177065">
                <a:tc rowSpan="5">
                  <a:txBody>
                    <a:bodyPr/>
                    <a:lstStyle/>
                    <a:p>
                      <a:pPr indent="139700" algn="l">
                        <a:lnSpc>
                          <a:spcPct val="100000"/>
                        </a:lnSpc>
                        <a:spcAft>
                          <a:spcPts val="200"/>
                        </a:spcAft>
                        <a:buNone/>
                      </a:pPr>
                      <a:r>
                        <a:rPr lang="en-ZA" sz="800" dirty="0">
                          <a:effectLst/>
                        </a:rPr>
                        <a:t>Operational</a:t>
                      </a:r>
                    </a:p>
                    <a:p>
                      <a:pPr indent="139700" algn="l">
                        <a:lnSpc>
                          <a:spcPct val="100000"/>
                        </a:lnSpc>
                        <a:spcAft>
                          <a:spcPts val="200"/>
                        </a:spcAft>
                        <a:buNone/>
                      </a:pPr>
                      <a:r>
                        <a:rPr lang="en-ZA" sz="800" dirty="0">
                          <a:effectLst/>
                        </a:rPr>
                        <a:t>Soundness</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tc>
                <a:tc>
                  <a:txBody>
                    <a:bodyPr/>
                    <a:lstStyle/>
                    <a:p>
                      <a:pPr indent="127000" algn="l">
                        <a:lnSpc>
                          <a:spcPct val="115000"/>
                        </a:lnSpc>
                        <a:spcAft>
                          <a:spcPts val="1000"/>
                        </a:spcAft>
                        <a:buNone/>
                      </a:pPr>
                      <a:r>
                        <a:rPr lang="en-ZA" sz="800">
                          <a:effectLst/>
                        </a:rPr>
                        <a:t>Between 0 and 30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Manual operations, no formal systems or tools</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745377377"/>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30 and 50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Limited tools, mostly manual, outdated tech</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990426668"/>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50 and 70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Basic tools (e.g. Excel, POS), some trained staff</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159629347"/>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70 and 90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Semi-automated systems, skilled team, process documentation</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560187585"/>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90 and 100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Automated systems, well-trained staff, SOPs, efficient ops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504121946"/>
                  </a:ext>
                </a:extLst>
              </a:tr>
              <a:tr h="177065">
                <a:tc rowSpan="5">
                  <a:txBody>
                    <a:bodyPr/>
                    <a:lstStyle/>
                    <a:p>
                      <a:pPr indent="139700" algn="l">
                        <a:lnSpc>
                          <a:spcPct val="100000"/>
                        </a:lnSpc>
                        <a:spcAft>
                          <a:spcPts val="200"/>
                        </a:spcAft>
                        <a:buNone/>
                      </a:pPr>
                      <a:r>
                        <a:rPr lang="en-ZA" sz="800" dirty="0">
                          <a:effectLst/>
                        </a:rPr>
                        <a:t>Management &amp; </a:t>
                      </a:r>
                    </a:p>
                    <a:p>
                      <a:pPr indent="139700" algn="l">
                        <a:lnSpc>
                          <a:spcPct val="100000"/>
                        </a:lnSpc>
                        <a:spcAft>
                          <a:spcPts val="200"/>
                        </a:spcAft>
                        <a:buNone/>
                      </a:pPr>
                      <a:r>
                        <a:rPr lang="en-ZA" sz="800" dirty="0">
                          <a:effectLst/>
                        </a:rPr>
                        <a:t>Governance</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tc>
                <a:tc>
                  <a:txBody>
                    <a:bodyPr/>
                    <a:lstStyle/>
                    <a:p>
                      <a:pPr indent="127000" algn="l">
                        <a:lnSpc>
                          <a:spcPct val="115000"/>
                        </a:lnSpc>
                        <a:spcAft>
                          <a:spcPts val="1000"/>
                        </a:spcAft>
                        <a:buNone/>
                      </a:pPr>
                      <a:r>
                        <a:rPr lang="en-ZA" sz="800">
                          <a:effectLst/>
                        </a:rPr>
                        <a:t>Between 0 and 30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No formal leadership, no experience</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572274528"/>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30 and 50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Owner-managed, limited education or experience</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442333986"/>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50 and 70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Experienced owner, some governance practices</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437346042"/>
                  </a:ext>
                </a:extLst>
              </a:tr>
              <a:tr h="177065">
                <a:tc vMerge="1">
                  <a:txBody>
                    <a:bodyPr/>
                    <a:lstStyle/>
                    <a:p>
                      <a:endParaRPr lang="en-ZA"/>
                    </a:p>
                  </a:txBody>
                  <a:tcPr/>
                </a:tc>
                <a:tc>
                  <a:txBody>
                    <a:bodyPr/>
                    <a:lstStyle/>
                    <a:p>
                      <a:pPr indent="127000" algn="l">
                        <a:lnSpc>
                          <a:spcPct val="115000"/>
                        </a:lnSpc>
                        <a:spcAft>
                          <a:spcPts val="1000"/>
                        </a:spcAft>
                        <a:buNone/>
                      </a:pPr>
                      <a:r>
                        <a:rPr lang="en-ZA" sz="800">
                          <a:effectLst/>
                        </a:rPr>
                        <a:t>Between 70 and 90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Experienced management team, board or advisors in place</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529157209"/>
                  </a:ext>
                </a:extLst>
              </a:tr>
              <a:tr h="177065">
                <a:tc vMerge="1">
                  <a:txBody>
                    <a:bodyPr/>
                    <a:lstStyle/>
                    <a:p>
                      <a:endParaRPr lang="en-ZA"/>
                    </a:p>
                  </a:txBody>
                  <a:tcPr/>
                </a:tc>
                <a:tc>
                  <a:txBody>
                    <a:bodyPr/>
                    <a:lstStyle/>
                    <a:p>
                      <a:pPr indent="127000" algn="l">
                        <a:lnSpc>
                          <a:spcPct val="115000"/>
                        </a:lnSpc>
                        <a:spcAft>
                          <a:spcPts val="1000"/>
                        </a:spcAft>
                        <a:buNone/>
                      </a:pPr>
                      <a:r>
                        <a:rPr lang="en-ZA" sz="800" dirty="0">
                          <a:effectLst/>
                        </a:rPr>
                        <a:t>Between 90 and 100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Qualified leadership, clear governance, board oversight</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603322349"/>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7FB75-68DB-0A4C-8412-437CE020C193}"/>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6AE48D9-2B52-8D36-490A-3C5FCC7999F3}"/>
              </a:ext>
            </a:extLst>
          </p:cNvPr>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a:extLst>
              <a:ext uri="{FF2B5EF4-FFF2-40B4-BE49-F238E27FC236}">
                <a16:creationId xmlns:a16="http://schemas.microsoft.com/office/drawing/2014/main" id="{B3C05BDD-473B-57E6-3348-7BF7D5BD623C}"/>
              </a:ext>
            </a:extLst>
          </p:cNvPr>
          <p:cNvPicPr>
            <a:picLocks noChangeAspect="1"/>
          </p:cNvPicPr>
          <p:nvPr/>
        </p:nvPicPr>
        <p:blipFill>
          <a:blip r:embed="rId4"/>
          <a:stretch>
            <a:fillRect/>
          </a:stretch>
        </p:blipFill>
        <p:spPr>
          <a:xfrm>
            <a:off x="807232" y="1549479"/>
            <a:ext cx="85725" cy="981075"/>
          </a:xfrm>
          <a:prstGeom prst="rect">
            <a:avLst/>
          </a:prstGeom>
        </p:spPr>
      </p:pic>
      <p:pic>
        <p:nvPicPr>
          <p:cNvPr id="4" name="Image 2" descr="preencoded.png">
            <a:extLst>
              <a:ext uri="{FF2B5EF4-FFF2-40B4-BE49-F238E27FC236}">
                <a16:creationId xmlns:a16="http://schemas.microsoft.com/office/drawing/2014/main" id="{E646FB03-F0E5-F23A-154D-86D6B2FA5498}"/>
              </a:ext>
            </a:extLst>
          </p:cNvPr>
          <p:cNvPicPr>
            <a:picLocks noChangeAspect="1"/>
          </p:cNvPicPr>
          <p:nvPr/>
        </p:nvPicPr>
        <p:blipFill>
          <a:blip r:embed="rId5"/>
          <a:stretch>
            <a:fillRect/>
          </a:stretch>
        </p:blipFill>
        <p:spPr>
          <a:xfrm>
            <a:off x="796962" y="919932"/>
            <a:ext cx="6177705" cy="190500"/>
          </a:xfrm>
          <a:prstGeom prst="rect">
            <a:avLst/>
          </a:prstGeom>
        </p:spPr>
      </p:pic>
      <p:sp>
        <p:nvSpPr>
          <p:cNvPr id="5" name="Text 0">
            <a:extLst>
              <a:ext uri="{FF2B5EF4-FFF2-40B4-BE49-F238E27FC236}">
                <a16:creationId xmlns:a16="http://schemas.microsoft.com/office/drawing/2014/main" id="{E1B4E64F-DA2D-6901-8AC2-F7E80F43B084}"/>
              </a:ext>
            </a:extLst>
          </p:cNvPr>
          <p:cNvSpPr/>
          <p:nvPr/>
        </p:nvSpPr>
        <p:spPr>
          <a:xfrm>
            <a:off x="819264" y="7575615"/>
            <a:ext cx="5791200" cy="257175"/>
          </a:xfrm>
          <a:prstGeom prst="rect">
            <a:avLst/>
          </a:prstGeom>
          <a:noFill/>
          <a:ln/>
        </p:spPr>
        <p:txBody>
          <a:bodyPr wrap="square" lIns="0" tIns="0" rIns="0" bIns="0" rtlCol="0" anchor="ctr"/>
          <a:lstStyle/>
          <a:p>
            <a:pPr marL="0" indent="0" algn="l">
              <a:lnSpc>
                <a:spcPct val="105600"/>
              </a:lnSpc>
              <a:buNone/>
            </a:pPr>
            <a:r>
              <a:rPr lang="en-US" sz="1275" b="1" i="1" dirty="0">
                <a:solidFill>
                  <a:srgbClr val="1D1D1D"/>
                </a:solidFill>
                <a:latin typeface="Titillium Web" pitchFamily="34" charset="0"/>
              </a:rPr>
              <a:t>Table 3: Credit Scoring Guidelines</a:t>
            </a:r>
            <a:endParaRPr lang="en-US" sz="1275" i="1" dirty="0"/>
          </a:p>
        </p:txBody>
      </p:sp>
      <p:pic>
        <p:nvPicPr>
          <p:cNvPr id="6" name="Image 3" descr="preencoded.png">
            <a:extLst>
              <a:ext uri="{FF2B5EF4-FFF2-40B4-BE49-F238E27FC236}">
                <a16:creationId xmlns:a16="http://schemas.microsoft.com/office/drawing/2014/main" id="{D3C9DC3F-72FE-7C7A-4619-B55D9C6F0E31}"/>
              </a:ext>
            </a:extLst>
          </p:cNvPr>
          <p:cNvPicPr>
            <a:picLocks noChangeAspect="1"/>
          </p:cNvPicPr>
          <p:nvPr/>
        </p:nvPicPr>
        <p:blipFill>
          <a:blip r:embed="rId6"/>
          <a:stretch>
            <a:fillRect/>
          </a:stretch>
        </p:blipFill>
        <p:spPr>
          <a:xfrm>
            <a:off x="6458160" y="1288723"/>
            <a:ext cx="847725" cy="1857375"/>
          </a:xfrm>
          <a:prstGeom prst="rect">
            <a:avLst/>
          </a:prstGeom>
        </p:spPr>
      </p:pic>
      <p:pic>
        <p:nvPicPr>
          <p:cNvPr id="7" name="Image 4" descr="preencoded.png">
            <a:extLst>
              <a:ext uri="{FF2B5EF4-FFF2-40B4-BE49-F238E27FC236}">
                <a16:creationId xmlns:a16="http://schemas.microsoft.com/office/drawing/2014/main" id="{426A6392-BA88-FCB1-67EB-BEF3B562B288}"/>
              </a:ext>
            </a:extLst>
          </p:cNvPr>
          <p:cNvPicPr>
            <a:picLocks noChangeAspect="1"/>
          </p:cNvPicPr>
          <p:nvPr/>
        </p:nvPicPr>
        <p:blipFill>
          <a:blip r:embed="rId7"/>
          <a:stretch>
            <a:fillRect/>
          </a:stretch>
        </p:blipFill>
        <p:spPr>
          <a:xfrm>
            <a:off x="5652687" y="1550308"/>
            <a:ext cx="1457325" cy="1390650"/>
          </a:xfrm>
          <a:prstGeom prst="rect">
            <a:avLst/>
          </a:prstGeom>
        </p:spPr>
      </p:pic>
      <p:pic>
        <p:nvPicPr>
          <p:cNvPr id="8" name="Image 5" descr="preencoded.png">
            <a:extLst>
              <a:ext uri="{FF2B5EF4-FFF2-40B4-BE49-F238E27FC236}">
                <a16:creationId xmlns:a16="http://schemas.microsoft.com/office/drawing/2014/main" id="{2B6103BF-1B7C-9FBF-CE5B-5C31C17676EC}"/>
              </a:ext>
            </a:extLst>
          </p:cNvPr>
          <p:cNvPicPr>
            <a:picLocks noChangeAspect="1"/>
          </p:cNvPicPr>
          <p:nvPr/>
        </p:nvPicPr>
        <p:blipFill>
          <a:blip r:embed="rId8"/>
          <a:stretch>
            <a:fillRect/>
          </a:stretch>
        </p:blipFill>
        <p:spPr>
          <a:xfrm>
            <a:off x="5642629" y="1528477"/>
            <a:ext cx="1476375" cy="1476375"/>
          </a:xfrm>
          <a:prstGeom prst="rect">
            <a:avLst/>
          </a:prstGeom>
        </p:spPr>
      </p:pic>
      <p:pic>
        <p:nvPicPr>
          <p:cNvPr id="9" name="Image 6" descr="preencoded.png">
            <a:extLst>
              <a:ext uri="{FF2B5EF4-FFF2-40B4-BE49-F238E27FC236}">
                <a16:creationId xmlns:a16="http://schemas.microsoft.com/office/drawing/2014/main" id="{5FB4747E-D2B1-1981-DB50-0F7B5025D659}"/>
              </a:ext>
            </a:extLst>
          </p:cNvPr>
          <p:cNvPicPr>
            <a:picLocks noChangeAspect="1"/>
          </p:cNvPicPr>
          <p:nvPr/>
        </p:nvPicPr>
        <p:blipFill>
          <a:blip r:embed="rId9"/>
          <a:stretch>
            <a:fillRect/>
          </a:stretch>
        </p:blipFill>
        <p:spPr>
          <a:xfrm>
            <a:off x="5652773" y="1539621"/>
            <a:ext cx="1495425" cy="1476375"/>
          </a:xfrm>
          <a:prstGeom prst="rect">
            <a:avLst/>
          </a:prstGeom>
        </p:spPr>
      </p:pic>
      <p:sp>
        <p:nvSpPr>
          <p:cNvPr id="10" name="Text 1">
            <a:extLst>
              <a:ext uri="{FF2B5EF4-FFF2-40B4-BE49-F238E27FC236}">
                <a16:creationId xmlns:a16="http://schemas.microsoft.com/office/drawing/2014/main" id="{92C55BCD-7748-EF05-422E-F2A44047376F}"/>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sp>
        <p:nvSpPr>
          <p:cNvPr id="12" name="Text 2">
            <a:extLst>
              <a:ext uri="{FF2B5EF4-FFF2-40B4-BE49-F238E27FC236}">
                <a16:creationId xmlns:a16="http://schemas.microsoft.com/office/drawing/2014/main" id="{97C590A6-EE99-915D-7D58-E1076A178236}"/>
              </a:ext>
            </a:extLst>
          </p:cNvPr>
          <p:cNvSpPr/>
          <p:nvPr/>
        </p:nvSpPr>
        <p:spPr>
          <a:xfrm>
            <a:off x="1159983" y="1772831"/>
            <a:ext cx="4229100" cy="51435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4. Appendix </a:t>
            </a:r>
            <a:endParaRPr lang="en-US" sz="3375" dirty="0"/>
          </a:p>
        </p:txBody>
      </p:sp>
      <p:sp>
        <p:nvSpPr>
          <p:cNvPr id="13" name="Text 3">
            <a:extLst>
              <a:ext uri="{FF2B5EF4-FFF2-40B4-BE49-F238E27FC236}">
                <a16:creationId xmlns:a16="http://schemas.microsoft.com/office/drawing/2014/main" id="{BB3C8A1C-0174-EB6C-D417-4D639B349BB0}"/>
              </a:ext>
            </a:extLst>
          </p:cNvPr>
          <p:cNvSpPr/>
          <p:nvPr/>
        </p:nvSpPr>
        <p:spPr>
          <a:xfrm>
            <a:off x="895634" y="802220"/>
            <a:ext cx="2705100" cy="209550"/>
          </a:xfrm>
          <a:prstGeom prst="rect">
            <a:avLst/>
          </a:prstGeom>
          <a:noFill/>
          <a:ln/>
        </p:spPr>
        <p:txBody>
          <a:bodyPr wrap="square" lIns="0" tIns="0" rIns="0" bIns="0" rtlCol="0" anchor="ctr"/>
          <a:lstStyle/>
          <a:p>
            <a:pPr>
              <a:lnSpc>
                <a:spcPct val="79650"/>
              </a:lnSpc>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a:p>
            <a:pPr marL="0" indent="0" algn="l">
              <a:lnSpc>
                <a:spcPct val="79650"/>
              </a:lnSpc>
              <a:buNone/>
            </a:pPr>
            <a:endParaRPr lang="en-US" sz="1350" dirty="0"/>
          </a:p>
        </p:txBody>
      </p:sp>
      <p:sp>
        <p:nvSpPr>
          <p:cNvPr id="14" name="Text 4">
            <a:extLst>
              <a:ext uri="{FF2B5EF4-FFF2-40B4-BE49-F238E27FC236}">
                <a16:creationId xmlns:a16="http://schemas.microsoft.com/office/drawing/2014/main" id="{B4CB2F59-78E6-11C2-78ED-C92AA91DE4EC}"/>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30</a:t>
            </a:r>
            <a:endParaRPr lang="en-US" sz="1200" dirty="0"/>
          </a:p>
        </p:txBody>
      </p:sp>
      <p:graphicFrame>
        <p:nvGraphicFramePr>
          <p:cNvPr id="11" name="Table 10">
            <a:extLst>
              <a:ext uri="{FF2B5EF4-FFF2-40B4-BE49-F238E27FC236}">
                <a16:creationId xmlns:a16="http://schemas.microsoft.com/office/drawing/2014/main" id="{56CE2DF1-5D95-AE33-73DC-5882D7813402}"/>
              </a:ext>
            </a:extLst>
          </p:cNvPr>
          <p:cNvGraphicFramePr>
            <a:graphicFrameLocks noGrp="1"/>
          </p:cNvGraphicFramePr>
          <p:nvPr>
            <p:extLst>
              <p:ext uri="{D42A27DB-BD31-4B8C-83A1-F6EECF244321}">
                <p14:modId xmlns:p14="http://schemas.microsoft.com/office/powerpoint/2010/main" val="1191176757"/>
              </p:ext>
            </p:extLst>
          </p:nvPr>
        </p:nvGraphicFramePr>
        <p:xfrm>
          <a:off x="850093" y="3455043"/>
          <a:ext cx="6484156" cy="3940215"/>
        </p:xfrm>
        <a:graphic>
          <a:graphicData uri="http://schemas.openxmlformats.org/drawingml/2006/table">
            <a:tbl>
              <a:tblPr firstRow="1" firstCol="1" bandRow="1">
                <a:tableStyleId>{5940675A-B579-460E-94D1-54222C63F5DA}</a:tableStyleId>
              </a:tblPr>
              <a:tblGrid>
                <a:gridCol w="1183244">
                  <a:extLst>
                    <a:ext uri="{9D8B030D-6E8A-4147-A177-3AD203B41FA5}">
                      <a16:colId xmlns:a16="http://schemas.microsoft.com/office/drawing/2014/main" val="3658968815"/>
                    </a:ext>
                  </a:extLst>
                </a:gridCol>
                <a:gridCol w="2645982">
                  <a:extLst>
                    <a:ext uri="{9D8B030D-6E8A-4147-A177-3AD203B41FA5}">
                      <a16:colId xmlns:a16="http://schemas.microsoft.com/office/drawing/2014/main" val="2480694410"/>
                    </a:ext>
                  </a:extLst>
                </a:gridCol>
                <a:gridCol w="2654930">
                  <a:extLst>
                    <a:ext uri="{9D8B030D-6E8A-4147-A177-3AD203B41FA5}">
                      <a16:colId xmlns:a16="http://schemas.microsoft.com/office/drawing/2014/main" val="2528635809"/>
                    </a:ext>
                  </a:extLst>
                </a:gridCol>
              </a:tblGrid>
              <a:tr h="148109">
                <a:tc>
                  <a:txBody>
                    <a:bodyPr/>
                    <a:lstStyle/>
                    <a:p>
                      <a:pPr indent="139700" algn="l">
                        <a:lnSpc>
                          <a:spcPct val="100000"/>
                        </a:lnSpc>
                        <a:spcAft>
                          <a:spcPts val="200"/>
                        </a:spcAft>
                        <a:buNone/>
                      </a:pPr>
                      <a:r>
                        <a:rPr lang="en-US" sz="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Category</a:t>
                      </a:r>
                      <a:endParaRPr lang="en-ZA" sz="8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solidFill>
                      <a:schemeClr val="accent6">
                        <a:lumMod val="75000"/>
                      </a:schemeClr>
                    </a:solidFill>
                  </a:tcPr>
                </a:tc>
                <a:tc>
                  <a:txBody>
                    <a:bodyPr/>
                    <a:lstStyle/>
                    <a:p>
                      <a:pPr indent="127000" algn="l">
                        <a:lnSpc>
                          <a:spcPct val="115000"/>
                        </a:lnSpc>
                        <a:spcAft>
                          <a:spcPts val="1000"/>
                        </a:spcAft>
                        <a:buNone/>
                      </a:pPr>
                      <a:r>
                        <a:rPr lang="en-US" sz="9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Score Guidelines</a:t>
                      </a:r>
                      <a:endParaRPr lang="en-ZA" sz="9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solidFill>
                      <a:schemeClr val="accent6">
                        <a:lumMod val="75000"/>
                      </a:schemeClr>
                    </a:solidFill>
                  </a:tcPr>
                </a:tc>
                <a:tc>
                  <a:txBody>
                    <a:bodyPr/>
                    <a:lstStyle/>
                    <a:p>
                      <a:pPr indent="114300" algn="l">
                        <a:lnSpc>
                          <a:spcPct val="115000"/>
                        </a:lnSpc>
                        <a:spcAft>
                          <a:spcPts val="1000"/>
                        </a:spcAft>
                        <a:buNone/>
                      </a:pPr>
                      <a:r>
                        <a:rPr lang="en-US" sz="9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rPr>
                        <a:t>Explanation</a:t>
                      </a:r>
                      <a:endParaRPr lang="en-ZA" sz="9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solidFill>
                      <a:schemeClr val="accent6">
                        <a:lumMod val="75000"/>
                      </a:schemeClr>
                    </a:solidFill>
                  </a:tcPr>
                </a:tc>
                <a:extLst>
                  <a:ext uri="{0D108BD9-81ED-4DB2-BD59-A6C34878D82A}">
                    <a16:rowId xmlns:a16="http://schemas.microsoft.com/office/drawing/2014/main" val="3245083561"/>
                  </a:ext>
                </a:extLst>
              </a:tr>
              <a:tr h="148109">
                <a:tc rowSpan="5">
                  <a:txBody>
                    <a:bodyPr/>
                    <a:lstStyle/>
                    <a:p>
                      <a:pPr indent="139700" algn="l">
                        <a:lnSpc>
                          <a:spcPct val="100000"/>
                        </a:lnSpc>
                        <a:spcAft>
                          <a:spcPts val="200"/>
                        </a:spcAft>
                        <a:buNone/>
                      </a:pPr>
                      <a:r>
                        <a:rPr lang="en-ZA" sz="800" dirty="0">
                          <a:effectLst/>
                        </a:rPr>
                        <a:t>Market &amp; Sector Risk</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tc>
                <a:tc>
                  <a:txBody>
                    <a:bodyPr/>
                    <a:lstStyle/>
                    <a:p>
                      <a:pPr indent="127000" algn="l">
                        <a:lnSpc>
                          <a:spcPct val="115000"/>
                        </a:lnSpc>
                        <a:spcAft>
                          <a:spcPts val="1000"/>
                        </a:spcAft>
                        <a:buNone/>
                      </a:pPr>
                      <a:r>
                        <a:rPr lang="en-ZA" sz="800">
                          <a:effectLst/>
                        </a:rPr>
                        <a:t>Between 0 and 30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Highly volatile sector, one major customer</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972771821"/>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30 and 50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Some volatility, few clients, seasonal sales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251751476"/>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50 and 70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Moderate stability, diverse revenue sources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689938741"/>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70 and 90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Stable sector, wide customer base</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470460155"/>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90 and 100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Low-risk sector, long-term contracts, recurring revenue</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453051124"/>
                  </a:ext>
                </a:extLst>
              </a:tr>
              <a:tr h="148109">
                <a:tc rowSpan="5">
                  <a:txBody>
                    <a:bodyPr/>
                    <a:lstStyle/>
                    <a:p>
                      <a:pPr indent="139700" algn="l">
                        <a:lnSpc>
                          <a:spcPct val="100000"/>
                        </a:lnSpc>
                        <a:spcAft>
                          <a:spcPts val="200"/>
                        </a:spcAft>
                        <a:buNone/>
                      </a:pPr>
                      <a:r>
                        <a:rPr lang="en-ZA" sz="800" dirty="0">
                          <a:effectLst/>
                        </a:rPr>
                        <a:t>Compliance Status</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tc>
                <a:tc>
                  <a:txBody>
                    <a:bodyPr/>
                    <a:lstStyle/>
                    <a:p>
                      <a:pPr indent="127000" algn="l">
                        <a:lnSpc>
                          <a:spcPct val="115000"/>
                        </a:lnSpc>
                        <a:spcAft>
                          <a:spcPts val="1000"/>
                        </a:spcAft>
                        <a:buNone/>
                      </a:pPr>
                      <a:r>
                        <a:rPr lang="en-ZA" sz="800">
                          <a:effectLst/>
                        </a:rPr>
                        <a:t>Between 0 and 30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No compliance documents, unregistered</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813416908"/>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30 and 50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Basic registration only (e.g. CIPC)</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387324891"/>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50 and 70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CIPC, SARS, some industry registration</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956049111"/>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70 and 90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Full registration, B-BBEE, COIDA, UIF</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944367754"/>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90 and 100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Fully compliant, frequent audits, all legal docs valid</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570117676"/>
                  </a:ext>
                </a:extLst>
              </a:tr>
              <a:tr h="148109">
                <a:tc rowSpan="5">
                  <a:txBody>
                    <a:bodyPr/>
                    <a:lstStyle/>
                    <a:p>
                      <a:pPr indent="139700" algn="l">
                        <a:lnSpc>
                          <a:spcPct val="100000"/>
                        </a:lnSpc>
                        <a:spcAft>
                          <a:spcPts val="200"/>
                        </a:spcAft>
                        <a:buNone/>
                      </a:pPr>
                      <a:r>
                        <a:rPr lang="en-ZA" sz="800" dirty="0">
                          <a:effectLst/>
                        </a:rPr>
                        <a:t>Risk Management</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tc>
                <a:tc>
                  <a:txBody>
                    <a:bodyPr/>
                    <a:lstStyle/>
                    <a:p>
                      <a:pPr indent="127000" algn="l">
                        <a:lnSpc>
                          <a:spcPct val="115000"/>
                        </a:lnSpc>
                        <a:spcAft>
                          <a:spcPts val="1000"/>
                        </a:spcAft>
                        <a:buNone/>
                      </a:pPr>
                      <a:r>
                        <a:rPr lang="en-ZA" sz="800">
                          <a:effectLst/>
                        </a:rPr>
                        <a:t>Between 0 and 30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No insurance, no risk plan, no documentation</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738608116"/>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30 and 50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Some awareness of risks, no formal mitigation</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4084382317"/>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50 and 70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Basic risk registers, limited insurance</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880512382"/>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70 and 90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Insured, controls in place, financial records secured</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648485245"/>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90 and 100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Comprehensive risk strategy, insurance, tested controls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4077392777"/>
                  </a:ext>
                </a:extLst>
              </a:tr>
              <a:tr h="148109">
                <a:tc rowSpan="5">
                  <a:txBody>
                    <a:bodyPr/>
                    <a:lstStyle/>
                    <a:p>
                      <a:pPr indent="139700" algn="l">
                        <a:lnSpc>
                          <a:spcPct val="100000"/>
                        </a:lnSpc>
                        <a:spcAft>
                          <a:spcPts val="200"/>
                        </a:spcAft>
                        <a:buNone/>
                      </a:pPr>
                      <a:r>
                        <a:rPr lang="en-ZA" sz="800" dirty="0">
                          <a:effectLst/>
                        </a:rPr>
                        <a:t>Alternative Data        Signals</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tc>
                <a:tc>
                  <a:txBody>
                    <a:bodyPr/>
                    <a:lstStyle/>
                    <a:p>
                      <a:pPr indent="127000" algn="l">
                        <a:lnSpc>
                          <a:spcPct val="115000"/>
                        </a:lnSpc>
                        <a:spcAft>
                          <a:spcPts val="1000"/>
                        </a:spcAft>
                        <a:buNone/>
                      </a:pPr>
                      <a:r>
                        <a:rPr lang="en-ZA" sz="800">
                          <a:effectLst/>
                        </a:rPr>
                        <a:t>Between 0 and 30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No digital footprint, no utility or POS records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2300906594"/>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30 and 50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Limited digital data, low POS activity</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8596925"/>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50 and 70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Moderate POS or bank API data</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920036171"/>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70 and 90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Consistent digital payments, e-commerce or mobile money use</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881041091"/>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90 and 100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Strong alternative data – POS, wallets, bills, APIs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504302291"/>
                  </a:ext>
                </a:extLst>
              </a:tr>
              <a:tr h="148109">
                <a:tc rowSpan="5">
                  <a:txBody>
                    <a:bodyPr/>
                    <a:lstStyle/>
                    <a:p>
                      <a:pPr indent="139700" algn="l">
                        <a:lnSpc>
                          <a:spcPct val="100000"/>
                        </a:lnSpc>
                        <a:spcAft>
                          <a:spcPts val="200"/>
                        </a:spcAft>
                        <a:buNone/>
                      </a:pPr>
                      <a:r>
                        <a:rPr lang="en-ZA" sz="800" dirty="0">
                          <a:effectLst/>
                        </a:rPr>
                        <a:t>Socioeconomic Impact</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ctr"/>
                </a:tc>
                <a:tc>
                  <a:txBody>
                    <a:bodyPr/>
                    <a:lstStyle/>
                    <a:p>
                      <a:pPr indent="127000" algn="l">
                        <a:lnSpc>
                          <a:spcPct val="115000"/>
                        </a:lnSpc>
                        <a:spcAft>
                          <a:spcPts val="1000"/>
                        </a:spcAft>
                        <a:buNone/>
                      </a:pPr>
                      <a:r>
                        <a:rPr lang="en-ZA" sz="800">
                          <a:effectLst/>
                        </a:rPr>
                        <a:t>Between 0 and 30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No clear developmental impact</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746580827"/>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30 and 50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Some job creation, no formal metrics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1942708670"/>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50 and 70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Employs youth/women, supports local supply</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499776849"/>
                  </a:ext>
                </a:extLst>
              </a:tr>
              <a:tr h="148109">
                <a:tc vMerge="1">
                  <a:txBody>
                    <a:bodyPr/>
                    <a:lstStyle/>
                    <a:p>
                      <a:endParaRPr lang="en-ZA"/>
                    </a:p>
                  </a:txBody>
                  <a:tcPr/>
                </a:tc>
                <a:tc>
                  <a:txBody>
                    <a:bodyPr/>
                    <a:lstStyle/>
                    <a:p>
                      <a:pPr indent="127000" algn="l">
                        <a:lnSpc>
                          <a:spcPct val="115000"/>
                        </a:lnSpc>
                        <a:spcAft>
                          <a:spcPts val="1000"/>
                        </a:spcAft>
                        <a:buNone/>
                      </a:pPr>
                      <a:r>
                        <a:rPr lang="en-ZA" sz="800">
                          <a:effectLst/>
                        </a:rPr>
                        <a:t>Between 70 and 90</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a:effectLst/>
                        </a:rPr>
                        <a:t>Majority youth/women staff, skills training, township ops</a:t>
                      </a:r>
                      <a:endParaRPr lang="en-ZA" sz="90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789347688"/>
                  </a:ext>
                </a:extLst>
              </a:tr>
              <a:tr h="237369">
                <a:tc vMerge="1">
                  <a:txBody>
                    <a:bodyPr/>
                    <a:lstStyle/>
                    <a:p>
                      <a:endParaRPr lang="en-ZA"/>
                    </a:p>
                  </a:txBody>
                  <a:tcPr/>
                </a:tc>
                <a:tc>
                  <a:txBody>
                    <a:bodyPr/>
                    <a:lstStyle/>
                    <a:p>
                      <a:pPr indent="127000" algn="l">
                        <a:lnSpc>
                          <a:spcPct val="115000"/>
                        </a:lnSpc>
                        <a:spcAft>
                          <a:spcPts val="1000"/>
                        </a:spcAft>
                        <a:buNone/>
                      </a:pPr>
                      <a:r>
                        <a:rPr lang="en-ZA" sz="800" dirty="0">
                          <a:effectLst/>
                        </a:rPr>
                        <a:t>Between 90 and 100</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tc>
                  <a:txBody>
                    <a:bodyPr/>
                    <a:lstStyle/>
                    <a:p>
                      <a:pPr indent="114300" algn="l">
                        <a:lnSpc>
                          <a:spcPct val="115000"/>
                        </a:lnSpc>
                        <a:spcAft>
                          <a:spcPts val="1000"/>
                        </a:spcAft>
                        <a:buNone/>
                      </a:pPr>
                      <a:r>
                        <a:rPr lang="en-ZA" sz="700" dirty="0">
                          <a:effectLst/>
                        </a:rPr>
                        <a:t>High-impact: rural/township, green economy, job multiplier, community investment</a:t>
                      </a:r>
                      <a:endParaRPr lang="en-ZA" sz="900" dirty="0">
                        <a:effectLst/>
                        <a:latin typeface="Cambria" panose="02040503050406030204" pitchFamily="18" charset="0"/>
                        <a:ea typeface="MS Mincho" panose="02020609040205080304" pitchFamily="49" charset="-128"/>
                        <a:cs typeface="Times New Roman" panose="02020603050405020304" pitchFamily="18" charset="0"/>
                      </a:endParaRPr>
                    </a:p>
                  </a:txBody>
                  <a:tcPr marL="53319" marR="53319" marT="0" marB="0" anchor="b"/>
                </a:tc>
                <a:extLst>
                  <a:ext uri="{0D108BD9-81ED-4DB2-BD59-A6C34878D82A}">
                    <a16:rowId xmlns:a16="http://schemas.microsoft.com/office/drawing/2014/main" val="324432345"/>
                  </a:ext>
                </a:extLst>
              </a:tr>
            </a:tbl>
          </a:graphicData>
        </a:graphic>
      </p:graphicFrame>
    </p:spTree>
    <p:extLst>
      <p:ext uri="{BB962C8B-B14F-4D97-AF65-F5344CB8AC3E}">
        <p14:creationId xmlns:p14="http://schemas.microsoft.com/office/powerpoint/2010/main" val="1958258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464835" y="1382278"/>
            <a:ext cx="1847850" cy="8667750"/>
          </a:xfrm>
          <a:prstGeom prst="rect">
            <a:avLst/>
          </a:prstGeom>
        </p:spPr>
      </p:pic>
      <p:pic>
        <p:nvPicPr>
          <p:cNvPr id="4" name="Image 2" descr="preencoded.png"/>
          <p:cNvPicPr>
            <a:picLocks noChangeAspect="1"/>
          </p:cNvPicPr>
          <p:nvPr/>
        </p:nvPicPr>
        <p:blipFill>
          <a:blip r:embed="rId5"/>
          <a:stretch>
            <a:fillRect/>
          </a:stretch>
        </p:blipFill>
        <p:spPr>
          <a:xfrm>
            <a:off x="807232" y="1553451"/>
            <a:ext cx="85725" cy="514350"/>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6580737" y="5066386"/>
            <a:ext cx="514350" cy="400050"/>
          </a:xfrm>
          <a:prstGeom prst="rect">
            <a:avLst/>
          </a:prstGeom>
        </p:spPr>
      </p:pic>
      <p:sp>
        <p:nvSpPr>
          <p:cNvPr id="7" name="Text 0"/>
          <p:cNvSpPr/>
          <p:nvPr/>
        </p:nvSpPr>
        <p:spPr>
          <a:xfrm>
            <a:off x="885851" y="2427799"/>
            <a:ext cx="4053642" cy="6905625"/>
          </a:xfrm>
          <a:prstGeom prst="rect">
            <a:avLst/>
          </a:prstGeom>
          <a:noFill/>
          <a:ln/>
        </p:spPr>
        <p:txBody>
          <a:bodyPr wrap="square" lIns="0" tIns="0" rIns="0" bIns="0" rtlCol="0" anchor="ctr"/>
          <a:lstStyle/>
          <a:p>
            <a:pPr marL="0" indent="0" algn="l">
              <a:lnSpc>
                <a:spcPct val="105600"/>
              </a:lnSpc>
              <a:buNone/>
            </a:pPr>
            <a:r>
              <a:rPr lang="en-US" sz="1200" dirty="0">
                <a:solidFill>
                  <a:srgbClr val="000000"/>
                </a:solidFill>
              </a:rPr>
              <a:t> </a:t>
            </a:r>
            <a:endParaRPr lang="en-US" sz="12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Current Position and Challenges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holds moderate creditworthiness with a Credit Rating Score of 43% and an Enterprise Health Score of 38.97%. It shows early traction in operations, strong market positioning with premium buyers, and alignment with ESG and inclusive growth goals. However, key institutional weaknesses—such as underdeveloped governance, limited financial reporting, weak digital infrastructure, and lack of formal risk systems—present significant barriers to accessing commercial funding.</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Strategic Potential and Path Forward</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Despite current limitations, Ikhwezi’s dual scoring highlights potential for growth. The low EHS explains the structural gaps underlying the financial strain and points to areas for improvement. Positioned in the “At-Risk Enterprise” quadrant, Ikhwezi can recover and reposition through targeted interventions in governance, systems, and operations.</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Investment Approach and Final Recommendation</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To move forward, a phased, blended-finance model is recommended—using catalytic or concessional capital combined with technical support. Prioritizing system upgrades, compliance, and digital transformation will help lower execution risk and improve future credit ratings. While not yet fit for mainstream lending, Ikhwezi is far from distressed. With the right backing, it has the potential to evolve into a resilient, investable agribusiness serving both social and commercial goals</a:t>
            </a:r>
            <a:r>
              <a:rPr lang="en-US" sz="1300" b="1" dirty="0">
                <a:solidFill>
                  <a:srgbClr val="1D1D1D"/>
                </a:solidFill>
                <a:latin typeface="Titillium Web" pitchFamily="34" charset="0"/>
                <a:ea typeface="Titillium Web" pitchFamily="34" charset="-122"/>
                <a:cs typeface="Titillium Web" pitchFamily="34" charset="-120"/>
              </a:rPr>
              <a:t>.</a:t>
            </a:r>
            <a:endParaRPr lang="en-US" sz="1300" dirty="0"/>
          </a:p>
        </p:txBody>
      </p:sp>
      <p:sp>
        <p:nvSpPr>
          <p:cNvPr id="8" name="Text 1"/>
          <p:cNvSpPr/>
          <p:nvPr/>
        </p:nvSpPr>
        <p:spPr>
          <a:xfrm>
            <a:off x="1136578" y="1668414"/>
            <a:ext cx="3733800" cy="361950"/>
          </a:xfrm>
          <a:prstGeom prst="rect">
            <a:avLst/>
          </a:prstGeom>
          <a:noFill/>
          <a:ln/>
        </p:spPr>
        <p:txBody>
          <a:bodyPr wrap="square" lIns="0" tIns="0" rIns="0" bIns="0" rtlCol="0" anchor="ctr"/>
          <a:lstStyle/>
          <a:p>
            <a:pPr algn="l">
              <a:lnSpc>
                <a:spcPct val="79650"/>
              </a:lnSpc>
              <a:buSzPct val="100000"/>
            </a:pPr>
            <a:r>
              <a:rPr lang="en-US" sz="2930" b="1" dirty="0">
                <a:solidFill>
                  <a:srgbClr val="1D1D1D"/>
                </a:solidFill>
                <a:latin typeface="Sora" pitchFamily="34" charset="0"/>
                <a:ea typeface="Sora" pitchFamily="34" charset="-122"/>
                <a:cs typeface="Sora" pitchFamily="34" charset="-120"/>
              </a:rPr>
              <a:t>5. Conclusion</a:t>
            </a:r>
            <a:endParaRPr lang="en-US" sz="2930" dirty="0"/>
          </a:p>
        </p:txBody>
      </p:sp>
      <p:pic>
        <p:nvPicPr>
          <p:cNvPr id="9" name="Image 5" descr="preencoded.png"/>
          <p:cNvPicPr>
            <a:picLocks noChangeAspect="1"/>
          </p:cNvPicPr>
          <p:nvPr/>
        </p:nvPicPr>
        <p:blipFill>
          <a:blip r:embed="rId8"/>
          <a:stretch>
            <a:fillRect/>
          </a:stretch>
        </p:blipFill>
        <p:spPr>
          <a:xfrm>
            <a:off x="5221214" y="1708595"/>
            <a:ext cx="1809750" cy="2333625"/>
          </a:xfrm>
          <a:prstGeom prst="rect">
            <a:avLst/>
          </a:prstGeom>
        </p:spPr>
      </p:pic>
      <p:sp>
        <p:nvSpPr>
          <p:cNvPr id="10"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p:txBody>
      </p:sp>
      <p:sp>
        <p:nvSpPr>
          <p:cNvPr id="11"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sp>
        <p:nvSpPr>
          <p:cNvPr id="12" name="Text 4"/>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12</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370924" y="2743200"/>
            <a:ext cx="7029450" cy="6953250"/>
          </a:xfrm>
          <a:prstGeom prst="rect">
            <a:avLst/>
          </a:prstGeom>
        </p:spPr>
      </p:pic>
      <p:pic>
        <p:nvPicPr>
          <p:cNvPr id="4" name="Image 2" descr="preencoded.png"/>
          <p:cNvPicPr>
            <a:picLocks noChangeAspect="1"/>
          </p:cNvPicPr>
          <p:nvPr/>
        </p:nvPicPr>
        <p:blipFill>
          <a:blip r:embed="rId5"/>
          <a:stretch>
            <a:fillRect/>
          </a:stretch>
        </p:blipFill>
        <p:spPr>
          <a:xfrm>
            <a:off x="804863" y="7886262"/>
            <a:ext cx="85725" cy="1238250"/>
          </a:xfrm>
          <a:prstGeom prst="rect">
            <a:avLst/>
          </a:prstGeom>
        </p:spPr>
      </p:pic>
      <p:pic>
        <p:nvPicPr>
          <p:cNvPr id="5" name="Image 3" descr="preencoded.png"/>
          <p:cNvPicPr>
            <a:picLocks noChangeAspect="1"/>
          </p:cNvPicPr>
          <p:nvPr/>
        </p:nvPicPr>
        <p:blipFill>
          <a:blip r:embed="rId5"/>
          <a:stretch>
            <a:fillRect/>
          </a:stretch>
        </p:blipFill>
        <p:spPr>
          <a:xfrm>
            <a:off x="4150671" y="7886290"/>
            <a:ext cx="85725" cy="1238250"/>
          </a:xfrm>
          <a:prstGeom prst="rect">
            <a:avLst/>
          </a:prstGeom>
        </p:spPr>
      </p:pic>
      <p:sp>
        <p:nvSpPr>
          <p:cNvPr id="6" name="Text 0"/>
          <p:cNvSpPr/>
          <p:nvPr/>
        </p:nvSpPr>
        <p:spPr>
          <a:xfrm>
            <a:off x="1131408" y="8153952"/>
            <a:ext cx="2628900"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22 On Sloane</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Bryanston., Johannesburg,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SA 2000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info@22onsloane.com </a:t>
            </a:r>
            <a:endParaRPr lang="en-US" sz="1200" dirty="0"/>
          </a:p>
        </p:txBody>
      </p:sp>
      <p:sp>
        <p:nvSpPr>
          <p:cNvPr id="7" name="Text 1"/>
          <p:cNvSpPr/>
          <p:nvPr/>
        </p:nvSpPr>
        <p:spPr>
          <a:xfrm>
            <a:off x="798385" y="5168351"/>
            <a:ext cx="5953125" cy="1133475"/>
          </a:xfrm>
          <a:prstGeom prst="rect">
            <a:avLst/>
          </a:prstGeom>
          <a:noFill/>
          <a:ln/>
        </p:spPr>
        <p:txBody>
          <a:bodyPr wrap="square" lIns="0" tIns="0" rIns="0" bIns="0" rtlCol="0" anchor="ctr"/>
          <a:lstStyle/>
          <a:p>
            <a:pPr marL="0" indent="0" algn="l">
              <a:lnSpc>
                <a:spcPct val="73116"/>
              </a:lnSpc>
              <a:buNone/>
            </a:pPr>
            <a:r>
              <a:rPr lang="en-US" sz="4050" b="1" dirty="0">
                <a:solidFill>
                  <a:srgbClr val="FFFFFF"/>
                </a:solidFill>
                <a:latin typeface="Sora" pitchFamily="34" charset="0"/>
                <a:ea typeface="Sora" pitchFamily="34" charset="-122"/>
                <a:cs typeface="Sora" pitchFamily="34" charset="-120"/>
              </a:rPr>
              <a:t>Ikhwezi Farm</a:t>
            </a:r>
            <a:endParaRPr lang="en-US" sz="4050" dirty="0"/>
          </a:p>
          <a:p>
            <a:pPr marL="0" indent="0" algn="l">
              <a:lnSpc>
                <a:spcPct val="73116"/>
              </a:lnSpc>
              <a:buNone/>
            </a:pPr>
            <a:r>
              <a:rPr lang="en-US" sz="4050" b="1" dirty="0">
                <a:solidFill>
                  <a:srgbClr val="FFFFFF"/>
                </a:solidFill>
                <a:latin typeface="Sora" pitchFamily="34" charset="0"/>
                <a:ea typeface="Sora" pitchFamily="34" charset="-122"/>
                <a:cs typeface="Sora" pitchFamily="34" charset="-120"/>
              </a:rPr>
              <a:t>Credit Rating Report</a:t>
            </a:r>
            <a:endParaRPr lang="en-US" sz="4050" dirty="0"/>
          </a:p>
        </p:txBody>
      </p:sp>
      <p:pic>
        <p:nvPicPr>
          <p:cNvPr id="8" name="Image 4" descr="preencoded.png"/>
          <p:cNvPicPr>
            <a:picLocks noChangeAspect="1"/>
          </p:cNvPicPr>
          <p:nvPr/>
        </p:nvPicPr>
        <p:blipFill>
          <a:blip r:embed="rId6"/>
          <a:stretch>
            <a:fillRect/>
          </a:stretch>
        </p:blipFill>
        <p:spPr>
          <a:xfrm>
            <a:off x="714375" y="696321"/>
            <a:ext cx="6343650" cy="3314700"/>
          </a:xfrm>
          <a:prstGeom prst="rect">
            <a:avLst/>
          </a:prstGeom>
        </p:spPr>
      </p:pic>
      <p:sp>
        <p:nvSpPr>
          <p:cNvPr id="9" name="Text 2"/>
          <p:cNvSpPr/>
          <p:nvPr/>
        </p:nvSpPr>
        <p:spPr>
          <a:xfrm>
            <a:off x="1125874" y="7855839"/>
            <a:ext cx="3162300"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By: </a:t>
            </a:r>
            <a:endParaRPr lang="en-US" sz="1425" dirty="0"/>
          </a:p>
        </p:txBody>
      </p:sp>
      <p:sp>
        <p:nvSpPr>
          <p:cNvPr id="10" name="Text 3"/>
          <p:cNvSpPr/>
          <p:nvPr/>
        </p:nvSpPr>
        <p:spPr>
          <a:xfrm>
            <a:off x="4486208" y="8173364"/>
            <a:ext cx="2524125"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Ikhwezi Greenhouse Farming</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1st Floor, 101 Commissioner St., Johannesburg, SA 2001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info@ikhwezi.co.za</a:t>
            </a:r>
            <a:endParaRPr lang="en-US" sz="1200" dirty="0"/>
          </a:p>
        </p:txBody>
      </p:sp>
      <p:sp>
        <p:nvSpPr>
          <p:cNvPr id="11" name="Text 4"/>
          <p:cNvSpPr/>
          <p:nvPr/>
        </p:nvSpPr>
        <p:spPr>
          <a:xfrm>
            <a:off x="4486170" y="7852982"/>
            <a:ext cx="2524125"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For:</a:t>
            </a:r>
            <a:endParaRPr lang="en-US" sz="1425"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442224" y="1288723"/>
            <a:ext cx="866775" cy="189547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803082" y="3509296"/>
            <a:ext cx="6486525" cy="6372225"/>
          </a:xfrm>
          <a:prstGeom prst="rect">
            <a:avLst/>
          </a:prstGeom>
        </p:spPr>
      </p:pic>
      <p:sp>
        <p:nvSpPr>
          <p:cNvPr id="7" name="Text 0"/>
          <p:cNvSpPr/>
          <p:nvPr/>
        </p:nvSpPr>
        <p:spPr>
          <a:xfrm>
            <a:off x="1238926" y="1527324"/>
            <a:ext cx="3676650" cy="1028700"/>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Sora" pitchFamily="34" charset="0"/>
                <a:ea typeface="Sora" pitchFamily="34" charset="-122"/>
                <a:cs typeface="Sora" pitchFamily="34" charset="-120"/>
              </a:rPr>
              <a:t>Table of Contents</a:t>
            </a:r>
            <a:endParaRPr lang="en-US" sz="3375" dirty="0"/>
          </a:p>
        </p:txBody>
      </p:sp>
      <p:pic>
        <p:nvPicPr>
          <p:cNvPr id="8" name="Image 5" descr="preencoded.png"/>
          <p:cNvPicPr>
            <a:picLocks noChangeAspect="1"/>
          </p:cNvPicPr>
          <p:nvPr/>
        </p:nvPicPr>
        <p:blipFill>
          <a:blip r:embed="rId8"/>
          <a:stretch>
            <a:fillRect/>
          </a:stretch>
        </p:blipFill>
        <p:spPr>
          <a:xfrm>
            <a:off x="5624817" y="1534773"/>
            <a:ext cx="1485900" cy="1419225"/>
          </a:xfrm>
          <a:prstGeom prst="rect">
            <a:avLst/>
          </a:prstGeom>
        </p:spPr>
      </p:pic>
      <p:sp>
        <p:nvSpPr>
          <p:cNvPr id="9"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p:txBody>
      </p:sp>
      <p:sp>
        <p:nvSpPr>
          <p:cNvPr id="10"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pic>
        <p:nvPicPr>
          <p:cNvPr id="11" name="Image 6" descr="preencoded.png"/>
          <p:cNvPicPr>
            <a:picLocks noChangeAspect="1"/>
          </p:cNvPicPr>
          <p:nvPr/>
        </p:nvPicPr>
        <p:blipFill>
          <a:blip r:embed="rId9"/>
          <a:stretch>
            <a:fillRect/>
          </a:stretch>
        </p:blipFill>
        <p:spPr>
          <a:xfrm>
            <a:off x="809583" y="3653942"/>
            <a:ext cx="6305550" cy="6086475"/>
          </a:xfrm>
          <a:prstGeom prst="rect">
            <a:avLst/>
          </a:prstGeom>
        </p:spPr>
      </p:pic>
      <p:sp>
        <p:nvSpPr>
          <p:cNvPr id="12" name="Text 3"/>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1936963"/>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38926" y="1527324"/>
            <a:ext cx="3676650" cy="1028700"/>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3375" b="1" dirty="0">
                <a:solidFill>
                  <a:srgbClr val="1D1D1D"/>
                </a:solidFill>
                <a:latin typeface="Sora" pitchFamily="34" charset="0"/>
                <a:ea typeface="Sora" pitchFamily="34" charset="-122"/>
                <a:cs typeface="Sora" pitchFamily="34" charset="-120"/>
              </a:rPr>
              <a:t>Executive Summary</a:t>
            </a:r>
            <a:endParaRPr lang="en-US" sz="3375" dirty="0"/>
          </a:p>
        </p:txBody>
      </p:sp>
      <p:sp>
        <p:nvSpPr>
          <p:cNvPr id="7" name="Text 1"/>
          <p:cNvSpPr/>
          <p:nvPr/>
        </p:nvSpPr>
        <p:spPr>
          <a:xfrm>
            <a:off x="892957" y="3647858"/>
            <a:ext cx="4429125" cy="5323498"/>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 Foundations and Social Impact</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earned a total credit score of 430 out of 1,000, placing it in the medium-risk category. The business shows strong foundational attributes, particularly in its business profile (60/100), having resumed operations in 2022 with a history of supplying premium clients like Woolworths and Pick ’n Pay. Its socioeconomic impact score (70/100) reflects strong alignment with inclusive development and ESG priorities.</a:t>
            </a:r>
            <a:endParaRPr lang="en-US" sz="1300" dirty="0"/>
          </a:p>
          <a:p>
            <a:pPr>
              <a:lnSpc>
                <a:spcPts val="1600"/>
              </a:lnSpc>
              <a:spcBef>
                <a:spcPts val="1200"/>
              </a:spcBef>
              <a:spcAft>
                <a:spcPts val="600"/>
              </a:spcAft>
            </a:pPr>
            <a:r>
              <a:rPr lang="en-US" sz="1600" b="1" dirty="0">
                <a:solidFill>
                  <a:srgbClr val="1D1D1D"/>
                </a:solidFill>
                <a:latin typeface="Titillium Web" pitchFamily="34" charset="0"/>
              </a:rPr>
              <a:t>Financial and Operational Gaps</a:t>
            </a:r>
          </a:p>
          <a:p>
            <a:pPr>
              <a:lnSpc>
                <a:spcPts val="1600"/>
              </a:lnSpc>
              <a:spcBef>
                <a:spcPts val="600"/>
              </a:spcBef>
              <a:spcAft>
                <a:spcPts val="600"/>
              </a:spcAft>
            </a:pPr>
            <a:r>
              <a:rPr lang="en-US" sz="1300" dirty="0">
                <a:solidFill>
                  <a:srgbClr val="1D1D1D"/>
                </a:solidFill>
                <a:latin typeface="Titillium Web" pitchFamily="34" charset="0"/>
              </a:rPr>
              <a:t>Despite its social positioning, Ikhwezi’s financial health (45/100) and repayment behavior (40/100) remain moderate due to limited profitability and a short operating track record. Operational areas such as technology maturity (21/100), risk management (30/100), and governance (42/100) show critical gaps in systems and processes, raising execution risks</a:t>
            </a:r>
          </a:p>
          <a:p>
            <a:pPr indent="0">
              <a:lnSpc>
                <a:spcPts val="1600"/>
              </a:lnSpc>
              <a:spcBef>
                <a:spcPts val="1200"/>
              </a:spcBef>
              <a:spcAft>
                <a:spcPts val="600"/>
              </a:spcAft>
              <a:buNone/>
            </a:pPr>
            <a:r>
              <a:rPr lang="en-US" sz="1600" b="1" dirty="0">
                <a:solidFill>
                  <a:srgbClr val="1D1D1D"/>
                </a:solidFill>
                <a:latin typeface="Titillium Web" pitchFamily="34" charset="0"/>
              </a:rPr>
              <a:t>Path Forward for Credit Readiness</a:t>
            </a:r>
          </a:p>
          <a:p>
            <a:pPr indent="0">
              <a:lnSpc>
                <a:spcPts val="1600"/>
              </a:lnSpc>
              <a:spcBef>
                <a:spcPts val="600"/>
              </a:spcBef>
              <a:spcAft>
                <a:spcPts val="600"/>
              </a:spcAft>
              <a:buNone/>
            </a:pPr>
            <a:r>
              <a:rPr lang="en-US" sz="1300" dirty="0">
                <a:solidFill>
                  <a:srgbClr val="1D1D1D"/>
                </a:solidFill>
                <a:latin typeface="Titillium Web" pitchFamily="34" charset="0"/>
              </a:rPr>
              <a:t>While the enterprise is well-aligned with social goals and market relevance, its institutional gaps currently limit access to commercial funding and large-scale investment. Targeted capacity-building in governance, tech systems, and financial management is essential to improve credit standing and enterprise resilience.</a:t>
            </a:r>
          </a:p>
          <a:p>
            <a:pPr marL="0" indent="0" algn="l">
              <a:lnSpc>
                <a:spcPts val="1600"/>
              </a:lnSpc>
              <a:spcBef>
                <a:spcPts val="600"/>
              </a:spcBef>
              <a:spcAft>
                <a:spcPts val="600"/>
              </a:spcAft>
              <a:buNone/>
            </a:pPr>
            <a:r>
              <a:rPr lang="en-US" sz="600" dirty="0">
                <a:solidFill>
                  <a:srgbClr val="000000"/>
                </a:solidFill>
              </a:rPr>
              <a:t> </a:t>
            </a:r>
            <a:endParaRPr lang="en-US" sz="1200" dirty="0"/>
          </a:p>
          <a:p>
            <a:pPr marL="0" indent="0" algn="l">
              <a:lnSpc>
                <a:spcPct val="86166"/>
              </a:lnSpc>
              <a:buNone/>
            </a:pPr>
            <a:r>
              <a:rPr lang="en-US" sz="1125" dirty="0">
                <a:solidFill>
                  <a:srgbClr val="000000"/>
                </a:solidFill>
              </a:rPr>
              <a:t> </a:t>
            </a:r>
            <a:endParaRPr lang="en-US" sz="1200" dirty="0"/>
          </a:p>
          <a:p>
            <a:pPr marL="0" indent="0" algn="l">
              <a:lnSpc>
                <a:spcPct val="86166"/>
              </a:lnSpc>
              <a:buNone/>
            </a:pPr>
            <a:r>
              <a:rPr lang="en-US" sz="600" dirty="0">
                <a:solidFill>
                  <a:srgbClr val="000000"/>
                </a:solidFill>
              </a:rPr>
              <a:t> </a:t>
            </a:r>
            <a:endParaRPr lang="en-US" sz="1200" dirty="0"/>
          </a:p>
          <a:p>
            <a:pPr marL="0" indent="0" algn="l">
              <a:lnSpc>
                <a:spcPct val="86166"/>
              </a:lnSpc>
              <a:buNone/>
            </a:pPr>
            <a:r>
              <a:rPr lang="en-US" sz="1050" dirty="0">
                <a:solidFill>
                  <a:srgbClr val="000000"/>
                </a:solidFill>
              </a:rPr>
              <a:t> </a:t>
            </a:r>
            <a:endParaRPr lang="en-US" sz="120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pic>
        <p:nvPicPr>
          <p:cNvPr id="9" name="Image 4" descr="preencoded.png"/>
          <p:cNvPicPr>
            <a:picLocks noChangeAspect="1"/>
          </p:cNvPicPr>
          <p:nvPr/>
        </p:nvPicPr>
        <p:blipFill>
          <a:blip r:embed="rId7"/>
          <a:stretch>
            <a:fillRect/>
          </a:stretch>
        </p:blipFill>
        <p:spPr>
          <a:xfrm>
            <a:off x="5553008" y="1673028"/>
            <a:ext cx="1533525" cy="1522293"/>
          </a:xfrm>
          <a:prstGeom prst="rect">
            <a:avLst/>
          </a:prstGeom>
        </p:spPr>
      </p:pic>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76250" y="5691092"/>
            <a:ext cx="6819900" cy="384810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1238926" y="1417949"/>
            <a:ext cx="5734050" cy="51435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2. Methodology</a:t>
            </a:r>
            <a:endParaRPr lang="en-US" sz="3375"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sp>
        <p:nvSpPr>
          <p:cNvPr id="8" name="Text 2"/>
          <p:cNvSpPr/>
          <p:nvPr/>
        </p:nvSpPr>
        <p:spPr>
          <a:xfrm>
            <a:off x="1207256" y="2364143"/>
            <a:ext cx="5734050" cy="2543175"/>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Integrating Enterprise Health Score  &amp; Credit Rating Score </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This assessment of Ikhwezi integrates two complementary evaluation frameworks—Credit Rating Score (CRS) and Enterprise Health Score (EHS)—to provide a multidimensional view of business viability and risk.</a:t>
            </a:r>
            <a:endParaRPr lang="en-US" sz="13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Scope of Assessment</a:t>
            </a:r>
            <a:endParaRPr lang="en-US" sz="1600" dirty="0"/>
          </a:p>
          <a:p>
            <a:pPr marL="0" indent="0" algn="l">
              <a:lnSpc>
                <a:spcPts val="1600"/>
              </a:lnSpc>
              <a:spcBef>
                <a:spcPts val="1200"/>
              </a:spcBef>
              <a:spcAft>
                <a:spcPts val="600"/>
              </a:spcAft>
              <a:buNone/>
            </a:pPr>
            <a:r>
              <a:rPr lang="en-US" sz="1300" b="1" i="1" dirty="0">
                <a:solidFill>
                  <a:srgbClr val="1D1D1D"/>
                </a:solidFill>
                <a:latin typeface="Titillium Web" pitchFamily="34" charset="0"/>
                <a:ea typeface="Titillium Web" pitchFamily="34" charset="-122"/>
                <a:cs typeface="Titillium Web" pitchFamily="34" charset="-120"/>
              </a:rPr>
              <a:t>Credit Rating Score (CRS):</a:t>
            </a:r>
            <a:endParaRPr lang="en-US" sz="1300" i="1" dirty="0"/>
          </a:p>
          <a:p>
            <a:pPr>
              <a:lnSpc>
                <a:spcPts val="1600"/>
              </a:lnSpc>
              <a:spcBef>
                <a:spcPts val="600"/>
              </a:spcBef>
              <a:spcAft>
                <a:spcPts val="600"/>
              </a:spcAft>
            </a:pPr>
            <a:r>
              <a:rPr lang="en-US" sz="1300" dirty="0">
                <a:solidFill>
                  <a:srgbClr val="1D1D1D"/>
                </a:solidFill>
                <a:latin typeface="Titillium Web" pitchFamily="34" charset="0"/>
              </a:rPr>
              <a:t>Focuses narrowly on creditworthiness—specifically, a business’s ability and likelihood to meet its debt obligations. This includes analysis of historical repayment behavior, profitability, liquidity, leverage, and overall financial control.</a:t>
            </a:r>
          </a:p>
          <a:p>
            <a:pPr marL="0" indent="0" algn="l">
              <a:lnSpc>
                <a:spcPct val="86166"/>
              </a:lnSpc>
              <a:buNone/>
            </a:pPr>
            <a:r>
              <a:rPr lang="en-US" sz="1125" dirty="0">
                <a:solidFill>
                  <a:srgbClr val="000000"/>
                </a:solidFill>
              </a:rPr>
              <a:t> </a:t>
            </a:r>
            <a:endParaRPr lang="en-US" sz="1200" dirty="0"/>
          </a:p>
          <a:p>
            <a:pPr marL="0" indent="0" algn="l">
              <a:lnSpc>
                <a:spcPct val="86166"/>
              </a:lnSpc>
              <a:buNone/>
            </a:pPr>
            <a:r>
              <a:rPr lang="en-US" sz="600" dirty="0">
                <a:solidFill>
                  <a:srgbClr val="000000"/>
                </a:solidFill>
              </a:rPr>
              <a:t> </a:t>
            </a:r>
            <a:endParaRPr lang="en-US" sz="1200" dirty="0"/>
          </a:p>
        </p:txBody>
      </p:sp>
      <p:sp>
        <p:nvSpPr>
          <p:cNvPr id="9" name="Text 3"/>
          <p:cNvSpPr/>
          <p:nvPr/>
        </p:nvSpPr>
        <p:spPr>
          <a:xfrm>
            <a:off x="818232" y="6021743"/>
            <a:ext cx="4362450" cy="2733675"/>
          </a:xfrm>
          <a:prstGeom prst="rect">
            <a:avLst/>
          </a:prstGeom>
          <a:noFill/>
          <a:ln/>
        </p:spPr>
        <p:txBody>
          <a:bodyPr wrap="square" lIns="0" tIns="0" rIns="0" bIns="0" rtlCol="0" anchor="ctr"/>
          <a:lstStyle/>
          <a:p>
            <a:pPr marL="0" indent="0" algn="l">
              <a:lnSpc>
                <a:spcPct val="86166"/>
              </a:lnSpc>
              <a:spcBef>
                <a:spcPts val="200"/>
              </a:spcBef>
              <a:spcAft>
                <a:spcPts val="200"/>
              </a:spcAft>
              <a:buNone/>
            </a:pPr>
            <a:r>
              <a:rPr lang="en-US" sz="1275" b="1" dirty="0">
                <a:solidFill>
                  <a:srgbClr val="FFFFFF"/>
                </a:solidFill>
                <a:latin typeface="Titillium Web" pitchFamily="34" charset="0"/>
                <a:ea typeface="Titillium Web" pitchFamily="34" charset="-122"/>
                <a:cs typeface="Titillium Web" pitchFamily="34" charset="-120"/>
              </a:rPr>
              <a:t>Enterprise Health Score (EHS):</a:t>
            </a:r>
            <a:endParaRPr lang="en-US" sz="1275" dirty="0"/>
          </a:p>
          <a:p>
            <a:pPr marL="0" indent="0" algn="l">
              <a:lnSpc>
                <a:spcPct val="86166"/>
              </a:lnSpc>
              <a:spcBef>
                <a:spcPts val="200"/>
              </a:spcBef>
              <a:spcAft>
                <a:spcPts val="200"/>
              </a:spcAft>
              <a:buNone/>
            </a:pPr>
            <a:r>
              <a:rPr lang="en-US" sz="1275" dirty="0">
                <a:solidFill>
                  <a:srgbClr val="FFFFFF"/>
                </a:solidFill>
                <a:latin typeface="Titillium Web" pitchFamily="34" charset="0"/>
                <a:ea typeface="Titillium Web" pitchFamily="34" charset="-122"/>
                <a:cs typeface="Titillium Web" pitchFamily="34" charset="-120"/>
              </a:rPr>
              <a:t>Offers a broader view of enterprise capability and long-term sustainability. It assesses business health across technology maturity, operational efficiency, governance quality, strategic alignment, and market positioning.n.</a:t>
            </a:r>
            <a:endParaRPr lang="en-US" sz="1275" dirty="0"/>
          </a:p>
          <a:p>
            <a:pPr marL="0" indent="0" algn="l">
              <a:lnSpc>
                <a:spcPct val="86166"/>
              </a:lnSpc>
              <a:spcBef>
                <a:spcPts val="200"/>
              </a:spcBef>
              <a:spcAft>
                <a:spcPts val="200"/>
              </a:spcAft>
              <a:buNone/>
            </a:pPr>
            <a:r>
              <a:rPr lang="en-US" sz="1275" dirty="0">
                <a:solidFill>
                  <a:srgbClr val="000000"/>
                </a:solidFill>
              </a:rPr>
              <a:t> </a:t>
            </a:r>
            <a:endParaRPr lang="en-US" sz="1275" dirty="0"/>
          </a:p>
          <a:p>
            <a:pPr marL="0" indent="0" algn="l">
              <a:lnSpc>
                <a:spcPct val="86166"/>
              </a:lnSpc>
              <a:spcBef>
                <a:spcPts val="200"/>
              </a:spcBef>
              <a:spcAft>
                <a:spcPts val="200"/>
              </a:spcAft>
              <a:buNone/>
            </a:pPr>
            <a:r>
              <a:rPr lang="en-US" sz="1275" b="1" dirty="0">
                <a:solidFill>
                  <a:srgbClr val="FFFFFF"/>
                </a:solidFill>
                <a:latin typeface="Titillium Web" pitchFamily="34" charset="0"/>
                <a:ea typeface="Titillium Web" pitchFamily="34" charset="-122"/>
                <a:cs typeface="Titillium Web" pitchFamily="34" charset="-120"/>
              </a:rPr>
              <a:t>Relationship:</a:t>
            </a:r>
            <a:endParaRPr lang="en-US" sz="1275" dirty="0"/>
          </a:p>
          <a:p>
            <a:pPr marL="0" indent="0" algn="l">
              <a:lnSpc>
                <a:spcPct val="86166"/>
              </a:lnSpc>
              <a:spcBef>
                <a:spcPts val="200"/>
              </a:spcBef>
              <a:spcAft>
                <a:spcPts val="200"/>
              </a:spcAft>
              <a:buNone/>
            </a:pPr>
            <a:r>
              <a:rPr lang="en-US" sz="1275" dirty="0">
                <a:solidFill>
                  <a:srgbClr val="FFFFFF"/>
                </a:solidFill>
                <a:latin typeface="Titillium Web" pitchFamily="34" charset="0"/>
                <a:ea typeface="Titillium Web" pitchFamily="34" charset="-122"/>
                <a:cs typeface="Titillium Web" pitchFamily="34" charset="-120"/>
              </a:rPr>
              <a:t>While CRS measures how likely a company is to repay debt today, EHS helps identify why and how that capacity may strengthen or deteriorate over time. A strong EHS typically validates or supports a good CRS. A weak EHS may signal future credit deterioration even if current repayment performance is acceptable.</a:t>
            </a:r>
            <a:endParaRPr lang="en-US" sz="1275" dirty="0"/>
          </a:p>
        </p:txBody>
      </p:sp>
      <p:pic>
        <p:nvPicPr>
          <p:cNvPr id="10" name="Image 4" descr="preencoded.png"/>
          <p:cNvPicPr>
            <a:picLocks noChangeAspect="1"/>
          </p:cNvPicPr>
          <p:nvPr/>
        </p:nvPicPr>
        <p:blipFill>
          <a:blip r:embed="rId7"/>
          <a:stretch>
            <a:fillRect/>
          </a:stretch>
        </p:blipFill>
        <p:spPr>
          <a:xfrm>
            <a:off x="5497373" y="5427745"/>
            <a:ext cx="1466850" cy="4381500"/>
          </a:xfrm>
          <a:prstGeom prst="rect">
            <a:avLst/>
          </a:prstGeom>
        </p:spPr>
      </p:pic>
      <p:sp>
        <p:nvSpPr>
          <p:cNvPr id="11"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767810" y="4941075"/>
            <a:ext cx="1466850" cy="2466975"/>
          </a:xfrm>
          <a:prstGeom prst="rect">
            <a:avLst/>
          </a:prstGeom>
        </p:spPr>
      </p:pic>
      <p:pic>
        <p:nvPicPr>
          <p:cNvPr id="6" name="Image 4" descr="preencoded.png"/>
          <p:cNvPicPr>
            <a:picLocks noChangeAspect="1"/>
          </p:cNvPicPr>
          <p:nvPr/>
        </p:nvPicPr>
        <p:blipFill>
          <a:blip r:embed="rId7"/>
          <a:stretch>
            <a:fillRect/>
          </a:stretch>
        </p:blipFill>
        <p:spPr>
          <a:xfrm>
            <a:off x="2512647" y="1537421"/>
            <a:ext cx="85725" cy="981075"/>
          </a:xfrm>
          <a:prstGeom prst="rect">
            <a:avLst/>
          </a:prstGeom>
        </p:spPr>
      </p:pic>
      <p:sp>
        <p:nvSpPr>
          <p:cNvPr id="7" name="Text 0"/>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pic>
        <p:nvPicPr>
          <p:cNvPr id="8" name="Image 5" descr="preencoded.png"/>
          <p:cNvPicPr>
            <a:picLocks noChangeAspect="1"/>
          </p:cNvPicPr>
          <p:nvPr/>
        </p:nvPicPr>
        <p:blipFill>
          <a:blip r:embed="rId8"/>
          <a:stretch>
            <a:fillRect/>
          </a:stretch>
        </p:blipFill>
        <p:spPr>
          <a:xfrm>
            <a:off x="780877" y="2004193"/>
            <a:ext cx="1447800" cy="2905125"/>
          </a:xfrm>
          <a:prstGeom prst="rect">
            <a:avLst/>
          </a:prstGeom>
        </p:spPr>
      </p:pic>
      <p:pic>
        <p:nvPicPr>
          <p:cNvPr id="9" name="Image 6" descr="preencoded.png"/>
          <p:cNvPicPr>
            <a:picLocks noChangeAspect="1"/>
          </p:cNvPicPr>
          <p:nvPr/>
        </p:nvPicPr>
        <p:blipFill>
          <a:blip r:embed="rId9"/>
          <a:stretch>
            <a:fillRect/>
          </a:stretch>
        </p:blipFill>
        <p:spPr>
          <a:xfrm>
            <a:off x="767829" y="7391276"/>
            <a:ext cx="1457325" cy="1933575"/>
          </a:xfrm>
          <a:prstGeom prst="rect">
            <a:avLst/>
          </a:prstGeom>
        </p:spPr>
      </p:pic>
      <p:sp>
        <p:nvSpPr>
          <p:cNvPr id="10" name="Text 1"/>
          <p:cNvSpPr/>
          <p:nvPr/>
        </p:nvSpPr>
        <p:spPr>
          <a:xfrm>
            <a:off x="2598373" y="3261615"/>
            <a:ext cx="4360916" cy="5305425"/>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Use Cases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CRS: Used by lenders, banks, credit bureaus, and regulators to inform credit approvals, loan terms, and capital exposure decisions.</a:t>
            </a:r>
            <a:endParaRPr lang="en-US" sz="13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EHS: Favoured by equity investors, venture capitalists, acquirers, DFIs, and internal management for gauging business resilience, investment readiness, and operational maturity</a:t>
            </a:r>
            <a:r>
              <a:rPr lang="en-US" sz="1200" dirty="0">
                <a:solidFill>
                  <a:srgbClr val="1D1D1D"/>
                </a:solidFill>
                <a:latin typeface="Titillium Web" pitchFamily="34" charset="0"/>
                <a:ea typeface="Titillium Web" pitchFamily="34" charset="-122"/>
                <a:cs typeface="Titillium Web" pitchFamily="34" charset="-120"/>
              </a:rPr>
              <a:t>.</a:t>
            </a:r>
            <a:endParaRPr lang="en-US" sz="1200" dirty="0"/>
          </a:p>
          <a:p>
            <a:pPr>
              <a:lnSpc>
                <a:spcPts val="1600"/>
              </a:lnSpc>
              <a:spcBef>
                <a:spcPts val="1200"/>
              </a:spcBef>
              <a:spcAft>
                <a:spcPts val="600"/>
              </a:spcAft>
            </a:pPr>
            <a:r>
              <a:rPr lang="en-US" sz="1600" b="1" dirty="0">
                <a:solidFill>
                  <a:srgbClr val="1D1D1D"/>
                </a:solidFill>
                <a:latin typeface="Titillium Web" pitchFamily="34" charset="0"/>
              </a:rPr>
              <a:t>Relationship:</a:t>
            </a:r>
          </a:p>
          <a:p>
            <a:pPr>
              <a:lnSpc>
                <a:spcPts val="1600"/>
              </a:lnSpc>
              <a:spcBef>
                <a:spcPts val="600"/>
              </a:spcBef>
              <a:spcAft>
                <a:spcPts val="600"/>
              </a:spcAft>
            </a:pPr>
            <a:r>
              <a:rPr lang="en-US" sz="1300" dirty="0">
                <a:solidFill>
                  <a:srgbClr val="1D1D1D"/>
                </a:solidFill>
                <a:latin typeface="Titillium Web" pitchFamily="34" charset="0"/>
              </a:rPr>
              <a:t>A strong EHS reinforces a high CRS and attracts broader investment interest. Conversely, a low EHS may flag structural weaknesses that do not yet appear in credit reports but will likely impact creditworthiness in future.</a:t>
            </a:r>
          </a:p>
          <a:p>
            <a:pPr indent="0">
              <a:lnSpc>
                <a:spcPts val="1600"/>
              </a:lnSpc>
              <a:spcBef>
                <a:spcPts val="1200"/>
              </a:spcBef>
              <a:spcAft>
                <a:spcPts val="600"/>
              </a:spcAft>
              <a:buNone/>
            </a:pPr>
            <a:r>
              <a:rPr lang="en-US" sz="1600" b="1" dirty="0">
                <a:solidFill>
                  <a:srgbClr val="1D1D1D"/>
                </a:solidFill>
                <a:latin typeface="Titillium Web" pitchFamily="34" charset="0"/>
              </a:rPr>
              <a:t>Temporal Focus</a:t>
            </a:r>
          </a:p>
          <a:p>
            <a:pPr indent="0">
              <a:lnSpc>
                <a:spcPts val="1600"/>
              </a:lnSpc>
              <a:spcBef>
                <a:spcPts val="600"/>
              </a:spcBef>
              <a:spcAft>
                <a:spcPts val="600"/>
              </a:spcAft>
              <a:buNone/>
            </a:pPr>
            <a:r>
              <a:rPr lang="en-US" sz="1300" dirty="0">
                <a:solidFill>
                  <a:srgbClr val="1D1D1D"/>
                </a:solidFill>
                <a:latin typeface="Titillium Web" pitchFamily="34" charset="0"/>
              </a:rPr>
              <a:t>CRS: Predominantly backward-looking. Based on historical financial records, repayment behavior, and current financial obligations.</a:t>
            </a:r>
          </a:p>
          <a:p>
            <a:pPr indent="0">
              <a:lnSpc>
                <a:spcPts val="1600"/>
              </a:lnSpc>
              <a:spcBef>
                <a:spcPts val="600"/>
              </a:spcBef>
              <a:spcAft>
                <a:spcPts val="600"/>
              </a:spcAft>
              <a:buNone/>
            </a:pPr>
            <a:r>
              <a:rPr lang="en-US" sz="1300" dirty="0">
                <a:solidFill>
                  <a:srgbClr val="1D1D1D"/>
                </a:solidFill>
                <a:latin typeface="Titillium Web" pitchFamily="34" charset="0"/>
              </a:rPr>
              <a:t>EHS: Forward-looking. Includes strategic direction, leadership quality, systems maturity, and external market dynamics.</a:t>
            </a:r>
          </a:p>
          <a:p>
            <a:pPr>
              <a:lnSpc>
                <a:spcPts val="1600"/>
              </a:lnSpc>
              <a:spcBef>
                <a:spcPts val="1200"/>
              </a:spcBef>
              <a:spcAft>
                <a:spcPts val="600"/>
              </a:spcAft>
            </a:pPr>
            <a:r>
              <a:rPr lang="en-US" sz="1600" b="1" dirty="0">
                <a:solidFill>
                  <a:srgbClr val="1D1D1D"/>
                </a:solidFill>
                <a:latin typeface="Titillium Web" pitchFamily="34" charset="0"/>
              </a:rPr>
              <a:t>Relationship:</a:t>
            </a:r>
          </a:p>
          <a:p>
            <a:pPr>
              <a:lnSpc>
                <a:spcPts val="1600"/>
              </a:lnSpc>
              <a:spcBef>
                <a:spcPts val="600"/>
              </a:spcBef>
              <a:spcAft>
                <a:spcPts val="600"/>
              </a:spcAft>
            </a:pPr>
            <a:r>
              <a:rPr lang="en-US" sz="1300" dirty="0">
                <a:solidFill>
                  <a:srgbClr val="1D1D1D"/>
                </a:solidFill>
                <a:latin typeface="Titillium Web" pitchFamily="34" charset="0"/>
              </a:rPr>
              <a:t>EHS serves as an early-warning tool for credit risk, helping stakeholders anticipate future financial challenges before they show in financial statements.</a:t>
            </a:r>
          </a:p>
        </p:txBody>
      </p:sp>
      <p:sp>
        <p:nvSpPr>
          <p:cNvPr id="11" name="Text 2"/>
          <p:cNvSpPr/>
          <p:nvPr/>
        </p:nvSpPr>
        <p:spPr>
          <a:xfrm>
            <a:off x="2733475" y="1799964"/>
            <a:ext cx="3676650" cy="51435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2. Methodology</a:t>
            </a:r>
            <a:endParaRPr lang="en-US" sz="3375" dirty="0"/>
          </a:p>
        </p:txBody>
      </p:sp>
      <p:sp>
        <p:nvSpPr>
          <p:cNvPr id="12" name="Text 3"/>
          <p:cNvSpPr/>
          <p:nvPr/>
        </p:nvSpPr>
        <p:spPr>
          <a:xfrm>
            <a:off x="934536" y="727784"/>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p:txBody>
      </p:sp>
      <p:sp>
        <p:nvSpPr>
          <p:cNvPr id="13"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6</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796962" y="919932"/>
            <a:ext cx="6177705" cy="190500"/>
          </a:xfrm>
          <a:prstGeom prst="rect">
            <a:avLst/>
          </a:prstGeom>
        </p:spPr>
      </p:pic>
      <p:pic>
        <p:nvPicPr>
          <p:cNvPr id="4" name="Image 2" descr="preencoded.png"/>
          <p:cNvPicPr>
            <a:picLocks noChangeAspect="1"/>
          </p:cNvPicPr>
          <p:nvPr/>
        </p:nvPicPr>
        <p:blipFill>
          <a:blip r:embed="rId5"/>
          <a:stretch>
            <a:fillRect/>
          </a:stretch>
        </p:blipFill>
        <p:spPr>
          <a:xfrm>
            <a:off x="6863544" y="1115949"/>
            <a:ext cx="581025" cy="1628775"/>
          </a:xfrm>
          <a:prstGeom prst="rect">
            <a:avLst/>
          </a:prstGeom>
        </p:spPr>
      </p:pic>
      <p:sp>
        <p:nvSpPr>
          <p:cNvPr id="5" name="Text 0"/>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p:txBody>
      </p:sp>
      <p:sp>
        <p:nvSpPr>
          <p:cNvPr id="6"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pic>
        <p:nvPicPr>
          <p:cNvPr id="7" name="Image 3" descr="preencoded.png"/>
          <p:cNvPicPr>
            <a:picLocks noChangeAspect="1"/>
          </p:cNvPicPr>
          <p:nvPr/>
        </p:nvPicPr>
        <p:blipFill>
          <a:blip r:embed="rId6"/>
          <a:stretch>
            <a:fillRect/>
          </a:stretch>
        </p:blipFill>
        <p:spPr>
          <a:xfrm>
            <a:off x="6622151" y="1275407"/>
            <a:ext cx="752475" cy="1228725"/>
          </a:xfrm>
          <a:prstGeom prst="rect">
            <a:avLst/>
          </a:prstGeom>
        </p:spPr>
      </p:pic>
      <p:sp>
        <p:nvSpPr>
          <p:cNvPr id="8" name="Text 2"/>
          <p:cNvSpPr/>
          <p:nvPr/>
        </p:nvSpPr>
        <p:spPr>
          <a:xfrm>
            <a:off x="796962" y="5963438"/>
            <a:ext cx="5743575" cy="180975"/>
          </a:xfrm>
          <a:prstGeom prst="rect">
            <a:avLst/>
          </a:prstGeom>
          <a:noFill/>
          <a:ln/>
        </p:spPr>
        <p:txBody>
          <a:bodyPr wrap="square" lIns="0" tIns="0" rIns="0" bIns="0" rtlCol="0" anchor="ctr"/>
          <a:lstStyle/>
          <a:p>
            <a:pPr marL="0" indent="0" algn="l">
              <a:lnSpc>
                <a:spcPct val="79650"/>
              </a:lnSpc>
              <a:buNone/>
            </a:pPr>
            <a:r>
              <a:rPr lang="en-US" sz="1200" b="1" dirty="0">
                <a:solidFill>
                  <a:srgbClr val="2B2B35"/>
                </a:solidFill>
                <a:latin typeface="Roboto Condensed" pitchFamily="34" charset="0"/>
                <a:ea typeface="Roboto Condensed" pitchFamily="34" charset="-122"/>
                <a:cs typeface="Roboto Condensed" pitchFamily="34" charset="-120"/>
              </a:rPr>
              <a:t>Table 1:Enterprise Viability Quadrant: EHS vs. CRS Matrix</a:t>
            </a:r>
            <a:endParaRPr lang="en-US" sz="1200" dirty="0"/>
          </a:p>
        </p:txBody>
      </p:sp>
      <p:sp>
        <p:nvSpPr>
          <p:cNvPr id="9" name="Text 3"/>
          <p:cNvSpPr/>
          <p:nvPr/>
        </p:nvSpPr>
        <p:spPr>
          <a:xfrm>
            <a:off x="797085" y="1644901"/>
            <a:ext cx="5229225" cy="514350"/>
          </a:xfrm>
          <a:prstGeom prst="rect">
            <a:avLst/>
          </a:prstGeom>
          <a:noFill/>
          <a:ln/>
        </p:spPr>
        <p:txBody>
          <a:bodyPr wrap="square" lIns="0" tIns="0" rIns="0" bIns="0" rtlCol="0" anchor="ctr"/>
          <a:lstStyle/>
          <a:p>
            <a:pPr algn="l">
              <a:lnSpc>
                <a:spcPct val="79650"/>
              </a:lnSpc>
              <a:buSzPct val="100000"/>
            </a:pPr>
            <a:r>
              <a:rPr lang="en-US" sz="3375" b="1" dirty="0">
                <a:solidFill>
                  <a:srgbClr val="2B2B35"/>
                </a:solidFill>
                <a:latin typeface="Sora" pitchFamily="34" charset="0"/>
                <a:ea typeface="Sora" pitchFamily="34" charset="-122"/>
              </a:rPr>
              <a:t>2. Methodology</a:t>
            </a:r>
            <a:endParaRPr lang="en-US" sz="3375" dirty="0"/>
          </a:p>
        </p:txBody>
      </p:sp>
      <p:sp>
        <p:nvSpPr>
          <p:cNvPr id="10" name="Text 4"/>
          <p:cNvSpPr/>
          <p:nvPr/>
        </p:nvSpPr>
        <p:spPr>
          <a:xfrm>
            <a:off x="797110" y="2677868"/>
            <a:ext cx="5429250" cy="38100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2B2B35"/>
                </a:solidFill>
                <a:latin typeface="Arimo" pitchFamily="34" charset="0"/>
                <a:ea typeface="Arimo" pitchFamily="34" charset="-122"/>
                <a:cs typeface="Arimo" pitchFamily="34" charset="-120"/>
              </a:rPr>
              <a:t>Combined Analytical Framework</a:t>
            </a:r>
            <a:endParaRPr lang="en-US" sz="1600" dirty="0"/>
          </a:p>
          <a:p>
            <a:pPr marL="0" indent="0" algn="l">
              <a:lnSpc>
                <a:spcPts val="1600"/>
              </a:lnSpc>
              <a:spcBef>
                <a:spcPts val="600"/>
              </a:spcBef>
              <a:spcAft>
                <a:spcPts val="600"/>
              </a:spcAft>
              <a:buNone/>
            </a:pPr>
            <a:r>
              <a:rPr lang="en-US" sz="1300" dirty="0">
                <a:solidFill>
                  <a:srgbClr val="2B2B35"/>
                </a:solidFill>
                <a:latin typeface="Arimo" pitchFamily="34" charset="0"/>
                <a:ea typeface="Arimo" pitchFamily="34" charset="-122"/>
                <a:cs typeface="Arimo" pitchFamily="34" charset="-120"/>
              </a:rPr>
              <a:t>To</a:t>
            </a:r>
            <a:r>
              <a:rPr lang="en-US" sz="1125" dirty="0">
                <a:solidFill>
                  <a:srgbClr val="2B2B35"/>
                </a:solidFill>
                <a:latin typeface="Arimo" pitchFamily="34" charset="0"/>
                <a:ea typeface="Arimo" pitchFamily="34" charset="-122"/>
                <a:cs typeface="Arimo" pitchFamily="34" charset="-120"/>
              </a:rPr>
              <a:t> </a:t>
            </a:r>
            <a:r>
              <a:rPr lang="en-US" sz="1300" dirty="0">
                <a:solidFill>
                  <a:srgbClr val="2B2B35"/>
                </a:solidFill>
                <a:latin typeface="Arimo" pitchFamily="34" charset="0"/>
                <a:ea typeface="Arimo" pitchFamily="34" charset="-122"/>
                <a:cs typeface="Arimo" pitchFamily="34" charset="-120"/>
              </a:rPr>
              <a:t>visualize the interaction between CRS and EHS, a 2x2 quadrant model is used:</a:t>
            </a:r>
            <a:endParaRPr lang="en-US" sz="1300" dirty="0"/>
          </a:p>
        </p:txBody>
      </p:sp>
      <p:sp>
        <p:nvSpPr>
          <p:cNvPr id="12" name="Text 5"/>
          <p:cNvSpPr/>
          <p:nvPr/>
        </p:nvSpPr>
        <p:spPr>
          <a:xfrm>
            <a:off x="807232" y="6399277"/>
            <a:ext cx="6715125" cy="91440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2B2B35"/>
                </a:solidFill>
                <a:ea typeface="Roboto Condensed" pitchFamily="34" charset="-122"/>
                <a:cs typeface="Roboto Condensed" pitchFamily="34" charset="-120"/>
              </a:rPr>
              <a:t>Ikhwezi’s Placement:</a:t>
            </a:r>
            <a:endParaRPr lang="en-US" sz="1600" b="1" dirty="0"/>
          </a:p>
          <a:p>
            <a:pPr marL="0" indent="0" algn="l">
              <a:lnSpc>
                <a:spcPts val="1600"/>
              </a:lnSpc>
              <a:spcBef>
                <a:spcPts val="600"/>
              </a:spcBef>
              <a:spcAft>
                <a:spcPts val="600"/>
              </a:spcAft>
              <a:buNone/>
            </a:pPr>
            <a:r>
              <a:rPr lang="en-US" sz="1300" dirty="0">
                <a:solidFill>
                  <a:srgbClr val="2B2B35"/>
                </a:solidFill>
                <a:ea typeface="Roboto Condensed" pitchFamily="34" charset="-122"/>
                <a:cs typeface="Roboto Condensed" pitchFamily="34" charset="-120"/>
              </a:rPr>
              <a:t>With an EHS of 38.97% and a CRS of 43%, Ikhwezi currently sits in the At-Risk Enterprise quadrant. This reflects moderate credit viability but significant structural, governance, and systems challenges that need to be addressed for sustainable funding.</a:t>
            </a:r>
            <a:endParaRPr lang="en-US" sz="1300" dirty="0"/>
          </a:p>
        </p:txBody>
      </p:sp>
      <p:sp>
        <p:nvSpPr>
          <p:cNvPr id="13" name="Text 6"/>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7</a:t>
            </a:r>
            <a:endParaRPr lang="en-US" sz="1200" dirty="0"/>
          </a:p>
        </p:txBody>
      </p:sp>
      <p:graphicFrame>
        <p:nvGraphicFramePr>
          <p:cNvPr id="14" name="Table 13">
            <a:extLst>
              <a:ext uri="{FF2B5EF4-FFF2-40B4-BE49-F238E27FC236}">
                <a16:creationId xmlns:a16="http://schemas.microsoft.com/office/drawing/2014/main" id="{8B8320C4-4196-7834-0EE7-1D98D049C147}"/>
              </a:ext>
            </a:extLst>
          </p:cNvPr>
          <p:cNvGraphicFramePr>
            <a:graphicFrameLocks noGrp="1"/>
          </p:cNvGraphicFramePr>
          <p:nvPr>
            <p:extLst>
              <p:ext uri="{D42A27DB-BD31-4B8C-83A1-F6EECF244321}">
                <p14:modId xmlns:p14="http://schemas.microsoft.com/office/powerpoint/2010/main" val="2401811223"/>
              </p:ext>
            </p:extLst>
          </p:nvPr>
        </p:nvGraphicFramePr>
        <p:xfrm>
          <a:off x="807231" y="3577485"/>
          <a:ext cx="6637338" cy="2130468"/>
        </p:xfrm>
        <a:graphic>
          <a:graphicData uri="http://schemas.openxmlformats.org/drawingml/2006/table">
            <a:tbl>
              <a:tblPr firstRow="1" firstCol="1" bandRow="1">
                <a:tableStyleId>{5940675A-B579-460E-94D1-54222C63F5DA}</a:tableStyleId>
              </a:tblPr>
              <a:tblGrid>
                <a:gridCol w="2212446">
                  <a:extLst>
                    <a:ext uri="{9D8B030D-6E8A-4147-A177-3AD203B41FA5}">
                      <a16:colId xmlns:a16="http://schemas.microsoft.com/office/drawing/2014/main" val="706353308"/>
                    </a:ext>
                  </a:extLst>
                </a:gridCol>
                <a:gridCol w="2212446">
                  <a:extLst>
                    <a:ext uri="{9D8B030D-6E8A-4147-A177-3AD203B41FA5}">
                      <a16:colId xmlns:a16="http://schemas.microsoft.com/office/drawing/2014/main" val="2074200252"/>
                    </a:ext>
                  </a:extLst>
                </a:gridCol>
                <a:gridCol w="2212446">
                  <a:extLst>
                    <a:ext uri="{9D8B030D-6E8A-4147-A177-3AD203B41FA5}">
                      <a16:colId xmlns:a16="http://schemas.microsoft.com/office/drawing/2014/main" val="3812016148"/>
                    </a:ext>
                  </a:extLst>
                </a:gridCol>
              </a:tblGrid>
              <a:tr h="230850">
                <a:tc>
                  <a:txBody>
                    <a:bodyPr/>
                    <a:lstStyle/>
                    <a:p>
                      <a:endParaRPr lang="en-ZA" sz="1100" dirty="0">
                        <a:effectLst/>
                        <a:latin typeface="Cambria" panose="02040503050406030204" pitchFamily="18" charset="0"/>
                      </a:endParaRPr>
                    </a:p>
                  </a:txBody>
                  <a:tcPr marL="68580" marR="68580" marT="0" marB="0">
                    <a:solidFill>
                      <a:schemeClr val="accent6">
                        <a:lumMod val="75000"/>
                      </a:schemeClr>
                    </a:solidFill>
                  </a:tcPr>
                </a:tc>
                <a:tc>
                  <a:txBody>
                    <a:bodyPr/>
                    <a:lstStyle/>
                    <a:p>
                      <a:pPr algn="l">
                        <a:lnSpc>
                          <a:spcPct val="115000"/>
                        </a:lnSpc>
                        <a:spcAft>
                          <a:spcPts val="1000"/>
                        </a:spcAft>
                        <a:buNone/>
                      </a:pPr>
                      <a:r>
                        <a:rPr lang="en-ZA" sz="1000" dirty="0">
                          <a:solidFill>
                            <a:schemeClr val="bg1"/>
                          </a:solidFill>
                          <a:effectLst/>
                        </a:rPr>
                        <a:t>High CRS (Strong credit)</a:t>
                      </a:r>
                      <a:endParaRPr lang="en-ZA" sz="11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6">
                        <a:lumMod val="75000"/>
                      </a:schemeClr>
                    </a:solidFill>
                  </a:tcPr>
                </a:tc>
                <a:tc>
                  <a:txBody>
                    <a:bodyPr/>
                    <a:lstStyle/>
                    <a:p>
                      <a:pPr algn="l">
                        <a:lnSpc>
                          <a:spcPct val="115000"/>
                        </a:lnSpc>
                        <a:spcAft>
                          <a:spcPts val="1000"/>
                        </a:spcAft>
                        <a:buNone/>
                      </a:pPr>
                      <a:r>
                        <a:rPr lang="en-ZA" sz="1000" dirty="0">
                          <a:solidFill>
                            <a:schemeClr val="bg1"/>
                          </a:solidFill>
                          <a:effectLst/>
                        </a:rPr>
                        <a:t>Low CRS (Weak credit)</a:t>
                      </a:r>
                      <a:endParaRPr lang="en-ZA" sz="1100" dirty="0">
                        <a:solidFill>
                          <a:schemeClr val="bg1"/>
                        </a:solidFill>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3117580902"/>
                  </a:ext>
                </a:extLst>
              </a:tr>
              <a:tr h="949809">
                <a:tc>
                  <a:txBody>
                    <a:bodyPr/>
                    <a:lstStyle/>
                    <a:p>
                      <a:pPr>
                        <a:lnSpc>
                          <a:spcPct val="115000"/>
                        </a:lnSpc>
                        <a:spcAft>
                          <a:spcPts val="1000"/>
                        </a:spcAft>
                        <a:buNone/>
                      </a:pPr>
                      <a:r>
                        <a:rPr lang="en-ZA" sz="800" dirty="0">
                          <a:effectLst/>
                        </a:rPr>
                        <a:t>High EHS (Strong enterprise fundamentals)</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ZA" sz="800" dirty="0">
                          <a:effectLst/>
                        </a:rPr>
                        <a:t>Strategic Performer </a:t>
                      </a:r>
                      <a:br>
                        <a:rPr lang="en-ZA" sz="800" dirty="0">
                          <a:effectLst/>
                        </a:rPr>
                      </a:br>
                      <a:r>
                        <a:rPr lang="en-ZA" sz="800" dirty="0">
                          <a:effectLst/>
                        </a:rPr>
                        <a:t>Likely to sustain growth </a:t>
                      </a:r>
                      <a:br>
                        <a:rPr lang="en-ZA" sz="800" dirty="0">
                          <a:effectLst/>
                        </a:rPr>
                      </a:br>
                      <a:r>
                        <a:rPr lang="en-ZA" sz="800" dirty="0">
                          <a:effectLst/>
                        </a:rPr>
                        <a:t>Strong investment case </a:t>
                      </a:r>
                      <a:br>
                        <a:rPr lang="en-ZA" sz="800" dirty="0">
                          <a:effectLst/>
                        </a:rPr>
                      </a:br>
                      <a:r>
                        <a:rPr lang="en-ZA" sz="800" dirty="0">
                          <a:effectLst/>
                        </a:rPr>
                        <a:t>Low risk profile</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ZA" sz="800" dirty="0">
                          <a:effectLst/>
                        </a:rPr>
                        <a:t>Undervalued Potential </a:t>
                      </a:r>
                      <a:br>
                        <a:rPr lang="en-ZA" sz="800" dirty="0">
                          <a:effectLst/>
                        </a:rPr>
                      </a:br>
                      <a:r>
                        <a:rPr lang="en-ZA" sz="800" dirty="0">
                          <a:effectLst/>
                        </a:rPr>
                        <a:t>Misunderstood credit </a:t>
                      </a:r>
                      <a:br>
                        <a:rPr lang="en-ZA" sz="800" dirty="0">
                          <a:effectLst/>
                        </a:rPr>
                      </a:br>
                      <a:r>
                        <a:rPr lang="en-ZA" sz="800" dirty="0">
                          <a:effectLst/>
                        </a:rPr>
                        <a:t>May soon improve CRS </a:t>
                      </a:r>
                      <a:br>
                        <a:rPr lang="en-ZA" sz="800" dirty="0">
                          <a:effectLst/>
                        </a:rPr>
                      </a:br>
                      <a:r>
                        <a:rPr lang="en-ZA" sz="800" dirty="0">
                          <a:effectLst/>
                        </a:rPr>
                        <a:t>Attractive for equity or impact capital</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323085754"/>
                  </a:ext>
                </a:extLst>
              </a:tr>
              <a:tr h="949809">
                <a:tc>
                  <a:txBody>
                    <a:bodyPr/>
                    <a:lstStyle/>
                    <a:p>
                      <a:pPr>
                        <a:lnSpc>
                          <a:spcPct val="115000"/>
                        </a:lnSpc>
                        <a:spcAft>
                          <a:spcPts val="1000"/>
                        </a:spcAft>
                        <a:buNone/>
                      </a:pPr>
                      <a:r>
                        <a:rPr lang="en-ZA" sz="800">
                          <a:effectLst/>
                        </a:rPr>
                        <a:t>Low EHS (Weak enterprise fundamentals)</a:t>
                      </a:r>
                      <a:endParaRPr lang="en-ZA" sz="8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ZA" sz="800" dirty="0">
                          <a:effectLst/>
                        </a:rPr>
                        <a:t>Stretched Performer </a:t>
                      </a:r>
                      <a:br>
                        <a:rPr lang="en-ZA" sz="800" dirty="0">
                          <a:effectLst/>
                        </a:rPr>
                      </a:br>
                      <a:r>
                        <a:rPr lang="en-ZA" sz="800" dirty="0">
                          <a:effectLst/>
                        </a:rPr>
                        <a:t>Financially stable for now </a:t>
                      </a:r>
                      <a:br>
                        <a:rPr lang="en-ZA" sz="800" dirty="0">
                          <a:effectLst/>
                        </a:rPr>
                      </a:br>
                      <a:r>
                        <a:rPr lang="en-ZA" sz="800" dirty="0">
                          <a:effectLst/>
                        </a:rPr>
                        <a:t>Operational/gov. weaknesses </a:t>
                      </a:r>
                      <a:br>
                        <a:rPr lang="en-ZA" sz="800" dirty="0">
                          <a:effectLst/>
                        </a:rPr>
                      </a:br>
                      <a:r>
                        <a:rPr lang="en-ZA" sz="800" dirty="0">
                          <a:effectLst/>
                        </a:rPr>
                        <a:t>Watch closely</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ZA" sz="800" dirty="0">
                          <a:effectLst/>
                        </a:rPr>
                        <a:t>At-Risk Enterprise </a:t>
                      </a:r>
                      <a:br>
                        <a:rPr lang="en-ZA" sz="800" dirty="0">
                          <a:effectLst/>
                        </a:rPr>
                      </a:br>
                      <a:r>
                        <a:rPr lang="en-ZA" sz="800" dirty="0">
                          <a:effectLst/>
                        </a:rPr>
                        <a:t>High operational &amp; credit risk </a:t>
                      </a:r>
                      <a:br>
                        <a:rPr lang="en-ZA" sz="800" dirty="0">
                          <a:effectLst/>
                        </a:rPr>
                      </a:br>
                      <a:r>
                        <a:rPr lang="en-ZA" sz="800" dirty="0">
                          <a:effectLst/>
                        </a:rPr>
                        <a:t>Likely needs restructuring </a:t>
                      </a:r>
                      <a:br>
                        <a:rPr lang="en-ZA" sz="800" dirty="0">
                          <a:effectLst/>
                        </a:rPr>
                      </a:br>
                      <a:r>
                        <a:rPr lang="en-ZA" sz="800" dirty="0">
                          <a:effectLst/>
                        </a:rPr>
                        <a:t>Not yet investor-ready</a:t>
                      </a:r>
                      <a:endParaRPr lang="en-ZA" sz="8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6594912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04787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134523" y="1792415"/>
            <a:ext cx="4095750" cy="51435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2. Methodology</a:t>
            </a:r>
            <a:endParaRPr lang="en-US" sz="3375" dirty="0"/>
          </a:p>
        </p:txBody>
      </p:sp>
      <p:sp>
        <p:nvSpPr>
          <p:cNvPr id="7" name="Text 1"/>
          <p:cNvSpPr/>
          <p:nvPr/>
        </p:nvSpPr>
        <p:spPr>
          <a:xfrm>
            <a:off x="1040254" y="3312694"/>
            <a:ext cx="4276725" cy="2047875"/>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Strategic Implications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focuses on restoring critical infrastructure tunnels and irrigation systems to get back to large-scale production. Sustained Global GAP certification continues to be crucial to maintain access to retail markets. The farm will reconnect to previous customers and increase sales to informal and export markets.</a:t>
            </a:r>
            <a:endParaRPr lang="en-US" sz="13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The introduction of a new 1-hectare net-house will facilitate sustained, annual production. The financial targets include reaching break-even within 9–12 months and attaining 10% growth annually. Women and youths' training programmes will be instituted to advance inclusive agricultural participation.</a:t>
            </a:r>
            <a:endParaRPr lang="en-US" sz="130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pic>
        <p:nvPicPr>
          <p:cNvPr id="9" name="Image 4" descr="preencoded.png"/>
          <p:cNvPicPr>
            <a:picLocks noChangeAspect="1"/>
          </p:cNvPicPr>
          <p:nvPr/>
        </p:nvPicPr>
        <p:blipFill>
          <a:blip r:embed="rId7"/>
          <a:stretch>
            <a:fillRect/>
          </a:stretch>
        </p:blipFill>
        <p:spPr>
          <a:xfrm>
            <a:off x="5543550" y="1676401"/>
            <a:ext cx="1543050" cy="1466849"/>
          </a:xfrm>
          <a:prstGeom prst="rect">
            <a:avLst/>
          </a:prstGeom>
        </p:spPr>
      </p:pic>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926718" y="2110988"/>
            <a:ext cx="4581525" cy="895350"/>
          </a:xfrm>
          <a:prstGeom prst="rect">
            <a:avLst/>
          </a:prstGeom>
          <a:noFill/>
          <a:ln/>
        </p:spPr>
        <p:txBody>
          <a:bodyPr wrap="square" lIns="0" tIns="0" rIns="0" bIns="0" rtlCol="0" anchor="ctr"/>
          <a:lstStyle/>
          <a:p>
            <a:pPr algn="l">
              <a:lnSpc>
                <a:spcPct val="79650"/>
              </a:lnSpc>
              <a:buSzPct val="100000"/>
            </a:pPr>
            <a:r>
              <a:rPr lang="en-US" sz="2925" b="1" dirty="0">
                <a:solidFill>
                  <a:srgbClr val="1D1D1D"/>
                </a:solidFill>
                <a:latin typeface="Sora" pitchFamily="34" charset="0"/>
                <a:ea typeface="Sora" pitchFamily="34" charset="-122"/>
                <a:cs typeface="Sora" pitchFamily="34" charset="-120"/>
              </a:rPr>
              <a:t>3. Credit Scoring Results</a:t>
            </a:r>
            <a:endParaRPr lang="en-US" sz="2925" dirty="0"/>
          </a:p>
        </p:txBody>
      </p:sp>
      <p:sp>
        <p:nvSpPr>
          <p:cNvPr id="6" name="Text 1"/>
          <p:cNvSpPr/>
          <p:nvPr/>
        </p:nvSpPr>
        <p:spPr>
          <a:xfrm>
            <a:off x="2793473" y="5296595"/>
            <a:ext cx="4419600" cy="1581150"/>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Business Profile (Score: 60/100</a:t>
            </a:r>
            <a:r>
              <a:rPr lang="en-US" sz="1300" b="1" dirty="0">
                <a:solidFill>
                  <a:srgbClr val="1D1D1D"/>
                </a:solidFill>
                <a:latin typeface="Titillium Web" pitchFamily="34" charset="0"/>
                <a:ea typeface="Titillium Web" pitchFamily="34" charset="-122"/>
                <a:cs typeface="Titillium Web" pitchFamily="34" charset="-120"/>
              </a:rPr>
              <a:t>)</a:t>
            </a:r>
            <a:endParaRPr lang="en-US" sz="13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is a legally registered entity (Ikhwezi HR Training &amp; Consulting (Pty) Ltd), originally established as a cooperative in 2005 and re-registered in 2022. The business operates on founder-owned land and has a strong brand history with premium buyers such as Woolworths and Pick 'n Pay. However, it is only two years into its formal restart, limiting the length of operating history considered in this assessment.</a:t>
            </a:r>
            <a:endParaRPr lang="en-US" sz="1300" dirty="0">
              <a:solidFill>
                <a:srgbClr val="1D1D1D"/>
              </a:solidFill>
              <a:latin typeface="Titillium Web" pitchFamily="34" charset="0"/>
            </a:endParaRP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Financial Health (Score: 45/100)</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The business forecasts strong revenue growth (10% YoY), with an anticipated break-even within the first 9 months. However, financial systems for variance tracking, cost control, and audited reporting are still maturing. The business remains unprofitable in early years due to reinvestment and startup infrastructure costs. Readiness for debt servicing is moderate.</a:t>
            </a:r>
            <a:endParaRPr lang="en-US" sz="1300" dirty="0">
              <a:solidFill>
                <a:srgbClr val="1D1D1D"/>
              </a:solidFill>
              <a:latin typeface="Titillium Web" pitchFamily="34" charset="0"/>
            </a:endParaRP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Repayment Behavior (Score: 40/100)</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There is no visible evidence of credit defaults, arrears, or negative payment behavior. However, the absence of trade references, bureau scores, or formal repayment history introduces uncertainty. A neutral score was assigned due to a lack of verifiable behavioral data.</a:t>
            </a:r>
            <a:endParaRPr lang="en-US" sz="1300" dirty="0"/>
          </a:p>
          <a:p>
            <a:pPr marL="0" indent="0" algn="l">
              <a:lnSpc>
                <a:spcPct val="86166"/>
              </a:lnSpc>
              <a:buNone/>
            </a:pPr>
            <a:endParaRPr lang="en-US" sz="1200" dirty="0"/>
          </a:p>
          <a:p>
            <a:pPr marL="0" indent="0" algn="l">
              <a:lnSpc>
                <a:spcPct val="86166"/>
              </a:lnSpc>
              <a:buNone/>
            </a:pPr>
            <a:endParaRPr lang="en-US" sz="1200" dirty="0"/>
          </a:p>
        </p:txBody>
      </p:sp>
      <p:sp>
        <p:nvSpPr>
          <p:cNvPr id="7" name="Text 2"/>
          <p:cNvSpPr/>
          <p:nvPr/>
        </p:nvSpPr>
        <p:spPr>
          <a:xfrm>
            <a:off x="2907773" y="5266020"/>
            <a:ext cx="4305300" cy="1390650"/>
          </a:xfrm>
          <a:prstGeom prst="rect">
            <a:avLst/>
          </a:prstGeom>
          <a:noFill/>
          <a:ln/>
        </p:spPr>
        <p:txBody>
          <a:bodyPr wrap="square" lIns="0" tIns="0" rIns="0" bIns="0" rtlCol="0" anchor="ctr"/>
          <a:lstStyle/>
          <a:p>
            <a:pPr marL="0" indent="0" algn="l">
              <a:lnSpc>
                <a:spcPct val="86166"/>
              </a:lnSpc>
              <a:buNone/>
            </a:pPr>
            <a:endParaRPr lang="en-US" sz="1200" dirty="0"/>
          </a:p>
        </p:txBody>
      </p:sp>
      <p:sp>
        <p:nvSpPr>
          <p:cNvPr id="8"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Credit Rating Report</a:t>
            </a:r>
            <a:endParaRPr lang="en-US" sz="1350" dirty="0"/>
          </a:p>
        </p:txBody>
      </p:sp>
      <p:sp>
        <p:nvSpPr>
          <p:cNvPr id="9" name="Text 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2025</a:t>
            </a:r>
            <a:endParaRPr lang="en-US" sz="1350" dirty="0"/>
          </a:p>
        </p:txBody>
      </p:sp>
      <p:sp>
        <p:nvSpPr>
          <p:cNvPr id="10" name="Text 5"/>
          <p:cNvSpPr/>
          <p:nvPr/>
        </p:nvSpPr>
        <p:spPr>
          <a:xfrm>
            <a:off x="2907802" y="6844475"/>
            <a:ext cx="4314825" cy="1190625"/>
          </a:xfrm>
          <a:prstGeom prst="rect">
            <a:avLst/>
          </a:prstGeom>
          <a:noFill/>
          <a:ln/>
        </p:spPr>
        <p:txBody>
          <a:bodyPr wrap="square" lIns="0" tIns="0" rIns="0" bIns="0" rtlCol="0" anchor="ctr"/>
          <a:lstStyle/>
          <a:p>
            <a:pPr marL="0" indent="0" algn="l">
              <a:lnSpc>
                <a:spcPct val="86166"/>
              </a:lnSpc>
              <a:buNone/>
            </a:pPr>
            <a:endParaRPr lang="en-US" sz="1200" dirty="0"/>
          </a:p>
        </p:txBody>
      </p:sp>
      <p:pic>
        <p:nvPicPr>
          <p:cNvPr id="11" name="Image 3"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2" name="Text 6"/>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2462</Words>
  <Application>Microsoft Office PowerPoint</Application>
  <PresentationFormat>Custom</PresentationFormat>
  <Paragraphs>282</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Arimo</vt:lpstr>
      <vt:lpstr>Cambria</vt:lpstr>
      <vt:lpstr>Poppins</vt:lpstr>
      <vt:lpstr>Roboto Condensed</vt:lpstr>
      <vt:lpstr>Sora</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Sithembiso Mpungose</cp:lastModifiedBy>
  <cp:revision>3</cp:revision>
  <dcterms:created xsi:type="dcterms:W3CDTF">2025-05-14T17:15:43Z</dcterms:created>
  <dcterms:modified xsi:type="dcterms:W3CDTF">2025-06-05T09:08:51Z</dcterms:modified>
</cp:coreProperties>
</file>