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309"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7772400" cy="10058400"/>
  <p:notesSz cx="10058400" cy="7772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81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2EACB9-399D-4AF8-B7E7-91DBC2F7BCCF}" v="5" dt="2025-06-05T08:56:14.2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6" d="100"/>
          <a:sy n="56" d="100"/>
        </p:scale>
        <p:origin x="24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thembiso Mpungose" userId="b2df32c6-5a9d-413a-8bd6-55829703aaad" providerId="ADAL" clId="{0D2EACB9-399D-4AF8-B7E7-91DBC2F7BCCF}"/>
    <pc:docChg chg="undo custSel modSld">
      <pc:chgData name="Sithembiso Mpungose" userId="b2df32c6-5a9d-413a-8bd6-55829703aaad" providerId="ADAL" clId="{0D2EACB9-399D-4AF8-B7E7-91DBC2F7BCCF}" dt="2025-06-05T08:58:08.534" v="240" actId="1036"/>
      <pc:docMkLst>
        <pc:docMk/>
      </pc:docMkLst>
      <pc:sldChg chg="addSp delSp modSp mod">
        <pc:chgData name="Sithembiso Mpungose" userId="b2df32c6-5a9d-413a-8bd6-55829703aaad" providerId="ADAL" clId="{0D2EACB9-399D-4AF8-B7E7-91DBC2F7BCCF}" dt="2025-06-05T08:47:07.680" v="11" actId="1036"/>
        <pc:sldMkLst>
          <pc:docMk/>
          <pc:sldMk cId="0" sldId="257"/>
        </pc:sldMkLst>
        <pc:picChg chg="mod">
          <ac:chgData name="Sithembiso Mpungose" userId="b2df32c6-5a9d-413a-8bd6-55829703aaad" providerId="ADAL" clId="{0D2EACB9-399D-4AF8-B7E7-91DBC2F7BCCF}" dt="2025-06-05T08:47:01.628" v="6" actId="14100"/>
          <ac:picMkLst>
            <pc:docMk/>
            <pc:sldMk cId="0" sldId="257"/>
            <ac:picMk id="3" creationId="{00000000-0000-0000-0000-000000000000}"/>
          </ac:picMkLst>
        </pc:picChg>
        <pc:picChg chg="del">
          <ac:chgData name="Sithembiso Mpungose" userId="b2df32c6-5a9d-413a-8bd6-55829703aaad" providerId="ADAL" clId="{0D2EACB9-399D-4AF8-B7E7-91DBC2F7BCCF}" dt="2025-06-05T08:46:35.447" v="0" actId="478"/>
          <ac:picMkLst>
            <pc:docMk/>
            <pc:sldMk cId="0" sldId="257"/>
            <ac:picMk id="9" creationId="{00000000-0000-0000-0000-000000000000}"/>
          </ac:picMkLst>
        </pc:picChg>
        <pc:picChg chg="add mod">
          <ac:chgData name="Sithembiso Mpungose" userId="b2df32c6-5a9d-413a-8bd6-55829703aaad" providerId="ADAL" clId="{0D2EACB9-399D-4AF8-B7E7-91DBC2F7BCCF}" dt="2025-06-05T08:47:07.680" v="11" actId="1036"/>
          <ac:picMkLst>
            <pc:docMk/>
            <pc:sldMk cId="0" sldId="257"/>
            <ac:picMk id="14" creationId="{496E4715-6D48-E573-7C43-59150710DDE4}"/>
          </ac:picMkLst>
        </pc:picChg>
      </pc:sldChg>
      <pc:sldChg chg="addSp delSp modSp mod">
        <pc:chgData name="Sithembiso Mpungose" userId="b2df32c6-5a9d-413a-8bd6-55829703aaad" providerId="ADAL" clId="{0D2EACB9-399D-4AF8-B7E7-91DBC2F7BCCF}" dt="2025-06-05T08:47:52.892" v="18" actId="1037"/>
        <pc:sldMkLst>
          <pc:docMk/>
          <pc:sldMk cId="0" sldId="260"/>
        </pc:sldMkLst>
        <pc:picChg chg="del">
          <ac:chgData name="Sithembiso Mpungose" userId="b2df32c6-5a9d-413a-8bd6-55829703aaad" providerId="ADAL" clId="{0D2EACB9-399D-4AF8-B7E7-91DBC2F7BCCF}" dt="2025-06-05T08:47:40.067" v="12" actId="478"/>
          <ac:picMkLst>
            <pc:docMk/>
            <pc:sldMk cId="0" sldId="260"/>
            <ac:picMk id="9" creationId="{00000000-0000-0000-0000-000000000000}"/>
          </ac:picMkLst>
        </pc:picChg>
        <pc:picChg chg="add mod">
          <ac:chgData name="Sithembiso Mpungose" userId="b2df32c6-5a9d-413a-8bd6-55829703aaad" providerId="ADAL" clId="{0D2EACB9-399D-4AF8-B7E7-91DBC2F7BCCF}" dt="2025-06-05T08:47:52.892" v="18" actId="1037"/>
          <ac:picMkLst>
            <pc:docMk/>
            <pc:sldMk cId="0" sldId="260"/>
            <ac:picMk id="13" creationId="{9CB62723-4E7F-D18A-39BB-0D407B29023D}"/>
          </ac:picMkLst>
        </pc:picChg>
      </pc:sldChg>
      <pc:sldChg chg="addSp delSp modSp mod">
        <pc:chgData name="Sithembiso Mpungose" userId="b2df32c6-5a9d-413a-8bd6-55829703aaad" providerId="ADAL" clId="{0D2EACB9-399D-4AF8-B7E7-91DBC2F7BCCF}" dt="2025-06-05T08:48:07.722" v="29" actId="1038"/>
        <pc:sldMkLst>
          <pc:docMk/>
          <pc:sldMk cId="0" sldId="261"/>
        </pc:sldMkLst>
        <pc:picChg chg="del">
          <ac:chgData name="Sithembiso Mpungose" userId="b2df32c6-5a9d-413a-8bd6-55829703aaad" providerId="ADAL" clId="{0D2EACB9-399D-4AF8-B7E7-91DBC2F7BCCF}" dt="2025-06-05T08:48:00.838" v="19" actId="478"/>
          <ac:picMkLst>
            <pc:docMk/>
            <pc:sldMk cId="0" sldId="261"/>
            <ac:picMk id="8" creationId="{00000000-0000-0000-0000-000000000000}"/>
          </ac:picMkLst>
        </pc:picChg>
        <pc:picChg chg="add mod">
          <ac:chgData name="Sithembiso Mpungose" userId="b2df32c6-5a9d-413a-8bd6-55829703aaad" providerId="ADAL" clId="{0D2EACB9-399D-4AF8-B7E7-91DBC2F7BCCF}" dt="2025-06-05T08:48:07.722" v="29" actId="1038"/>
          <ac:picMkLst>
            <pc:docMk/>
            <pc:sldMk cId="0" sldId="261"/>
            <ac:picMk id="12" creationId="{58EACC94-3643-BB1F-A408-BD2EDAD92BCC}"/>
          </ac:picMkLst>
        </pc:picChg>
      </pc:sldChg>
      <pc:sldChg chg="delSp modSp mod">
        <pc:chgData name="Sithembiso Mpungose" userId="b2df32c6-5a9d-413a-8bd6-55829703aaad" providerId="ADAL" clId="{0D2EACB9-399D-4AF8-B7E7-91DBC2F7BCCF}" dt="2025-06-05T08:49:12.491" v="36" actId="255"/>
        <pc:sldMkLst>
          <pc:docMk/>
          <pc:sldMk cId="0" sldId="262"/>
        </pc:sldMkLst>
        <pc:spChg chg="mod">
          <ac:chgData name="Sithembiso Mpungose" userId="b2df32c6-5a9d-413a-8bd6-55829703aaad" providerId="ADAL" clId="{0D2EACB9-399D-4AF8-B7E7-91DBC2F7BCCF}" dt="2025-06-05T08:49:12.491" v="36" actId="255"/>
          <ac:spMkLst>
            <pc:docMk/>
            <pc:sldMk cId="0" sldId="262"/>
            <ac:spMk id="9" creationId="{00000000-0000-0000-0000-000000000000}"/>
          </ac:spMkLst>
        </pc:spChg>
        <pc:picChg chg="del">
          <ac:chgData name="Sithembiso Mpungose" userId="b2df32c6-5a9d-413a-8bd6-55829703aaad" providerId="ADAL" clId="{0D2EACB9-399D-4AF8-B7E7-91DBC2F7BCCF}" dt="2025-06-05T08:48:29.647" v="30" actId="478"/>
          <ac:picMkLst>
            <pc:docMk/>
            <pc:sldMk cId="0" sldId="262"/>
            <ac:picMk id="10" creationId="{00000000-0000-0000-0000-000000000000}"/>
          </ac:picMkLst>
        </pc:picChg>
      </pc:sldChg>
      <pc:sldChg chg="delSp modSp mod">
        <pc:chgData name="Sithembiso Mpungose" userId="b2df32c6-5a9d-413a-8bd6-55829703aaad" providerId="ADAL" clId="{0D2EACB9-399D-4AF8-B7E7-91DBC2F7BCCF}" dt="2025-06-05T08:51:12.260" v="52" actId="20577"/>
        <pc:sldMkLst>
          <pc:docMk/>
          <pc:sldMk cId="0" sldId="263"/>
        </pc:sldMkLst>
        <pc:spChg chg="mod">
          <ac:chgData name="Sithembiso Mpungose" userId="b2df32c6-5a9d-413a-8bd6-55829703aaad" providerId="ADAL" clId="{0D2EACB9-399D-4AF8-B7E7-91DBC2F7BCCF}" dt="2025-06-05T08:51:12.260" v="52" actId="20577"/>
          <ac:spMkLst>
            <pc:docMk/>
            <pc:sldMk cId="0" sldId="263"/>
            <ac:spMk id="6" creationId="{00000000-0000-0000-0000-000000000000}"/>
          </ac:spMkLst>
        </pc:spChg>
        <pc:spChg chg="mod">
          <ac:chgData name="Sithembiso Mpungose" userId="b2df32c6-5a9d-413a-8bd6-55829703aaad" providerId="ADAL" clId="{0D2EACB9-399D-4AF8-B7E7-91DBC2F7BCCF}" dt="2025-06-05T08:50:58.679" v="50" actId="20577"/>
          <ac:spMkLst>
            <pc:docMk/>
            <pc:sldMk cId="0" sldId="263"/>
            <ac:spMk id="7" creationId="{00000000-0000-0000-0000-000000000000}"/>
          </ac:spMkLst>
        </pc:spChg>
        <pc:picChg chg="del">
          <ac:chgData name="Sithembiso Mpungose" userId="b2df32c6-5a9d-413a-8bd6-55829703aaad" providerId="ADAL" clId="{0D2EACB9-399D-4AF8-B7E7-91DBC2F7BCCF}" dt="2025-06-05T08:49:50.947" v="38" actId="478"/>
          <ac:picMkLst>
            <pc:docMk/>
            <pc:sldMk cId="0" sldId="263"/>
            <ac:picMk id="5" creationId="{00000000-0000-0000-0000-000000000000}"/>
          </ac:picMkLst>
        </pc:picChg>
        <pc:picChg chg="del">
          <ac:chgData name="Sithembiso Mpungose" userId="b2df32c6-5a9d-413a-8bd6-55829703aaad" providerId="ADAL" clId="{0D2EACB9-399D-4AF8-B7E7-91DBC2F7BCCF}" dt="2025-06-05T08:49:40.089" v="37" actId="478"/>
          <ac:picMkLst>
            <pc:docMk/>
            <pc:sldMk cId="0" sldId="263"/>
            <ac:picMk id="9" creationId="{00000000-0000-0000-0000-000000000000}"/>
          </ac:picMkLst>
        </pc:picChg>
      </pc:sldChg>
      <pc:sldChg chg="modSp mod">
        <pc:chgData name="Sithembiso Mpungose" userId="b2df32c6-5a9d-413a-8bd6-55829703aaad" providerId="ADAL" clId="{0D2EACB9-399D-4AF8-B7E7-91DBC2F7BCCF}" dt="2025-06-05T08:52:08.820" v="56" actId="948"/>
        <pc:sldMkLst>
          <pc:docMk/>
          <pc:sldMk cId="0" sldId="265"/>
        </pc:sldMkLst>
        <pc:spChg chg="mod">
          <ac:chgData name="Sithembiso Mpungose" userId="b2df32c6-5a9d-413a-8bd6-55829703aaad" providerId="ADAL" clId="{0D2EACB9-399D-4AF8-B7E7-91DBC2F7BCCF}" dt="2025-06-05T08:52:08.820" v="56" actId="948"/>
          <ac:spMkLst>
            <pc:docMk/>
            <pc:sldMk cId="0" sldId="265"/>
            <ac:spMk id="6" creationId="{00000000-0000-0000-0000-000000000000}"/>
          </ac:spMkLst>
        </pc:spChg>
      </pc:sldChg>
      <pc:sldChg chg="modSp mod">
        <pc:chgData name="Sithembiso Mpungose" userId="b2df32c6-5a9d-413a-8bd6-55829703aaad" providerId="ADAL" clId="{0D2EACB9-399D-4AF8-B7E7-91DBC2F7BCCF}" dt="2025-06-05T08:52:48.787" v="58" actId="948"/>
        <pc:sldMkLst>
          <pc:docMk/>
          <pc:sldMk cId="0" sldId="267"/>
        </pc:sldMkLst>
        <pc:spChg chg="mod">
          <ac:chgData name="Sithembiso Mpungose" userId="b2df32c6-5a9d-413a-8bd6-55829703aaad" providerId="ADAL" clId="{0D2EACB9-399D-4AF8-B7E7-91DBC2F7BCCF}" dt="2025-06-05T08:52:48.787" v="58" actId="948"/>
          <ac:spMkLst>
            <pc:docMk/>
            <pc:sldMk cId="0" sldId="267"/>
            <ac:spMk id="7" creationId="{00000000-0000-0000-0000-000000000000}"/>
          </ac:spMkLst>
        </pc:spChg>
      </pc:sldChg>
      <pc:sldChg chg="modSp mod">
        <pc:chgData name="Sithembiso Mpungose" userId="b2df32c6-5a9d-413a-8bd6-55829703aaad" providerId="ADAL" clId="{0D2EACB9-399D-4AF8-B7E7-91DBC2F7BCCF}" dt="2025-06-05T08:53:24.824" v="63" actId="948"/>
        <pc:sldMkLst>
          <pc:docMk/>
          <pc:sldMk cId="0" sldId="269"/>
        </pc:sldMkLst>
        <pc:spChg chg="mod">
          <ac:chgData name="Sithembiso Mpungose" userId="b2df32c6-5a9d-413a-8bd6-55829703aaad" providerId="ADAL" clId="{0D2EACB9-399D-4AF8-B7E7-91DBC2F7BCCF}" dt="2025-06-05T08:53:24.824" v="63" actId="948"/>
          <ac:spMkLst>
            <pc:docMk/>
            <pc:sldMk cId="0" sldId="269"/>
            <ac:spMk id="7" creationId="{00000000-0000-0000-0000-000000000000}"/>
          </ac:spMkLst>
        </pc:spChg>
      </pc:sldChg>
      <pc:sldChg chg="addSp delSp modSp mod">
        <pc:chgData name="Sithembiso Mpungose" userId="b2df32c6-5a9d-413a-8bd6-55829703aaad" providerId="ADAL" clId="{0D2EACB9-399D-4AF8-B7E7-91DBC2F7BCCF}" dt="2025-06-05T08:55:53.760" v="143" actId="1036"/>
        <pc:sldMkLst>
          <pc:docMk/>
          <pc:sldMk cId="0" sldId="270"/>
        </pc:sldMkLst>
        <pc:spChg chg="mod">
          <ac:chgData name="Sithembiso Mpungose" userId="b2df32c6-5a9d-413a-8bd6-55829703aaad" providerId="ADAL" clId="{0D2EACB9-399D-4AF8-B7E7-91DBC2F7BCCF}" dt="2025-06-05T08:54:50.644" v="94" actId="1076"/>
          <ac:spMkLst>
            <pc:docMk/>
            <pc:sldMk cId="0" sldId="270"/>
            <ac:spMk id="8" creationId="{00000000-0000-0000-0000-000000000000}"/>
          </ac:spMkLst>
        </pc:spChg>
        <pc:spChg chg="mod">
          <ac:chgData name="Sithembiso Mpungose" userId="b2df32c6-5a9d-413a-8bd6-55829703aaad" providerId="ADAL" clId="{0D2EACB9-399D-4AF8-B7E7-91DBC2F7BCCF}" dt="2025-06-05T08:54:29.745" v="80" actId="1036"/>
          <ac:spMkLst>
            <pc:docMk/>
            <pc:sldMk cId="0" sldId="270"/>
            <ac:spMk id="9" creationId="{00000000-0000-0000-0000-000000000000}"/>
          </ac:spMkLst>
        </pc:spChg>
        <pc:picChg chg="mod">
          <ac:chgData name="Sithembiso Mpungose" userId="b2df32c6-5a9d-413a-8bd6-55829703aaad" providerId="ADAL" clId="{0D2EACB9-399D-4AF8-B7E7-91DBC2F7BCCF}" dt="2025-06-05T08:55:48.841" v="138" actId="14100"/>
          <ac:picMkLst>
            <pc:docMk/>
            <pc:sldMk cId="0" sldId="270"/>
            <ac:picMk id="3" creationId="{00000000-0000-0000-0000-000000000000}"/>
          </ac:picMkLst>
        </pc:picChg>
        <pc:picChg chg="mod">
          <ac:chgData name="Sithembiso Mpungose" userId="b2df32c6-5a9d-413a-8bd6-55829703aaad" providerId="ADAL" clId="{0D2EACB9-399D-4AF8-B7E7-91DBC2F7BCCF}" dt="2025-06-05T08:54:34.332" v="93" actId="1036"/>
          <ac:picMkLst>
            <pc:docMk/>
            <pc:sldMk cId="0" sldId="270"/>
            <ac:picMk id="4" creationId="{00000000-0000-0000-0000-000000000000}"/>
          </ac:picMkLst>
        </pc:picChg>
        <pc:picChg chg="del">
          <ac:chgData name="Sithembiso Mpungose" userId="b2df32c6-5a9d-413a-8bd6-55829703aaad" providerId="ADAL" clId="{0D2EACB9-399D-4AF8-B7E7-91DBC2F7BCCF}" dt="2025-06-05T08:54:05.755" v="66" actId="478"/>
          <ac:picMkLst>
            <pc:docMk/>
            <pc:sldMk cId="0" sldId="270"/>
            <ac:picMk id="7" creationId="{00000000-0000-0000-0000-000000000000}"/>
          </ac:picMkLst>
        </pc:picChg>
        <pc:picChg chg="add mod">
          <ac:chgData name="Sithembiso Mpungose" userId="b2df32c6-5a9d-413a-8bd6-55829703aaad" providerId="ADAL" clId="{0D2EACB9-399D-4AF8-B7E7-91DBC2F7BCCF}" dt="2025-06-05T08:55:53.760" v="143" actId="1036"/>
          <ac:picMkLst>
            <pc:docMk/>
            <pc:sldMk cId="0" sldId="270"/>
            <ac:picMk id="12" creationId="{69C29576-8240-C7FB-0163-3F6A9F7FDCEE}"/>
          </ac:picMkLst>
        </pc:picChg>
      </pc:sldChg>
      <pc:sldChg chg="addSp delSp modSp mod">
        <pc:chgData name="Sithembiso Mpungose" userId="b2df32c6-5a9d-413a-8bd6-55829703aaad" providerId="ADAL" clId="{0D2EACB9-399D-4AF8-B7E7-91DBC2F7BCCF}" dt="2025-06-05T08:58:08.534" v="240" actId="1036"/>
        <pc:sldMkLst>
          <pc:docMk/>
          <pc:sldMk cId="0" sldId="271"/>
        </pc:sldMkLst>
        <pc:spChg chg="mod">
          <ac:chgData name="Sithembiso Mpungose" userId="b2df32c6-5a9d-413a-8bd6-55829703aaad" providerId="ADAL" clId="{0D2EACB9-399D-4AF8-B7E7-91DBC2F7BCCF}" dt="2025-06-05T08:58:08.534" v="240" actId="1036"/>
          <ac:spMkLst>
            <pc:docMk/>
            <pc:sldMk cId="0" sldId="271"/>
            <ac:spMk id="8" creationId="{00000000-0000-0000-0000-000000000000}"/>
          </ac:spMkLst>
        </pc:spChg>
        <pc:spChg chg="mod">
          <ac:chgData name="Sithembiso Mpungose" userId="b2df32c6-5a9d-413a-8bd6-55829703aaad" providerId="ADAL" clId="{0D2EACB9-399D-4AF8-B7E7-91DBC2F7BCCF}" dt="2025-06-05T08:57:47.521" v="198" actId="1035"/>
          <ac:spMkLst>
            <pc:docMk/>
            <pc:sldMk cId="0" sldId="271"/>
            <ac:spMk id="11" creationId="{00000000-0000-0000-0000-000000000000}"/>
          </ac:spMkLst>
        </pc:spChg>
        <pc:picChg chg="del">
          <ac:chgData name="Sithembiso Mpungose" userId="b2df32c6-5a9d-413a-8bd6-55829703aaad" providerId="ADAL" clId="{0D2EACB9-399D-4AF8-B7E7-91DBC2F7BCCF}" dt="2025-06-05T08:57:57.248" v="199" actId="478"/>
          <ac:picMkLst>
            <pc:docMk/>
            <pc:sldMk cId="0" sldId="271"/>
            <ac:picMk id="2" creationId="{00000000-0000-0000-0000-000000000000}"/>
          </ac:picMkLst>
        </pc:picChg>
        <pc:picChg chg="mod">
          <ac:chgData name="Sithembiso Mpungose" userId="b2df32c6-5a9d-413a-8bd6-55829703aaad" providerId="ADAL" clId="{0D2EACB9-399D-4AF8-B7E7-91DBC2F7BCCF}" dt="2025-06-05T08:56:23.140" v="147" actId="14100"/>
          <ac:picMkLst>
            <pc:docMk/>
            <pc:sldMk cId="0" sldId="271"/>
            <ac:picMk id="3" creationId="{00000000-0000-0000-0000-000000000000}"/>
          </ac:picMkLst>
        </pc:picChg>
        <pc:picChg chg="mod">
          <ac:chgData name="Sithembiso Mpungose" userId="b2df32c6-5a9d-413a-8bd6-55829703aaad" providerId="ADAL" clId="{0D2EACB9-399D-4AF8-B7E7-91DBC2F7BCCF}" dt="2025-06-05T08:58:08.534" v="240" actId="1036"/>
          <ac:picMkLst>
            <pc:docMk/>
            <pc:sldMk cId="0" sldId="271"/>
            <ac:picMk id="4" creationId="{00000000-0000-0000-0000-000000000000}"/>
          </ac:picMkLst>
        </pc:picChg>
        <pc:picChg chg="del">
          <ac:chgData name="Sithembiso Mpungose" userId="b2df32c6-5a9d-413a-8bd6-55829703aaad" providerId="ADAL" clId="{0D2EACB9-399D-4AF8-B7E7-91DBC2F7BCCF}" dt="2025-06-05T08:56:10.790" v="144" actId="478"/>
          <ac:picMkLst>
            <pc:docMk/>
            <pc:sldMk cId="0" sldId="271"/>
            <ac:picMk id="5" creationId="{00000000-0000-0000-0000-000000000000}"/>
          </ac:picMkLst>
        </pc:picChg>
        <pc:picChg chg="add mod">
          <ac:chgData name="Sithembiso Mpungose" userId="b2df32c6-5a9d-413a-8bd6-55829703aaad" providerId="ADAL" clId="{0D2EACB9-399D-4AF8-B7E7-91DBC2F7BCCF}" dt="2025-06-05T08:56:29.301" v="156" actId="1038"/>
          <ac:picMkLst>
            <pc:docMk/>
            <pc:sldMk cId="0" sldId="271"/>
            <ac:picMk id="14" creationId="{39175000-1AD4-6495-CB79-8C849B6D467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81640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3.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3.png"/><Relationship Id="rId4"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13.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7"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13.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9.png"/><Relationship Id="rId4" Type="http://schemas.openxmlformats.org/officeDocument/2006/relationships/image" Target="../media/image16.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13.png"/><Relationship Id="rId4" Type="http://schemas.openxmlformats.org/officeDocument/2006/relationships/image" Target="../media/image20.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3.png"/><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0" y="1145248"/>
            <a:ext cx="5010150" cy="3124200"/>
          </a:xfrm>
          <a:prstGeom prst="rect">
            <a:avLst/>
          </a:prstGeom>
        </p:spPr>
      </p:pic>
      <p:pic>
        <p:nvPicPr>
          <p:cNvPr id="4" name="Image 2" descr="preencoded.png"/>
          <p:cNvPicPr>
            <a:picLocks noChangeAspect="1"/>
          </p:cNvPicPr>
          <p:nvPr/>
        </p:nvPicPr>
        <p:blipFill>
          <a:blip r:embed="rId5"/>
          <a:stretch>
            <a:fillRect/>
          </a:stretch>
        </p:blipFill>
        <p:spPr>
          <a:xfrm>
            <a:off x="3678050" y="1128112"/>
            <a:ext cx="1343025" cy="1343025"/>
          </a:xfrm>
          <a:prstGeom prst="rect">
            <a:avLst/>
          </a:prstGeom>
        </p:spPr>
      </p:pic>
      <p:pic>
        <p:nvPicPr>
          <p:cNvPr id="5" name="Image 3" descr="preencoded.png"/>
          <p:cNvPicPr>
            <a:picLocks noChangeAspect="1"/>
          </p:cNvPicPr>
          <p:nvPr/>
        </p:nvPicPr>
        <p:blipFill>
          <a:blip r:embed="rId6"/>
          <a:stretch>
            <a:fillRect/>
          </a:stretch>
        </p:blipFill>
        <p:spPr>
          <a:xfrm>
            <a:off x="0" y="4219575"/>
            <a:ext cx="7772400" cy="4076700"/>
          </a:xfrm>
          <a:prstGeom prst="rect">
            <a:avLst/>
          </a:prstGeom>
        </p:spPr>
      </p:pic>
      <p:pic>
        <p:nvPicPr>
          <p:cNvPr id="6" name="Image 4" descr="preencoded.png"/>
          <p:cNvPicPr>
            <a:picLocks noChangeAspect="1"/>
          </p:cNvPicPr>
          <p:nvPr/>
        </p:nvPicPr>
        <p:blipFill>
          <a:blip r:embed="rId7"/>
          <a:stretch>
            <a:fillRect/>
          </a:stretch>
        </p:blipFill>
        <p:spPr>
          <a:xfrm>
            <a:off x="4862751" y="6575308"/>
            <a:ext cx="1752600" cy="1752600"/>
          </a:xfrm>
          <a:prstGeom prst="rect">
            <a:avLst/>
          </a:prstGeom>
        </p:spPr>
      </p:pic>
      <p:pic>
        <p:nvPicPr>
          <p:cNvPr id="7" name="Image 5" descr="preencoded.png"/>
          <p:cNvPicPr>
            <a:picLocks noChangeAspect="1"/>
          </p:cNvPicPr>
          <p:nvPr/>
        </p:nvPicPr>
        <p:blipFill>
          <a:blip r:embed="rId8"/>
          <a:stretch>
            <a:fillRect/>
          </a:stretch>
        </p:blipFill>
        <p:spPr>
          <a:xfrm>
            <a:off x="6607635" y="6575308"/>
            <a:ext cx="1171575" cy="1752600"/>
          </a:xfrm>
          <a:prstGeom prst="rect">
            <a:avLst/>
          </a:prstGeom>
        </p:spPr>
      </p:pic>
      <p:pic>
        <p:nvPicPr>
          <p:cNvPr id="8" name="Image 6" descr="preencoded.png"/>
          <p:cNvPicPr>
            <a:picLocks noChangeAspect="1"/>
          </p:cNvPicPr>
          <p:nvPr/>
        </p:nvPicPr>
        <p:blipFill>
          <a:blip r:embed="rId9"/>
          <a:stretch>
            <a:fillRect/>
          </a:stretch>
        </p:blipFill>
        <p:spPr>
          <a:xfrm>
            <a:off x="551487" y="9286170"/>
            <a:ext cx="6652174" cy="190500"/>
          </a:xfrm>
          <a:prstGeom prst="rect">
            <a:avLst/>
          </a:prstGeom>
        </p:spPr>
      </p:pic>
      <p:sp>
        <p:nvSpPr>
          <p:cNvPr id="9" name="Text 0"/>
          <p:cNvSpPr/>
          <p:nvPr/>
        </p:nvSpPr>
        <p:spPr>
          <a:xfrm>
            <a:off x="589347" y="1899444"/>
            <a:ext cx="4104573" cy="1571625"/>
          </a:xfrm>
          <a:prstGeom prst="rect">
            <a:avLst/>
          </a:prstGeom>
          <a:noFill/>
          <a:ln/>
        </p:spPr>
        <p:txBody>
          <a:bodyPr wrap="square" lIns="0" tIns="0" rIns="0" bIns="0" rtlCol="0" anchor="ctr"/>
          <a:lstStyle/>
          <a:p>
            <a:pPr marL="0" indent="0" algn="l">
              <a:buNone/>
            </a:pPr>
            <a:r>
              <a:rPr lang="en-US" sz="3600" dirty="0">
                <a:solidFill>
                  <a:srgbClr val="FFFFFF"/>
                </a:solidFill>
                <a:latin typeface="Arimo" pitchFamily="34" charset="0"/>
                <a:ea typeface="Arimo" pitchFamily="34" charset="-122"/>
                <a:cs typeface="Arimo" pitchFamily="34" charset="-120"/>
              </a:rPr>
              <a:t>IKHWEZI FINANCIAL HEALTH REPORT</a:t>
            </a:r>
            <a:endParaRPr lang="en-US" sz="3600" dirty="0"/>
          </a:p>
        </p:txBody>
      </p:sp>
      <p:sp>
        <p:nvSpPr>
          <p:cNvPr id="10" name="Text 1"/>
          <p:cNvSpPr/>
          <p:nvPr/>
        </p:nvSpPr>
        <p:spPr>
          <a:xfrm>
            <a:off x="586267" y="3215135"/>
            <a:ext cx="3362325" cy="228600"/>
          </a:xfrm>
          <a:prstGeom prst="rect">
            <a:avLst/>
          </a:prstGeom>
          <a:noFill/>
          <a:ln/>
        </p:spPr>
        <p:txBody>
          <a:bodyPr wrap="square" lIns="0" tIns="0" rIns="0" bIns="0" rtlCol="0" anchor="ctr"/>
          <a:lstStyle/>
          <a:p>
            <a:pPr marL="0" indent="0" algn="l">
              <a:lnSpc>
                <a:spcPct val="99141"/>
              </a:lnSpc>
              <a:buNone/>
            </a:pPr>
            <a:r>
              <a:rPr lang="en-US" sz="1200" dirty="0">
                <a:solidFill>
                  <a:srgbClr val="17630E"/>
                </a:solidFill>
                <a:latin typeface="Arimo" pitchFamily="34" charset="0"/>
                <a:ea typeface="Arimo" pitchFamily="34" charset="-122"/>
                <a:cs typeface="Arimo" pitchFamily="34" charset="-120"/>
              </a:rPr>
              <a:t>.</a:t>
            </a:r>
            <a:endParaRPr lang="en-US" sz="1200" dirty="0"/>
          </a:p>
        </p:txBody>
      </p:sp>
      <p:sp>
        <p:nvSpPr>
          <p:cNvPr id="11" name="Text 2"/>
          <p:cNvSpPr/>
          <p:nvPr/>
        </p:nvSpPr>
        <p:spPr>
          <a:xfrm>
            <a:off x="594654" y="432399"/>
            <a:ext cx="1952625" cy="285750"/>
          </a:xfrm>
          <a:prstGeom prst="rect">
            <a:avLst/>
          </a:prstGeom>
          <a:noFill/>
          <a:ln/>
        </p:spPr>
        <p:txBody>
          <a:bodyPr wrap="square" lIns="0" tIns="0" rIns="0" bIns="0" rtlCol="0" anchor="ctr"/>
          <a:lstStyle/>
          <a:p>
            <a:pPr marL="0" indent="0" algn="l">
              <a:lnSpc>
                <a:spcPct val="66563"/>
              </a:lnSpc>
              <a:buNone/>
            </a:pPr>
            <a:r>
              <a:rPr lang="en-US" sz="2250" b="1" dirty="0">
                <a:solidFill>
                  <a:srgbClr val="000000"/>
                </a:solidFill>
                <a:latin typeface="Arimo" pitchFamily="34" charset="0"/>
                <a:ea typeface="Arimo" pitchFamily="34" charset="-122"/>
                <a:cs typeface="Arimo" pitchFamily="34" charset="-120"/>
              </a:rPr>
              <a:t>2025/2028</a:t>
            </a:r>
            <a:endParaRPr lang="en-US" sz="2250" b="1" dirty="0"/>
          </a:p>
        </p:txBody>
      </p:sp>
      <p:sp>
        <p:nvSpPr>
          <p:cNvPr id="12" name="Text 3"/>
          <p:cNvSpPr/>
          <p:nvPr/>
        </p:nvSpPr>
        <p:spPr>
          <a:xfrm>
            <a:off x="5517813" y="2457583"/>
            <a:ext cx="1876425" cy="1476375"/>
          </a:xfrm>
          <a:prstGeom prst="rect">
            <a:avLst/>
          </a:prstGeom>
          <a:noFill/>
          <a:ln/>
        </p:spPr>
        <p:txBody>
          <a:bodyPr wrap="square" lIns="0" tIns="0" rIns="0" bIns="0" rtlCol="0" anchor="ctr"/>
          <a:lstStyle/>
          <a:p>
            <a:pPr marL="0" indent="0" algn="l">
              <a:lnSpc>
                <a:spcPct val="91365"/>
              </a:lnSpc>
              <a:buNone/>
            </a:pPr>
            <a:r>
              <a:rPr lang="en-US" sz="1200" b="1" dirty="0">
                <a:solidFill>
                  <a:srgbClr val="000000"/>
                </a:solidFill>
                <a:latin typeface="Arimo" pitchFamily="34" charset="0"/>
                <a:ea typeface="Arimo" pitchFamily="34" charset="-122"/>
                <a:cs typeface="Arimo" pitchFamily="34" charset="-120"/>
              </a:rPr>
              <a:t>IKHWEZI FARM GREENHOUSE FARMING</a:t>
            </a:r>
            <a:endParaRPr lang="en-US" sz="1200" dirty="0"/>
          </a:p>
          <a:p>
            <a:pPr marL="0" indent="0" algn="l">
              <a:lnSpc>
                <a:spcPct val="91365"/>
              </a:lnSpc>
              <a:buNone/>
            </a:pPr>
            <a:r>
              <a:rPr lang="en-US" sz="1200" dirty="0">
                <a:solidFill>
                  <a:srgbClr val="000000"/>
                </a:solidFill>
              </a:rPr>
              <a:t> </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Plot 83, 359 JR</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Boschkop</a:t>
            </a:r>
            <a:endParaRPr lang="en-US" sz="1200" dirty="0"/>
          </a:p>
          <a:p>
            <a:pPr marL="0" indent="0" algn="l">
              <a:lnSpc>
                <a:spcPct val="91365"/>
              </a:lnSpc>
              <a:buNone/>
            </a:pPr>
            <a:r>
              <a:rPr lang="en-US" sz="1200" dirty="0">
                <a:solidFill>
                  <a:srgbClr val="000000"/>
                </a:solidFill>
                <a:latin typeface="Arimo" pitchFamily="34" charset="0"/>
                <a:ea typeface="Arimo" pitchFamily="34" charset="-122"/>
                <a:cs typeface="Arimo" pitchFamily="34" charset="-120"/>
              </a:rPr>
              <a:t>oo56</a:t>
            </a:r>
            <a:endParaRPr lang="en-US" sz="1200" dirty="0"/>
          </a:p>
        </p:txBody>
      </p:sp>
      <p:sp>
        <p:nvSpPr>
          <p:cNvPr id="13" name="Text 4"/>
          <p:cNvSpPr/>
          <p:nvPr/>
        </p:nvSpPr>
        <p:spPr>
          <a:xfrm>
            <a:off x="4362917" y="8902446"/>
            <a:ext cx="2838450" cy="228600"/>
          </a:xfrm>
          <a:prstGeom prst="rect">
            <a:avLst/>
          </a:prstGeom>
          <a:noFill/>
          <a:ln/>
        </p:spPr>
        <p:txBody>
          <a:bodyPr wrap="square" lIns="0" tIns="0" rIns="0" bIns="0" rtlCol="0" anchor="ctr"/>
          <a:lstStyle/>
          <a:p>
            <a:pPr marL="0" indent="0" algn="r">
              <a:lnSpc>
                <a:spcPct val="99141"/>
              </a:lnSpc>
              <a:buNone/>
            </a:pPr>
            <a:r>
              <a:rPr lang="en-US" sz="1200" dirty="0">
                <a:solidFill>
                  <a:srgbClr val="000000"/>
                </a:solidFill>
                <a:latin typeface="Arimo" pitchFamily="34" charset="0"/>
                <a:ea typeface="Arimo" pitchFamily="34" charset="-122"/>
                <a:cs typeface="Arimo" pitchFamily="34" charset="-120"/>
              </a:rPr>
              <a:t>s_sabela@hotmail.com</a:t>
            </a:r>
            <a:endParaRPr lang="en-US" sz="1200" dirty="0"/>
          </a:p>
        </p:txBody>
      </p:sp>
      <p:sp>
        <p:nvSpPr>
          <p:cNvPr id="14"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a:t>
            </a:r>
            <a:endParaRPr lang="en-US" sz="1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920752" y="2841716"/>
            <a:ext cx="4062327" cy="2987813"/>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3.1. Introduction</a:t>
            </a:r>
            <a:endParaRPr lang="en-US" sz="12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Solvency ratios examine a company's capacity to meet long-term obligations. The most significant indicators are debt to assets, debt to equity, and debt to capital.</a:t>
            </a:r>
            <a:endParaRPr lang="en-US" sz="1200" dirty="0"/>
          </a:p>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3.2. Detailed Analysis</a:t>
            </a:r>
            <a:endParaRPr lang="en-US" sz="12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LVF continuously reduced its leverage throughout the years. At Year 5, all debt ratios reached zero. This indicates complete debt settlement and transition to an all-equity-financed firm—a remarkable feat that testifies to good financial prudence and trivial solvency risk.</a:t>
            </a:r>
            <a:endParaRPr lang="en-US" sz="1200" dirty="0"/>
          </a:p>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Table 2: Solvency Ratios</a:t>
            </a:r>
            <a:endParaRPr lang="en-US" sz="120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4" descr="preencoded.png"/>
          <p:cNvPicPr>
            <a:picLocks noChangeAspect="1"/>
          </p:cNvPicPr>
          <p:nvPr/>
        </p:nvPicPr>
        <p:blipFill>
          <a:blip r:embed="rId7"/>
          <a:stretch>
            <a:fillRect/>
          </a:stretch>
        </p:blipFill>
        <p:spPr>
          <a:xfrm>
            <a:off x="5210108" y="1673028"/>
            <a:ext cx="1876425" cy="2505075"/>
          </a:xfrm>
          <a:prstGeom prst="rect">
            <a:avLst/>
          </a:prstGeom>
        </p:spPr>
      </p:pic>
      <p:sp>
        <p:nvSpPr>
          <p:cNvPr id="10" name="Text 2"/>
          <p:cNvSpPr/>
          <p:nvPr/>
        </p:nvSpPr>
        <p:spPr>
          <a:xfrm>
            <a:off x="1159935" y="1555147"/>
            <a:ext cx="3676650" cy="962025"/>
          </a:xfrm>
          <a:prstGeom prst="rect">
            <a:avLst/>
          </a:prstGeom>
          <a:noFill/>
          <a:ln/>
        </p:spPr>
        <p:txBody>
          <a:bodyPr wrap="square" lIns="0" tIns="0" rIns="0" bIns="0" rtlCol="0" anchor="ctr"/>
          <a:lstStyle/>
          <a:p>
            <a:pPr algn="l">
              <a:lnSpc>
                <a:spcPct val="79650"/>
              </a:lnSpc>
              <a:buSzPct val="100000"/>
            </a:pPr>
            <a:r>
              <a:rPr lang="en-US" sz="3150" b="1" dirty="0">
                <a:solidFill>
                  <a:srgbClr val="1D1D1D"/>
                </a:solidFill>
                <a:latin typeface="Sora" pitchFamily="34" charset="0"/>
                <a:ea typeface="Sora" pitchFamily="34" charset="-122"/>
                <a:cs typeface="Sora" pitchFamily="34" charset="-120"/>
              </a:rPr>
              <a:t>3.Solvency Analysis</a:t>
            </a:r>
            <a:endParaRPr lang="en-US" sz="3150" dirty="0"/>
          </a:p>
        </p:txBody>
      </p:sp>
      <p:sp>
        <p:nvSpPr>
          <p:cNvPr id="11"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2"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9</a:t>
            </a:r>
            <a:endParaRPr lang="en-US" sz="1200" dirty="0"/>
          </a:p>
        </p:txBody>
      </p:sp>
      <p:graphicFrame>
        <p:nvGraphicFramePr>
          <p:cNvPr id="13" name="Table 12">
            <a:extLst>
              <a:ext uri="{FF2B5EF4-FFF2-40B4-BE49-F238E27FC236}">
                <a16:creationId xmlns:a16="http://schemas.microsoft.com/office/drawing/2014/main" id="{5EB6408B-B3CD-73A8-F5CF-CEA3F94FBC3F}"/>
              </a:ext>
            </a:extLst>
          </p:cNvPr>
          <p:cNvGraphicFramePr>
            <a:graphicFrameLocks noGrp="1"/>
          </p:cNvGraphicFramePr>
          <p:nvPr>
            <p:extLst>
              <p:ext uri="{D42A27DB-BD31-4B8C-83A1-F6EECF244321}">
                <p14:modId xmlns:p14="http://schemas.microsoft.com/office/powerpoint/2010/main" val="823975129"/>
              </p:ext>
            </p:extLst>
          </p:nvPr>
        </p:nvGraphicFramePr>
        <p:xfrm>
          <a:off x="920752" y="5909387"/>
          <a:ext cx="6280116" cy="3172500"/>
        </p:xfrm>
        <a:graphic>
          <a:graphicData uri="http://schemas.openxmlformats.org/drawingml/2006/table">
            <a:tbl>
              <a:tblPr firstRow="1" bandRow="1">
                <a:tableStyleId>{E8B1032C-EA38-4F05-BA0D-38AFFFC7BED3}</a:tableStyleId>
              </a:tblPr>
              <a:tblGrid>
                <a:gridCol w="1046686">
                  <a:extLst>
                    <a:ext uri="{9D8B030D-6E8A-4147-A177-3AD203B41FA5}">
                      <a16:colId xmlns:a16="http://schemas.microsoft.com/office/drawing/2014/main" val="2820657819"/>
                    </a:ext>
                  </a:extLst>
                </a:gridCol>
                <a:gridCol w="1046686">
                  <a:extLst>
                    <a:ext uri="{9D8B030D-6E8A-4147-A177-3AD203B41FA5}">
                      <a16:colId xmlns:a16="http://schemas.microsoft.com/office/drawing/2014/main" val="3123067601"/>
                    </a:ext>
                  </a:extLst>
                </a:gridCol>
                <a:gridCol w="1046686">
                  <a:extLst>
                    <a:ext uri="{9D8B030D-6E8A-4147-A177-3AD203B41FA5}">
                      <a16:colId xmlns:a16="http://schemas.microsoft.com/office/drawing/2014/main" val="3352445230"/>
                    </a:ext>
                  </a:extLst>
                </a:gridCol>
                <a:gridCol w="1046686">
                  <a:extLst>
                    <a:ext uri="{9D8B030D-6E8A-4147-A177-3AD203B41FA5}">
                      <a16:colId xmlns:a16="http://schemas.microsoft.com/office/drawing/2014/main" val="3776201623"/>
                    </a:ext>
                  </a:extLst>
                </a:gridCol>
                <a:gridCol w="1046686">
                  <a:extLst>
                    <a:ext uri="{9D8B030D-6E8A-4147-A177-3AD203B41FA5}">
                      <a16:colId xmlns:a16="http://schemas.microsoft.com/office/drawing/2014/main" val="3495096223"/>
                    </a:ext>
                  </a:extLst>
                </a:gridCol>
                <a:gridCol w="1046686">
                  <a:extLst>
                    <a:ext uri="{9D8B030D-6E8A-4147-A177-3AD203B41FA5}">
                      <a16:colId xmlns:a16="http://schemas.microsoft.com/office/drawing/2014/main" val="2972391578"/>
                    </a:ext>
                  </a:extLst>
                </a:gridCol>
              </a:tblGrid>
              <a:tr h="793125">
                <a:tc>
                  <a:txBody>
                    <a:bodyPr/>
                    <a:lstStyle/>
                    <a:p>
                      <a:pPr algn="just">
                        <a:spcBef>
                          <a:spcPts val="600"/>
                        </a:spcBef>
                        <a:spcAft>
                          <a:spcPts val="600"/>
                        </a:spcAft>
                        <a:buNone/>
                      </a:pPr>
                      <a:r>
                        <a:rPr lang="en-AU" sz="16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Metric</a:t>
                      </a:r>
                      <a:endParaRPr lang="en-ZA" sz="16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1</a:t>
                      </a:r>
                      <a:endParaRPr lang="en-ZA" sz="16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2</a:t>
                      </a:r>
                      <a:endParaRPr lang="en-ZA" sz="16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3</a:t>
                      </a:r>
                      <a:endParaRPr lang="en-ZA" sz="16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4</a:t>
                      </a:r>
                      <a:endParaRPr lang="en-ZA" sz="16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dirty="0">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5</a:t>
                      </a:r>
                      <a:endParaRPr lang="en-ZA" sz="1600" dirty="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extLst>
                  <a:ext uri="{0D108BD9-81ED-4DB2-BD59-A6C34878D82A}">
                    <a16:rowId xmlns:a16="http://schemas.microsoft.com/office/drawing/2014/main" val="3336878864"/>
                  </a:ext>
                </a:extLst>
              </a:tr>
              <a:tr h="793125">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Debt to Assets</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0.495</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0.465</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0.387</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0.238</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dirty="0">
                          <a:effectLst/>
                          <a:latin typeface="Arial" panose="020B0604020202020204" pitchFamily="34" charset="0"/>
                          <a:ea typeface="Times New Roman" panose="02020603050405020304" pitchFamily="18" charset="0"/>
                          <a:cs typeface="Times New Roman" panose="02020603050405020304" pitchFamily="18" charset="0"/>
                        </a:rPr>
                        <a:t>0.000</a:t>
                      </a:r>
                      <a:endParaRPr lang="en-Z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0953157"/>
                  </a:ext>
                </a:extLst>
              </a:tr>
              <a:tr h="793125">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Debt to Equity</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0.981</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0.867</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0.630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0.312</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9456898"/>
                  </a:ext>
                </a:extLst>
              </a:tr>
              <a:tr h="793125">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Debt to Capital</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0.495</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0.465</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0.387</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0.238</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dirty="0">
                          <a:effectLst/>
                          <a:latin typeface="Arial" panose="020B0604020202020204" pitchFamily="34" charset="0"/>
                          <a:ea typeface="Times New Roman" panose="02020603050405020304" pitchFamily="18" charset="0"/>
                          <a:cs typeface="Times New Roman" panose="02020603050405020304" pitchFamily="18" charset="0"/>
                        </a:rPr>
                        <a:t>0.000</a:t>
                      </a:r>
                      <a:endParaRPr lang="en-Z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273756"/>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2922727" y="6772761"/>
            <a:ext cx="4328370" cy="190500"/>
          </a:xfrm>
          <a:prstGeom prst="rect">
            <a:avLst/>
          </a:prstGeom>
        </p:spPr>
      </p:pic>
      <p:sp>
        <p:nvSpPr>
          <p:cNvPr id="6" name="Text 0"/>
          <p:cNvSpPr/>
          <p:nvPr/>
        </p:nvSpPr>
        <p:spPr>
          <a:xfrm>
            <a:off x="2932214" y="4337885"/>
            <a:ext cx="4419600" cy="1371600"/>
          </a:xfrm>
          <a:prstGeom prst="rect">
            <a:avLst/>
          </a:prstGeom>
          <a:noFill/>
          <a:ln/>
        </p:spPr>
        <p:txBody>
          <a:bodyPr wrap="square" lIns="0" tIns="0" rIns="0" bIns="0" rtlCol="0" anchor="ctr"/>
          <a:lstStyle/>
          <a:p>
            <a:pPr marL="0" indent="0" algn="l">
              <a:lnSpc>
                <a:spcPts val="3000"/>
              </a:lnSpc>
              <a:spcBef>
                <a:spcPts val="1200"/>
              </a:spcBef>
              <a:spcAft>
                <a:spcPts val="600"/>
              </a:spcAft>
              <a:buNone/>
            </a:pPr>
            <a:r>
              <a:rPr lang="en-US" sz="2400" b="1" dirty="0">
                <a:solidFill>
                  <a:srgbClr val="1D1D1D"/>
                </a:solidFill>
                <a:latin typeface="Titillium Web" pitchFamily="34" charset="0"/>
                <a:ea typeface="Titillium Web" pitchFamily="34" charset="-122"/>
                <a:cs typeface="Titillium Web" pitchFamily="34" charset="-120"/>
              </a:rPr>
              <a:t>3.3. Conclusion </a:t>
            </a:r>
            <a:endParaRPr lang="en-US" sz="2400" dirty="0"/>
          </a:p>
          <a:p>
            <a:pPr marL="0" indent="0" algn="l">
              <a:lnSpc>
                <a:spcPts val="3200"/>
              </a:lnSpc>
              <a:spcBef>
                <a:spcPts val="600"/>
              </a:spcBef>
              <a:spcAft>
                <a:spcPts val="600"/>
              </a:spcAft>
              <a:buNone/>
            </a:pPr>
            <a:r>
              <a:rPr lang="en-US" sz="2400" dirty="0">
                <a:solidFill>
                  <a:srgbClr val="1D1D1D"/>
                </a:solidFill>
                <a:latin typeface="Titillium Web" pitchFamily="34" charset="0"/>
                <a:ea typeface="Titillium Web" pitchFamily="34" charset="-122"/>
                <a:cs typeface="Titillium Web" pitchFamily="34" charset="-120"/>
              </a:rPr>
              <a:t>LVF's solvency picture is superb. The absence of long-term obligations in Year 5 shows, in addition to good cash flow management, an intentional effort towards maintaining financial independence and solidity.</a:t>
            </a:r>
            <a:endParaRPr lang="en-US" sz="240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8" name="Image 4" descr="preencoded.png"/>
          <p:cNvPicPr>
            <a:picLocks noChangeAspect="1"/>
          </p:cNvPicPr>
          <p:nvPr/>
        </p:nvPicPr>
        <p:blipFill>
          <a:blip r:embed="rId7"/>
          <a:stretch>
            <a:fillRect/>
          </a:stretch>
        </p:blipFill>
        <p:spPr>
          <a:xfrm>
            <a:off x="800100" y="1962150"/>
            <a:ext cx="1495425" cy="7400925"/>
          </a:xfrm>
          <a:prstGeom prst="rect">
            <a:avLst/>
          </a:prstGeom>
        </p:spPr>
      </p:pic>
      <p:sp>
        <p:nvSpPr>
          <p:cNvPr id="9" name="Text 2"/>
          <p:cNvSpPr/>
          <p:nvPr/>
        </p:nvSpPr>
        <p:spPr>
          <a:xfrm>
            <a:off x="2932176" y="2270303"/>
            <a:ext cx="3676650" cy="102870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3.Solvency Analysis</a:t>
            </a:r>
            <a:endParaRPr lang="en-US" sz="3375" dirty="0"/>
          </a:p>
        </p:txBody>
      </p:sp>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10</a:t>
            </a:r>
            <a:endParaRPr lang="en-US" sz="1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23381" y="1555175"/>
            <a:ext cx="3964258" cy="962025"/>
          </a:xfrm>
          <a:prstGeom prst="rect">
            <a:avLst/>
          </a:prstGeom>
          <a:noFill/>
          <a:ln/>
        </p:spPr>
        <p:txBody>
          <a:bodyPr wrap="square" lIns="0" tIns="0" rIns="0" bIns="0" rtlCol="0" anchor="ctr"/>
          <a:lstStyle/>
          <a:p>
            <a:pPr algn="l">
              <a:lnSpc>
                <a:spcPct val="79650"/>
              </a:lnSpc>
              <a:buSzPct val="100000"/>
            </a:pPr>
            <a:r>
              <a:rPr lang="en-US" sz="3150" b="1" dirty="0">
                <a:solidFill>
                  <a:srgbClr val="1D1D1D"/>
                </a:solidFill>
                <a:latin typeface="Sora" pitchFamily="34" charset="0"/>
                <a:ea typeface="Sora" pitchFamily="34" charset="-122"/>
                <a:cs typeface="Sora" pitchFamily="34" charset="-120"/>
              </a:rPr>
              <a:t>4.Profitability Analysis</a:t>
            </a:r>
            <a:endParaRPr lang="en-US" sz="3150" dirty="0"/>
          </a:p>
        </p:txBody>
      </p:sp>
      <p:sp>
        <p:nvSpPr>
          <p:cNvPr id="7" name="Text 1"/>
          <p:cNvSpPr/>
          <p:nvPr/>
        </p:nvSpPr>
        <p:spPr>
          <a:xfrm>
            <a:off x="892956" y="2690051"/>
            <a:ext cx="4176667" cy="3409950"/>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4.1. Introduction</a:t>
            </a:r>
            <a:endParaRPr lang="en-US" sz="12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Profitability ratios indicate the ability of a firm to generate earnings. Indicators include sales growth, gross margin, and net margin.</a:t>
            </a:r>
            <a:endParaRPr lang="en-US" sz="1200" dirty="0"/>
          </a:p>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4.2. Detailed Analysis</a:t>
            </a:r>
            <a:endParaRPr lang="en-US" sz="12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LVF exhibited strong profitability improvement. Sales increased by 23% annually on average, with gross margins rising from 53.7% to 73.5%. Operating expenses as a percentage of sales decreased, increasing net profit margins from 7.0% to 37.3%. These trends reflect improved pricing strategy, cost control, and operating efficiency.</a:t>
            </a:r>
            <a:endParaRPr lang="en-US" sz="1200" dirty="0"/>
          </a:p>
          <a:p>
            <a:pPr marL="0" indent="0" algn="l">
              <a:lnSpc>
                <a:spcPts val="1600"/>
              </a:lnSpc>
              <a:spcBef>
                <a:spcPts val="6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Table 3: Profitability Ratios</a:t>
            </a:r>
            <a:endParaRPr lang="en-US" sz="120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5210108" y="1673028"/>
            <a:ext cx="1876425" cy="2505075"/>
          </a:xfrm>
          <a:prstGeom prst="rect">
            <a:avLst/>
          </a:prstGeom>
        </p:spPr>
      </p:pic>
      <p:sp>
        <p:nvSpPr>
          <p:cNvPr id="11"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2"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11</a:t>
            </a:r>
            <a:endParaRPr lang="en-US" sz="1200" dirty="0"/>
          </a:p>
        </p:txBody>
      </p:sp>
      <p:graphicFrame>
        <p:nvGraphicFramePr>
          <p:cNvPr id="13" name="Table 12">
            <a:extLst>
              <a:ext uri="{FF2B5EF4-FFF2-40B4-BE49-F238E27FC236}">
                <a16:creationId xmlns:a16="http://schemas.microsoft.com/office/drawing/2014/main" id="{F8B4F95E-D8C5-8EB6-7A92-9DC2BB203A51}"/>
              </a:ext>
            </a:extLst>
          </p:cNvPr>
          <p:cNvGraphicFramePr>
            <a:graphicFrameLocks noGrp="1"/>
          </p:cNvGraphicFramePr>
          <p:nvPr>
            <p:extLst>
              <p:ext uri="{D42A27DB-BD31-4B8C-83A1-F6EECF244321}">
                <p14:modId xmlns:p14="http://schemas.microsoft.com/office/powerpoint/2010/main" val="2335446200"/>
              </p:ext>
            </p:extLst>
          </p:nvPr>
        </p:nvGraphicFramePr>
        <p:xfrm>
          <a:off x="891862" y="6071444"/>
          <a:ext cx="6421698" cy="3067026"/>
        </p:xfrm>
        <a:graphic>
          <a:graphicData uri="http://schemas.openxmlformats.org/drawingml/2006/table">
            <a:tbl>
              <a:tblPr firstRow="1" bandRow="1">
                <a:tableStyleId>{E8B1032C-EA38-4F05-BA0D-38AFFFC7BED3}</a:tableStyleId>
              </a:tblPr>
              <a:tblGrid>
                <a:gridCol w="1070283">
                  <a:extLst>
                    <a:ext uri="{9D8B030D-6E8A-4147-A177-3AD203B41FA5}">
                      <a16:colId xmlns:a16="http://schemas.microsoft.com/office/drawing/2014/main" val="3787009842"/>
                    </a:ext>
                  </a:extLst>
                </a:gridCol>
                <a:gridCol w="1070283">
                  <a:extLst>
                    <a:ext uri="{9D8B030D-6E8A-4147-A177-3AD203B41FA5}">
                      <a16:colId xmlns:a16="http://schemas.microsoft.com/office/drawing/2014/main" val="4111544553"/>
                    </a:ext>
                  </a:extLst>
                </a:gridCol>
                <a:gridCol w="1070283">
                  <a:extLst>
                    <a:ext uri="{9D8B030D-6E8A-4147-A177-3AD203B41FA5}">
                      <a16:colId xmlns:a16="http://schemas.microsoft.com/office/drawing/2014/main" val="4158509572"/>
                    </a:ext>
                  </a:extLst>
                </a:gridCol>
                <a:gridCol w="1070283">
                  <a:extLst>
                    <a:ext uri="{9D8B030D-6E8A-4147-A177-3AD203B41FA5}">
                      <a16:colId xmlns:a16="http://schemas.microsoft.com/office/drawing/2014/main" val="3801847220"/>
                    </a:ext>
                  </a:extLst>
                </a:gridCol>
                <a:gridCol w="1070283">
                  <a:extLst>
                    <a:ext uri="{9D8B030D-6E8A-4147-A177-3AD203B41FA5}">
                      <a16:colId xmlns:a16="http://schemas.microsoft.com/office/drawing/2014/main" val="2289030922"/>
                    </a:ext>
                  </a:extLst>
                </a:gridCol>
                <a:gridCol w="1070283">
                  <a:extLst>
                    <a:ext uri="{9D8B030D-6E8A-4147-A177-3AD203B41FA5}">
                      <a16:colId xmlns:a16="http://schemas.microsoft.com/office/drawing/2014/main" val="1646210619"/>
                    </a:ext>
                  </a:extLst>
                </a:gridCol>
              </a:tblGrid>
              <a:tr h="511171">
                <a:tc>
                  <a:txBody>
                    <a:bodyPr/>
                    <a:lstStyle/>
                    <a:p>
                      <a:pPr algn="just">
                        <a:spcBef>
                          <a:spcPts val="600"/>
                        </a:spcBef>
                        <a:spcAft>
                          <a:spcPts val="600"/>
                        </a:spcAft>
                        <a:buNone/>
                      </a:pPr>
                      <a:r>
                        <a:rPr lang="en-AU" sz="16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Metric</a:t>
                      </a:r>
                      <a:endParaRPr lang="en-ZA" sz="16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1</a:t>
                      </a:r>
                      <a:endParaRPr lang="en-ZA" sz="16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dirty="0">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2</a:t>
                      </a:r>
                      <a:endParaRPr lang="en-ZA" sz="1600" dirty="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3</a:t>
                      </a:r>
                      <a:endParaRPr lang="en-ZA" sz="16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4</a:t>
                      </a:r>
                      <a:endParaRPr lang="en-ZA" sz="16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600" b="1" dirty="0">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5</a:t>
                      </a:r>
                      <a:endParaRPr lang="en-ZA" sz="1600" dirty="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extLst>
                  <a:ext uri="{0D108BD9-81ED-4DB2-BD59-A6C34878D82A}">
                    <a16:rowId xmlns:a16="http://schemas.microsoft.com/office/drawing/2014/main" val="1006595818"/>
                  </a:ext>
                </a:extLst>
              </a:tr>
              <a:tr h="511171">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Sales Growth (%)</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15.0%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9.0%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9.0%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9.0%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dirty="0">
                          <a:effectLst/>
                          <a:latin typeface="Arial" panose="020B0604020202020204" pitchFamily="34" charset="0"/>
                          <a:ea typeface="Times New Roman" panose="02020603050405020304" pitchFamily="18" charset="0"/>
                          <a:cs typeface="Times New Roman" panose="02020603050405020304" pitchFamily="18" charset="0"/>
                        </a:rPr>
                        <a:t>9.0%</a:t>
                      </a:r>
                      <a:endParaRPr lang="en-Z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69518956"/>
                  </a:ext>
                </a:extLst>
              </a:tr>
              <a:tr h="511171">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COGS to Sales (%)</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66.9%</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64.5%</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60.97%</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57.69%</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54.62%</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5947889"/>
                  </a:ext>
                </a:extLst>
              </a:tr>
              <a:tr h="511171">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Gross Profit Margin (%)</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33.1%</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35.5%</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39.03%</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42.31%</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45.38%</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49127915"/>
                  </a:ext>
                </a:extLst>
              </a:tr>
              <a:tr h="511171">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Operating Expenses to Sales (%)</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37.69%</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36.43%</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35.21%</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34.05%</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32.94%</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77154917"/>
                  </a:ext>
                </a:extLst>
              </a:tr>
              <a:tr h="511171">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Sales Growth (%)</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15.0%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9.0%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9.0%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9.0%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dirty="0">
                          <a:effectLst/>
                          <a:latin typeface="Arial" panose="020B0604020202020204" pitchFamily="34" charset="0"/>
                          <a:ea typeface="Times New Roman" panose="02020603050405020304" pitchFamily="18" charset="0"/>
                          <a:cs typeface="Times New Roman" panose="02020603050405020304" pitchFamily="18" charset="0"/>
                        </a:rPr>
                        <a:t>9.0%</a:t>
                      </a:r>
                      <a:endParaRPr lang="en-Z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29308968"/>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2922727" y="6772761"/>
            <a:ext cx="4328370" cy="190500"/>
          </a:xfrm>
          <a:prstGeom prst="rect">
            <a:avLst/>
          </a:prstGeom>
        </p:spPr>
      </p:pic>
      <p:sp>
        <p:nvSpPr>
          <p:cNvPr id="6" name="Text 0"/>
          <p:cNvSpPr/>
          <p:nvPr/>
        </p:nvSpPr>
        <p:spPr>
          <a:xfrm>
            <a:off x="2926718" y="2110988"/>
            <a:ext cx="4305300" cy="102870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4.Profitability Analysis</a:t>
            </a:r>
            <a:endParaRPr lang="en-US" sz="3375" dirty="0"/>
          </a:p>
        </p:txBody>
      </p:sp>
      <p:sp>
        <p:nvSpPr>
          <p:cNvPr id="7" name="Text 1"/>
          <p:cNvSpPr/>
          <p:nvPr/>
        </p:nvSpPr>
        <p:spPr>
          <a:xfrm>
            <a:off x="2932214" y="4337885"/>
            <a:ext cx="4419600" cy="1143000"/>
          </a:xfrm>
          <a:prstGeom prst="rect">
            <a:avLst/>
          </a:prstGeom>
          <a:noFill/>
          <a:ln/>
        </p:spPr>
        <p:txBody>
          <a:bodyPr wrap="square" lIns="0" tIns="0" rIns="0" bIns="0" rtlCol="0" anchor="ctr"/>
          <a:lstStyle/>
          <a:p>
            <a:pPr marL="0" indent="0" algn="l">
              <a:lnSpc>
                <a:spcPts val="3200"/>
              </a:lnSpc>
              <a:spcBef>
                <a:spcPts val="1200"/>
              </a:spcBef>
              <a:spcAft>
                <a:spcPts val="600"/>
              </a:spcAft>
              <a:buNone/>
            </a:pPr>
            <a:r>
              <a:rPr lang="en-US" sz="2400" b="1" dirty="0">
                <a:solidFill>
                  <a:srgbClr val="1D1D1D"/>
                </a:solidFill>
                <a:latin typeface="Titillium Web" pitchFamily="34" charset="0"/>
                <a:ea typeface="Titillium Web" pitchFamily="34" charset="-122"/>
                <a:cs typeface="Titillium Web" pitchFamily="34" charset="-120"/>
              </a:rPr>
              <a:t>4.3. Conclusion</a:t>
            </a:r>
            <a:endParaRPr lang="en-US" sz="2400" dirty="0"/>
          </a:p>
          <a:p>
            <a:pPr marL="0" indent="0" algn="l">
              <a:lnSpc>
                <a:spcPts val="3200"/>
              </a:lnSpc>
              <a:spcBef>
                <a:spcPts val="600"/>
              </a:spcBef>
              <a:spcAft>
                <a:spcPts val="600"/>
              </a:spcAft>
              <a:buNone/>
            </a:pPr>
            <a:r>
              <a:rPr lang="en-US" sz="2400" dirty="0">
                <a:solidFill>
                  <a:srgbClr val="1D1D1D"/>
                </a:solidFill>
                <a:latin typeface="Titillium Web" pitchFamily="34" charset="0"/>
                <a:ea typeface="Titillium Web" pitchFamily="34" charset="-122"/>
                <a:cs typeface="Titillium Web" pitchFamily="34" charset="-120"/>
              </a:rPr>
              <a:t>The profitability path of LVF is outstanding. All the key indicators' improvements reveal a scalable business with good management.</a:t>
            </a:r>
            <a:endParaRPr lang="en-US" sz="240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800100" y="1962150"/>
            <a:ext cx="1495425" cy="7400925"/>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12</a:t>
            </a:r>
            <a:endParaRPr lang="en-US" sz="1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5200650" y="1676400"/>
            <a:ext cx="1885950" cy="2505075"/>
          </a:xfrm>
          <a:prstGeom prst="rect">
            <a:avLst/>
          </a:prstGeom>
        </p:spPr>
      </p:pic>
      <p:sp>
        <p:nvSpPr>
          <p:cNvPr id="7" name="Text 0"/>
          <p:cNvSpPr/>
          <p:nvPr/>
        </p:nvSpPr>
        <p:spPr>
          <a:xfrm>
            <a:off x="892957" y="2504065"/>
            <a:ext cx="4038600" cy="3533775"/>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5.1. Introduction</a:t>
            </a:r>
            <a:endParaRPr lang="en-US" sz="12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Efficiency ratios assess whether LVF employs its assets and resources effectively in generating revenues. They comprise inventory turnover, days in inventory, and sales to assets.</a:t>
            </a:r>
            <a:endParaRPr lang="en-US" sz="1200" dirty="0"/>
          </a:p>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5.2.</a:t>
            </a:r>
            <a:r>
              <a:rPr lang="en-US" sz="1200" b="1" dirty="0">
                <a:solidFill>
                  <a:srgbClr val="005A8B"/>
                </a:solidFill>
                <a:latin typeface="Open Sans" pitchFamily="34" charset="0"/>
                <a:ea typeface="Open Sans" pitchFamily="34" charset="-122"/>
                <a:cs typeface="Open Sans" pitchFamily="34" charset="-120"/>
              </a:rPr>
              <a:t> </a:t>
            </a:r>
            <a:r>
              <a:rPr lang="en-US" sz="1200" b="1" dirty="0">
                <a:solidFill>
                  <a:srgbClr val="000000"/>
                </a:solidFill>
                <a:latin typeface="Open Sans" pitchFamily="34" charset="0"/>
                <a:ea typeface="Open Sans" pitchFamily="34" charset="-122"/>
                <a:cs typeface="Open Sans" pitchFamily="34" charset="-120"/>
              </a:rPr>
              <a:t>Detailed Analysis</a:t>
            </a:r>
            <a:endParaRPr lang="en-US" sz="12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LVF had steady asset utilization with sales to total assets at approximately 1. Inventory management was volatile, with turnover and days in inventory varying. Receivables were zero across the board, indicating either instant cash sales or restrictions on tracking receivables.</a:t>
            </a:r>
            <a:endParaRPr lang="en-US" sz="1200" dirty="0"/>
          </a:p>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Table 4: Efficiency Ratios</a:t>
            </a:r>
            <a:endParaRPr lang="en-US" sz="1200" dirty="0"/>
          </a:p>
        </p:txBody>
      </p:sp>
      <p:sp>
        <p:nvSpPr>
          <p:cNvPr id="8"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2"/>
          <p:cNvSpPr/>
          <p:nvPr/>
        </p:nvSpPr>
        <p:spPr>
          <a:xfrm>
            <a:off x="1185539" y="1570615"/>
            <a:ext cx="4305300" cy="933450"/>
          </a:xfrm>
          <a:prstGeom prst="rect">
            <a:avLst/>
          </a:prstGeom>
          <a:noFill/>
          <a:ln/>
        </p:spPr>
        <p:txBody>
          <a:bodyPr wrap="square" lIns="0" tIns="0" rIns="0" bIns="0" rtlCol="0" anchor="ctr"/>
          <a:lstStyle/>
          <a:p>
            <a:pPr algn="l">
              <a:lnSpc>
                <a:spcPct val="79650"/>
              </a:lnSpc>
              <a:buSzPct val="100000"/>
            </a:pPr>
            <a:r>
              <a:rPr lang="en-US" sz="3075" b="1" dirty="0">
                <a:solidFill>
                  <a:srgbClr val="1D1D1D"/>
                </a:solidFill>
                <a:latin typeface="Sora" pitchFamily="34" charset="0"/>
                <a:ea typeface="Sora" pitchFamily="34" charset="-122"/>
                <a:cs typeface="Sora" pitchFamily="34" charset="-120"/>
              </a:rPr>
              <a:t>5.Efficiency Analysis</a:t>
            </a:r>
            <a:endParaRPr lang="en-US" sz="3075" dirty="0"/>
          </a:p>
        </p:txBody>
      </p:sp>
      <p:sp>
        <p:nvSpPr>
          <p:cNvPr id="11"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2"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13</a:t>
            </a:r>
            <a:endParaRPr lang="en-US" sz="1200" dirty="0"/>
          </a:p>
        </p:txBody>
      </p:sp>
      <p:graphicFrame>
        <p:nvGraphicFramePr>
          <p:cNvPr id="13" name="Table 12">
            <a:extLst>
              <a:ext uri="{FF2B5EF4-FFF2-40B4-BE49-F238E27FC236}">
                <a16:creationId xmlns:a16="http://schemas.microsoft.com/office/drawing/2014/main" id="{64B84A51-2250-6514-1B21-1901BAB09FFD}"/>
              </a:ext>
            </a:extLst>
          </p:cNvPr>
          <p:cNvGraphicFramePr>
            <a:graphicFrameLocks noGrp="1"/>
          </p:cNvGraphicFramePr>
          <p:nvPr>
            <p:extLst>
              <p:ext uri="{D42A27DB-BD31-4B8C-83A1-F6EECF244321}">
                <p14:modId xmlns:p14="http://schemas.microsoft.com/office/powerpoint/2010/main" val="864203550"/>
              </p:ext>
            </p:extLst>
          </p:nvPr>
        </p:nvGraphicFramePr>
        <p:xfrm>
          <a:off x="920752" y="6154074"/>
          <a:ext cx="6280116" cy="2927812"/>
        </p:xfrm>
        <a:graphic>
          <a:graphicData uri="http://schemas.openxmlformats.org/drawingml/2006/table">
            <a:tbl>
              <a:tblPr firstRow="1" bandRow="1">
                <a:tableStyleId>{E8B1032C-EA38-4F05-BA0D-38AFFFC7BED3}</a:tableStyleId>
              </a:tblPr>
              <a:tblGrid>
                <a:gridCol w="1046686">
                  <a:extLst>
                    <a:ext uri="{9D8B030D-6E8A-4147-A177-3AD203B41FA5}">
                      <a16:colId xmlns:a16="http://schemas.microsoft.com/office/drawing/2014/main" val="2820657819"/>
                    </a:ext>
                  </a:extLst>
                </a:gridCol>
                <a:gridCol w="1046686">
                  <a:extLst>
                    <a:ext uri="{9D8B030D-6E8A-4147-A177-3AD203B41FA5}">
                      <a16:colId xmlns:a16="http://schemas.microsoft.com/office/drawing/2014/main" val="3123067601"/>
                    </a:ext>
                  </a:extLst>
                </a:gridCol>
                <a:gridCol w="1046686">
                  <a:extLst>
                    <a:ext uri="{9D8B030D-6E8A-4147-A177-3AD203B41FA5}">
                      <a16:colId xmlns:a16="http://schemas.microsoft.com/office/drawing/2014/main" val="3352445230"/>
                    </a:ext>
                  </a:extLst>
                </a:gridCol>
                <a:gridCol w="1046686">
                  <a:extLst>
                    <a:ext uri="{9D8B030D-6E8A-4147-A177-3AD203B41FA5}">
                      <a16:colId xmlns:a16="http://schemas.microsoft.com/office/drawing/2014/main" val="3776201623"/>
                    </a:ext>
                  </a:extLst>
                </a:gridCol>
                <a:gridCol w="1046686">
                  <a:extLst>
                    <a:ext uri="{9D8B030D-6E8A-4147-A177-3AD203B41FA5}">
                      <a16:colId xmlns:a16="http://schemas.microsoft.com/office/drawing/2014/main" val="3495096223"/>
                    </a:ext>
                  </a:extLst>
                </a:gridCol>
                <a:gridCol w="1046686">
                  <a:extLst>
                    <a:ext uri="{9D8B030D-6E8A-4147-A177-3AD203B41FA5}">
                      <a16:colId xmlns:a16="http://schemas.microsoft.com/office/drawing/2014/main" val="2972391578"/>
                    </a:ext>
                  </a:extLst>
                </a:gridCol>
              </a:tblGrid>
              <a:tr h="731953">
                <a:tc>
                  <a:txBody>
                    <a:bodyPr/>
                    <a:lstStyle/>
                    <a:p>
                      <a:pPr algn="just">
                        <a:spcBef>
                          <a:spcPts val="600"/>
                        </a:spcBef>
                        <a:spcAft>
                          <a:spcPts val="600"/>
                        </a:spcAft>
                        <a:buNone/>
                      </a:pPr>
                      <a:r>
                        <a:rPr lang="en-AU" sz="14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Metric</a:t>
                      </a:r>
                      <a:endParaRPr lang="en-ZA" sz="14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4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1</a:t>
                      </a:r>
                      <a:endParaRPr lang="en-ZA" sz="14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4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2</a:t>
                      </a:r>
                      <a:endParaRPr lang="en-ZA" sz="14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4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3</a:t>
                      </a:r>
                      <a:endParaRPr lang="en-ZA" sz="14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400" b="1">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4</a:t>
                      </a:r>
                      <a:endParaRPr lang="en-ZA" sz="140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tc>
                  <a:txBody>
                    <a:bodyPr/>
                    <a:lstStyle/>
                    <a:p>
                      <a:pPr algn="just">
                        <a:spcBef>
                          <a:spcPts val="600"/>
                        </a:spcBef>
                        <a:spcAft>
                          <a:spcPts val="600"/>
                        </a:spcAft>
                        <a:buNone/>
                      </a:pPr>
                      <a:r>
                        <a:rPr lang="en-AU" sz="1400" b="1" dirty="0">
                          <a:solidFill>
                            <a:srgbClr val="FFFFFF"/>
                          </a:solidFill>
                          <a:effectLst/>
                          <a:latin typeface="Titillium Web" panose="00000500000000000000" pitchFamily="2" charset="0"/>
                          <a:ea typeface="Times New Roman" panose="02020603050405020304" pitchFamily="18" charset="0"/>
                          <a:cs typeface="Times New Roman" panose="02020603050405020304" pitchFamily="18" charset="0"/>
                        </a:rPr>
                        <a:t>Year 5</a:t>
                      </a:r>
                      <a:endParaRPr lang="en-ZA" sz="1400" dirty="0">
                        <a:effectLst/>
                        <a:latin typeface="Titillium Web" panose="00000500000000000000" pitchFamily="2" charset="0"/>
                        <a:ea typeface="Times New Roman" panose="02020603050405020304" pitchFamily="18" charset="0"/>
                        <a:cs typeface="Times New Roman" panose="02020603050405020304" pitchFamily="18" charset="0"/>
                      </a:endParaRPr>
                    </a:p>
                  </a:txBody>
                  <a:tcPr marL="68580" marR="68580" marT="0" marB="0" anchor="ctr">
                    <a:solidFill>
                      <a:srgbClr val="188133"/>
                    </a:solidFill>
                  </a:tcPr>
                </a:tc>
                <a:extLst>
                  <a:ext uri="{0D108BD9-81ED-4DB2-BD59-A6C34878D82A}">
                    <a16:rowId xmlns:a16="http://schemas.microsoft.com/office/drawing/2014/main" val="3336878864"/>
                  </a:ext>
                </a:extLst>
              </a:tr>
              <a:tr h="731953">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Days in Receivables</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50953157"/>
                  </a:ext>
                </a:extLst>
              </a:tr>
              <a:tr h="731953">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Accounts Receivable Turnover</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0.0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769456898"/>
                  </a:ext>
                </a:extLst>
              </a:tr>
              <a:tr h="731953">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Days in Inventory</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37.81</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1.80</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36.78</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a:effectLst/>
                          <a:latin typeface="Arial" panose="020B0604020202020204" pitchFamily="34" charset="0"/>
                          <a:ea typeface="Times New Roman" panose="02020603050405020304" pitchFamily="18" charset="0"/>
                          <a:cs typeface="Times New Roman" panose="02020603050405020304" pitchFamily="18" charset="0"/>
                        </a:rPr>
                        <a:t>3.56</a:t>
                      </a:r>
                      <a:endParaRPr lang="en-ZA" sz="110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just">
                        <a:spcBef>
                          <a:spcPts val="600"/>
                        </a:spcBef>
                        <a:spcAft>
                          <a:spcPts val="600"/>
                        </a:spcAft>
                        <a:buNone/>
                      </a:pPr>
                      <a:r>
                        <a:rPr lang="en-AU" sz="1000" dirty="0">
                          <a:effectLst/>
                          <a:latin typeface="Arial" panose="020B0604020202020204" pitchFamily="34" charset="0"/>
                          <a:ea typeface="Times New Roman" panose="02020603050405020304" pitchFamily="18" charset="0"/>
                          <a:cs typeface="Times New Roman" panose="02020603050405020304" pitchFamily="18" charset="0"/>
                        </a:rPr>
                        <a:t>36.45</a:t>
                      </a:r>
                      <a:endParaRPr lang="en-ZA" sz="1100" dirty="0">
                        <a:effectLst/>
                        <a:latin typeface="Arial"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273756"/>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85543" y="1657379"/>
            <a:ext cx="1133475" cy="797242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2922784" y="6384103"/>
            <a:ext cx="4328370" cy="190500"/>
          </a:xfrm>
          <a:prstGeom prst="rect">
            <a:avLst/>
          </a:prstGeom>
        </p:spPr>
      </p:pic>
      <p:sp>
        <p:nvSpPr>
          <p:cNvPr id="6" name="Text 0"/>
          <p:cNvSpPr/>
          <p:nvPr/>
        </p:nvSpPr>
        <p:spPr>
          <a:xfrm>
            <a:off x="2926718" y="2110988"/>
            <a:ext cx="4305300" cy="102870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5.Efficiency Analysis</a:t>
            </a:r>
            <a:endParaRPr lang="en-US" sz="3375" dirty="0"/>
          </a:p>
        </p:txBody>
      </p:sp>
      <p:sp>
        <p:nvSpPr>
          <p:cNvPr id="7" name="Text 1"/>
          <p:cNvSpPr/>
          <p:nvPr/>
        </p:nvSpPr>
        <p:spPr>
          <a:xfrm>
            <a:off x="2932271" y="4337885"/>
            <a:ext cx="4419600" cy="1143000"/>
          </a:xfrm>
          <a:prstGeom prst="rect">
            <a:avLst/>
          </a:prstGeom>
          <a:noFill/>
          <a:ln/>
        </p:spPr>
        <p:txBody>
          <a:bodyPr wrap="square" lIns="0" tIns="0" rIns="0" bIns="0" rtlCol="0" anchor="ctr"/>
          <a:lstStyle/>
          <a:p>
            <a:pPr marL="0" indent="0" algn="l">
              <a:lnSpc>
                <a:spcPts val="3200"/>
              </a:lnSpc>
              <a:spcBef>
                <a:spcPts val="1200"/>
              </a:spcBef>
              <a:spcAft>
                <a:spcPts val="600"/>
              </a:spcAft>
              <a:buNone/>
            </a:pPr>
            <a:r>
              <a:rPr lang="en-US" sz="2400" b="1" dirty="0">
                <a:solidFill>
                  <a:srgbClr val="1D1D1D"/>
                </a:solidFill>
                <a:latin typeface="Titillium Web" pitchFamily="34" charset="0"/>
                <a:ea typeface="Titillium Web" pitchFamily="34" charset="-122"/>
                <a:cs typeface="Titillium Web" pitchFamily="34" charset="-120"/>
              </a:rPr>
              <a:t>5.3. Conclusion</a:t>
            </a:r>
            <a:endParaRPr lang="en-US" sz="2400" dirty="0"/>
          </a:p>
          <a:p>
            <a:pPr marL="0" indent="0" algn="l">
              <a:lnSpc>
                <a:spcPts val="3000"/>
              </a:lnSpc>
              <a:spcBef>
                <a:spcPts val="600"/>
              </a:spcBef>
              <a:spcAft>
                <a:spcPts val="600"/>
              </a:spcAft>
              <a:buNone/>
            </a:pPr>
            <a:r>
              <a:rPr lang="en-US" sz="2400" dirty="0">
                <a:solidFill>
                  <a:srgbClr val="1D1D1D"/>
                </a:solidFill>
                <a:latin typeface="Titillium Web" pitchFamily="34" charset="0"/>
                <a:ea typeface="Titillium Web" pitchFamily="34" charset="-122"/>
                <a:cs typeface="Titillium Web" pitchFamily="34" charset="-120"/>
              </a:rPr>
              <a:t>Asset utilization is strong, but LVF should stabilize its inventory practices and investigate the absence of receivables for better operational transparency.</a:t>
            </a:r>
            <a:endParaRPr lang="en-US" sz="240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9" name="Image 4" descr="preencoded.png"/>
          <p:cNvPicPr>
            <a:picLocks noChangeAspect="1"/>
          </p:cNvPicPr>
          <p:nvPr/>
        </p:nvPicPr>
        <p:blipFill>
          <a:blip r:embed="rId7"/>
          <a:stretch>
            <a:fillRect/>
          </a:stretch>
        </p:blipFill>
        <p:spPr>
          <a:xfrm>
            <a:off x="800100" y="1962150"/>
            <a:ext cx="1495425" cy="7400925"/>
          </a:xfrm>
          <a:prstGeom prst="rect">
            <a:avLst/>
          </a:prstGeom>
        </p:spPr>
      </p:pic>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14</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823155" cy="1628258"/>
          </a:xfrm>
          <a:prstGeom prst="rect">
            <a:avLst/>
          </a:prstGeom>
        </p:spPr>
      </p:pic>
      <p:pic>
        <p:nvPicPr>
          <p:cNvPr id="4" name="Image 2" descr="preencoded.png"/>
          <p:cNvPicPr>
            <a:picLocks noChangeAspect="1"/>
          </p:cNvPicPr>
          <p:nvPr/>
        </p:nvPicPr>
        <p:blipFill>
          <a:blip r:embed="rId5"/>
          <a:stretch>
            <a:fillRect/>
          </a:stretch>
        </p:blipFill>
        <p:spPr>
          <a:xfrm>
            <a:off x="807232" y="1849732"/>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1"/>
          <p:cNvSpPr/>
          <p:nvPr/>
        </p:nvSpPr>
        <p:spPr>
          <a:xfrm>
            <a:off x="1206703" y="2707635"/>
            <a:ext cx="4419600" cy="6862857"/>
          </a:xfrm>
          <a:prstGeom prst="rect">
            <a:avLst/>
          </a:prstGeom>
          <a:noFill/>
          <a:ln/>
        </p:spPr>
        <p:txBody>
          <a:bodyPr wrap="square" lIns="0" tIns="0" rIns="0" bIns="0" rtlCol="0" anchor="ctr"/>
          <a:lstStyle/>
          <a:p>
            <a:pPr marL="0" indent="0" algn="l">
              <a:lnSpc>
                <a:spcPct val="99141"/>
              </a:lnSpc>
              <a:buNone/>
            </a:pPr>
            <a:r>
              <a:rPr lang="en-US" sz="1600" dirty="0">
                <a:solidFill>
                  <a:srgbClr val="1D1D1D"/>
                </a:solidFill>
                <a:latin typeface="Titillium Web" pitchFamily="34" charset="0"/>
                <a:ea typeface="Titillium Web" pitchFamily="34" charset="-122"/>
                <a:cs typeface="Titillium Web" pitchFamily="34" charset="-120"/>
              </a:rPr>
              <a:t>Local Village Foods (LVF) has demonstrated remarkable financial progress over the past five years. Its performance is defined by outstanding profitability, driven by sustained revenue growth, expanding profit margins, and effective cost control.</a:t>
            </a:r>
            <a:endParaRPr lang="en-US" sz="1600" dirty="0"/>
          </a:p>
          <a:p>
            <a:pPr marL="0" indent="0" algn="l">
              <a:lnSpc>
                <a:spcPct val="99141"/>
              </a:lnSpc>
              <a:buNone/>
            </a:pPr>
            <a:r>
              <a:rPr lang="en-US" sz="1600" dirty="0">
                <a:solidFill>
                  <a:srgbClr val="1D1D1D"/>
                </a:solidFill>
                <a:latin typeface="Titillium Web" pitchFamily="34" charset="0"/>
                <a:ea typeface="Titillium Web" pitchFamily="34" charset="-122"/>
                <a:cs typeface="Titillium Web" pitchFamily="34" charset="-120"/>
              </a:rPr>
              <a:t>Also impressive is the firm's complete removal of long-term debt, showing prudent financial management and deliberate policy to build a solid equity foundation.</a:t>
            </a:r>
          </a:p>
          <a:p>
            <a:pPr marL="0" indent="0" algn="l">
              <a:lnSpc>
                <a:spcPct val="99141"/>
              </a:lnSpc>
              <a:buNone/>
            </a:pPr>
            <a:endParaRPr lang="en-US" sz="1600" dirty="0">
              <a:solidFill>
                <a:srgbClr val="1D1D1D"/>
              </a:solidFill>
              <a:latin typeface="Titillium Web" pitchFamily="34" charset="0"/>
              <a:ea typeface="Titillium Web" pitchFamily="34" charset="-122"/>
              <a:cs typeface="Titillium Web" pitchFamily="34" charset="-120"/>
            </a:endParaRPr>
          </a:p>
          <a:p>
            <a:pPr marL="0" indent="0" algn="l">
              <a:lnSpc>
                <a:spcPct val="99141"/>
              </a:lnSpc>
              <a:buNone/>
            </a:pPr>
            <a:r>
              <a:rPr lang="en-US" sz="1600" dirty="0">
                <a:solidFill>
                  <a:srgbClr val="1D1D1D"/>
                </a:solidFill>
                <a:latin typeface="Titillium Web" pitchFamily="34" charset="0"/>
                <a:ea typeface="Titillium Web" pitchFamily="34" charset="-122"/>
                <a:cs typeface="Titillium Web" pitchFamily="34" charset="-120"/>
              </a:rPr>
              <a:t>LVF's liquidity position also improved consistently until Year 4, reflecting improved working capital management, with the fall in Year 5 liquidity ratios being due to the strategic payment of all liabilities instead of insufficient cash flows.</a:t>
            </a:r>
            <a:endParaRPr lang="en-US" sz="1600" dirty="0"/>
          </a:p>
          <a:p>
            <a:pPr marL="0" indent="0" algn="l">
              <a:lnSpc>
                <a:spcPct val="99141"/>
              </a:lnSpc>
              <a:buNone/>
            </a:pPr>
            <a:r>
              <a:rPr lang="en-US" sz="1600" dirty="0">
                <a:solidFill>
                  <a:srgbClr val="1D1D1D"/>
                </a:solidFill>
                <a:latin typeface="Titillium Web" pitchFamily="34" charset="0"/>
                <a:ea typeface="Titillium Web" pitchFamily="34" charset="-122"/>
                <a:cs typeface="Titillium Web" pitchFamily="34" charset="-120"/>
              </a:rPr>
              <a:t>Despite these strengths, tracking and inventory control are two of the most critical areas that need closer inspection. Fluctuations in inventory turnover and days in inventory could be indicative of a requirement for better demand planning and tighter stock management.</a:t>
            </a:r>
          </a:p>
          <a:p>
            <a:pPr marL="0" indent="0" algn="l">
              <a:lnSpc>
                <a:spcPct val="99141"/>
              </a:lnSpc>
              <a:buNone/>
            </a:pPr>
            <a:endParaRPr lang="en-US" sz="1600" dirty="0"/>
          </a:p>
          <a:p>
            <a:pPr marL="0" indent="0" algn="l">
              <a:lnSpc>
                <a:spcPct val="99141"/>
              </a:lnSpc>
              <a:buNone/>
            </a:pPr>
            <a:r>
              <a:rPr lang="en-US" sz="1600" dirty="0">
                <a:solidFill>
                  <a:srgbClr val="1D1D1D"/>
                </a:solidFill>
                <a:latin typeface="Titillium Web" pitchFamily="34" charset="0"/>
                <a:ea typeface="Titillium Web" pitchFamily="34" charset="-122"/>
                <a:cs typeface="Titillium Web" pitchFamily="34" charset="-120"/>
              </a:rPr>
              <a:t>Similarly, consistently zero receivables could be indicative of gaps in reporting or insufficient formalized credit terms, which would limit scalability in broader retail or distribution setups.</a:t>
            </a:r>
            <a:endParaRPr lang="en-US" sz="1600" dirty="0"/>
          </a:p>
          <a:p>
            <a:pPr marL="0" indent="0" algn="l">
              <a:lnSpc>
                <a:spcPct val="99141"/>
              </a:lnSpc>
              <a:buNone/>
            </a:pPr>
            <a:r>
              <a:rPr lang="en-US" sz="1600" dirty="0">
                <a:solidFill>
                  <a:srgbClr val="000000"/>
                </a:solidFill>
              </a:rPr>
              <a:t> </a:t>
            </a:r>
            <a:endParaRPr lang="en-US" sz="1600" dirty="0"/>
          </a:p>
        </p:txBody>
      </p:sp>
      <p:sp>
        <p:nvSpPr>
          <p:cNvPr id="9" name="Text 2"/>
          <p:cNvSpPr/>
          <p:nvPr/>
        </p:nvSpPr>
        <p:spPr>
          <a:xfrm>
            <a:off x="1206703" y="2104069"/>
            <a:ext cx="3981450" cy="457200"/>
          </a:xfrm>
          <a:prstGeom prst="rect">
            <a:avLst/>
          </a:prstGeom>
          <a:noFill/>
          <a:ln/>
        </p:spPr>
        <p:txBody>
          <a:bodyPr wrap="square" lIns="0" tIns="0" rIns="0" bIns="0" rtlCol="0" anchor="ctr"/>
          <a:lstStyle/>
          <a:p>
            <a:pPr marL="0" indent="0" algn="l">
              <a:lnSpc>
                <a:spcPct val="79650"/>
              </a:lnSpc>
              <a:buNone/>
            </a:pPr>
            <a:r>
              <a:rPr lang="en-US" sz="3000" b="1" dirty="0">
                <a:solidFill>
                  <a:srgbClr val="1D1D1D"/>
                </a:solidFill>
                <a:latin typeface="Sora" pitchFamily="34" charset="0"/>
                <a:ea typeface="Sora" pitchFamily="34" charset="-122"/>
                <a:cs typeface="Sora" pitchFamily="34" charset="-120"/>
              </a:rPr>
              <a:t>6.Recommendations</a:t>
            </a:r>
            <a:endParaRPr lang="en-US" sz="3000" dirty="0"/>
          </a:p>
        </p:txBody>
      </p:sp>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1" name="Text 4"/>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15</a:t>
            </a:r>
            <a:endParaRPr lang="en-US" sz="1200" dirty="0"/>
          </a:p>
        </p:txBody>
      </p:sp>
      <p:pic>
        <p:nvPicPr>
          <p:cNvPr id="12" name="Image 5">
            <a:extLst>
              <a:ext uri="{FF2B5EF4-FFF2-40B4-BE49-F238E27FC236}">
                <a16:creationId xmlns:a16="http://schemas.microsoft.com/office/drawing/2014/main" id="{69C29576-8240-C7FB-0163-3F6A9F7FDCEE}"/>
              </a:ext>
            </a:extLst>
          </p:cNvPr>
          <p:cNvPicPr>
            <a:picLocks noChangeAspect="1"/>
          </p:cNvPicPr>
          <p:nvPr/>
        </p:nvPicPr>
        <p:blipFill>
          <a:blip r:embed="rId7"/>
          <a:stretch>
            <a:fillRect/>
          </a:stretch>
        </p:blipFill>
        <p:spPr>
          <a:xfrm>
            <a:off x="5582584" y="1682671"/>
            <a:ext cx="1173861" cy="1121188"/>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stretch>
            <a:fillRect/>
          </a:stretch>
        </p:blipFill>
        <p:spPr>
          <a:xfrm>
            <a:off x="5826783" y="1382278"/>
            <a:ext cx="1485901" cy="8667750"/>
          </a:xfrm>
          <a:prstGeom prst="rect">
            <a:avLst/>
          </a:prstGeom>
        </p:spPr>
      </p:pic>
      <p:pic>
        <p:nvPicPr>
          <p:cNvPr id="4" name="Image 2" descr="preencoded.png"/>
          <p:cNvPicPr>
            <a:picLocks noChangeAspect="1"/>
          </p:cNvPicPr>
          <p:nvPr/>
        </p:nvPicPr>
        <p:blipFill>
          <a:blip r:embed="rId4"/>
          <a:stretch>
            <a:fillRect/>
          </a:stretch>
        </p:blipFill>
        <p:spPr>
          <a:xfrm>
            <a:off x="807232" y="2058424"/>
            <a:ext cx="85725" cy="771525"/>
          </a:xfrm>
          <a:prstGeom prst="rect">
            <a:avLst/>
          </a:prstGeom>
        </p:spPr>
      </p:pic>
      <p:pic>
        <p:nvPicPr>
          <p:cNvPr id="6" name="Image 4" descr="preencoded.png"/>
          <p:cNvPicPr>
            <a:picLocks noChangeAspect="1"/>
          </p:cNvPicPr>
          <p:nvPr/>
        </p:nvPicPr>
        <p:blipFill>
          <a:blip r:embed="rId5"/>
          <a:stretch>
            <a:fillRect/>
          </a:stretch>
        </p:blipFill>
        <p:spPr>
          <a:xfrm>
            <a:off x="796962" y="919932"/>
            <a:ext cx="6177705" cy="190500"/>
          </a:xfrm>
          <a:prstGeom prst="rect">
            <a:avLst/>
          </a:prstGeom>
        </p:spPr>
      </p:pic>
      <p:pic>
        <p:nvPicPr>
          <p:cNvPr id="7" name="Image 5" descr="preencoded.png"/>
          <p:cNvPicPr>
            <a:picLocks noChangeAspect="1"/>
          </p:cNvPicPr>
          <p:nvPr/>
        </p:nvPicPr>
        <p:blipFill>
          <a:blip r:embed="rId6"/>
          <a:stretch>
            <a:fillRect/>
          </a:stretch>
        </p:blipFill>
        <p:spPr>
          <a:xfrm>
            <a:off x="6580737" y="5066386"/>
            <a:ext cx="514350" cy="400050"/>
          </a:xfrm>
          <a:prstGeom prst="rect">
            <a:avLst/>
          </a:prstGeom>
        </p:spPr>
      </p:pic>
      <p:sp>
        <p:nvSpPr>
          <p:cNvPr id="8" name="Text 0"/>
          <p:cNvSpPr/>
          <p:nvPr/>
        </p:nvSpPr>
        <p:spPr>
          <a:xfrm>
            <a:off x="1237745" y="2262174"/>
            <a:ext cx="3981450" cy="390525"/>
          </a:xfrm>
          <a:prstGeom prst="rect">
            <a:avLst/>
          </a:prstGeom>
          <a:noFill/>
          <a:ln/>
        </p:spPr>
        <p:txBody>
          <a:bodyPr wrap="square" lIns="0" tIns="0" rIns="0" bIns="0" rtlCol="0" anchor="ctr"/>
          <a:lstStyle/>
          <a:p>
            <a:pPr marL="0" indent="0" algn="l">
              <a:lnSpc>
                <a:spcPct val="79650"/>
              </a:lnSpc>
              <a:buNone/>
            </a:pPr>
            <a:r>
              <a:rPr lang="en-US" sz="2550" b="1" dirty="0">
                <a:solidFill>
                  <a:srgbClr val="1D1D1D"/>
                </a:solidFill>
                <a:latin typeface="Sora" pitchFamily="34" charset="0"/>
                <a:ea typeface="Sora" pitchFamily="34" charset="-122"/>
                <a:cs typeface="Sora" pitchFamily="34" charset="-120"/>
              </a:rPr>
              <a:t>6.Recommendations</a:t>
            </a:r>
            <a:endParaRPr lang="en-US" sz="2550" dirty="0"/>
          </a:p>
        </p:txBody>
      </p:sp>
      <p:sp>
        <p:nvSpPr>
          <p:cNvPr id="9"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2"/>
          <p:cNvSpPr/>
          <p:nvPr/>
        </p:nvSpPr>
        <p:spPr>
          <a:xfrm>
            <a:off x="5678538" y="5534587"/>
            <a:ext cx="1314450" cy="914400"/>
          </a:xfrm>
          <a:prstGeom prst="rect">
            <a:avLst/>
          </a:prstGeom>
          <a:noFill/>
          <a:ln/>
        </p:spPr>
        <p:txBody>
          <a:bodyPr wrap="square" lIns="0" tIns="0" rIns="0" bIns="0" rtlCol="0" anchor="ctr"/>
          <a:lstStyle/>
          <a:p>
            <a:pPr marL="0" indent="0" algn="r">
              <a:lnSpc>
                <a:spcPct val="105600"/>
              </a:lnSpc>
              <a:buNone/>
            </a:pPr>
            <a:r>
              <a:rPr lang="en-US" sz="1500" b="1" dirty="0">
                <a:solidFill>
                  <a:srgbClr val="FFFFFF"/>
                </a:solidFill>
                <a:latin typeface="Poppins" pitchFamily="34" charset="0"/>
                <a:ea typeface="Poppins" pitchFamily="34" charset="-122"/>
                <a:cs typeface="Poppins" pitchFamily="34" charset="-120"/>
              </a:rPr>
              <a:t>Thank you for your interest!</a:t>
            </a:r>
            <a:endParaRPr lang="en-US" sz="1500" dirty="0"/>
          </a:p>
        </p:txBody>
      </p:sp>
      <p:sp>
        <p:nvSpPr>
          <p:cNvPr id="11" name="Text 3"/>
          <p:cNvSpPr/>
          <p:nvPr/>
        </p:nvSpPr>
        <p:spPr>
          <a:xfrm>
            <a:off x="1180749" y="3057095"/>
            <a:ext cx="3758744" cy="6455391"/>
          </a:xfrm>
          <a:prstGeom prst="rect">
            <a:avLst/>
          </a:prstGeom>
          <a:noFill/>
          <a:ln/>
        </p:spPr>
        <p:txBody>
          <a:bodyPr wrap="square" lIns="0" tIns="0" rIns="0" bIns="0" rtlCol="0" anchor="ctr"/>
          <a:lstStyle/>
          <a:p>
            <a:pPr marL="0" indent="0" algn="l">
              <a:lnSpc>
                <a:spcPts val="2200"/>
              </a:lnSpc>
              <a:spcBef>
                <a:spcPts val="600"/>
              </a:spcBef>
              <a:spcAft>
                <a:spcPts val="600"/>
              </a:spcAft>
              <a:buNone/>
            </a:pPr>
            <a:r>
              <a:rPr lang="en-US" dirty="0">
                <a:solidFill>
                  <a:srgbClr val="1D1D1D"/>
                </a:solidFill>
                <a:latin typeface="Titillium Web" pitchFamily="34" charset="0"/>
                <a:ea typeface="Titillium Web" pitchFamily="34" charset="-122"/>
                <a:cs typeface="Titillium Web" pitchFamily="34" charset="-120"/>
              </a:rPr>
              <a:t>To continue to drive growth and operational excellence, the following are suggested:</a:t>
            </a:r>
            <a:endParaRPr lang="en-US" dirty="0"/>
          </a:p>
          <a:p>
            <a:pPr marL="0" indent="0" algn="l">
              <a:lnSpc>
                <a:spcPts val="2200"/>
              </a:lnSpc>
              <a:spcBef>
                <a:spcPts val="600"/>
              </a:spcBef>
              <a:spcAft>
                <a:spcPts val="600"/>
              </a:spcAft>
              <a:buNone/>
            </a:pPr>
            <a:r>
              <a:rPr lang="en-US" b="1" dirty="0">
                <a:solidFill>
                  <a:srgbClr val="1D1D1D"/>
                </a:solidFill>
                <a:latin typeface="Titillium Web" pitchFamily="34" charset="0"/>
                <a:ea typeface="Titillium Web" pitchFamily="34" charset="-122"/>
                <a:cs typeface="Titillium Web" pitchFamily="34" charset="-120"/>
              </a:rPr>
              <a:t>A.</a:t>
            </a:r>
            <a:r>
              <a:rPr lang="en-US" dirty="0">
                <a:solidFill>
                  <a:srgbClr val="1D1D1D"/>
                </a:solidFill>
                <a:latin typeface="Titillium Web" pitchFamily="34" charset="0"/>
                <a:ea typeface="Titillium Web" pitchFamily="34" charset="-122"/>
                <a:cs typeface="Titillium Web" pitchFamily="34" charset="-120"/>
              </a:rPr>
              <a:t> Adopt inventory management systems with forecasting capabilities to reduce stock variance and improve turnover.</a:t>
            </a:r>
            <a:endParaRPr lang="en-US" dirty="0"/>
          </a:p>
          <a:p>
            <a:pPr marL="0" indent="0" algn="l">
              <a:lnSpc>
                <a:spcPts val="2200"/>
              </a:lnSpc>
              <a:spcBef>
                <a:spcPts val="600"/>
              </a:spcBef>
              <a:spcAft>
                <a:spcPts val="600"/>
              </a:spcAft>
              <a:buNone/>
            </a:pPr>
            <a:r>
              <a:rPr lang="en-US" b="1" dirty="0">
                <a:solidFill>
                  <a:srgbClr val="1D1D1D"/>
                </a:solidFill>
                <a:latin typeface="Titillium Web" pitchFamily="34" charset="0"/>
                <a:ea typeface="Titillium Web" pitchFamily="34" charset="-122"/>
                <a:cs typeface="Titillium Web" pitchFamily="34" charset="-120"/>
              </a:rPr>
              <a:t>B.</a:t>
            </a:r>
            <a:r>
              <a:rPr lang="en-US" dirty="0">
                <a:solidFill>
                  <a:srgbClr val="1D1D1D"/>
                </a:solidFill>
                <a:latin typeface="Titillium Web" pitchFamily="34" charset="0"/>
                <a:ea typeface="Titillium Web" pitchFamily="34" charset="-122"/>
                <a:cs typeface="Titillium Web" pitchFamily="34" charset="-120"/>
              </a:rPr>
              <a:t> Improve credit and receivables policies to better reflect trade terms and improve cash flow visibility.</a:t>
            </a:r>
            <a:endParaRPr lang="en-US" dirty="0"/>
          </a:p>
          <a:p>
            <a:pPr marL="0" indent="0" algn="l">
              <a:lnSpc>
                <a:spcPts val="2200"/>
              </a:lnSpc>
              <a:spcBef>
                <a:spcPts val="600"/>
              </a:spcBef>
              <a:spcAft>
                <a:spcPts val="600"/>
              </a:spcAft>
              <a:buNone/>
            </a:pPr>
            <a:r>
              <a:rPr lang="en-US" b="1" dirty="0">
                <a:solidFill>
                  <a:srgbClr val="1D1D1D"/>
                </a:solidFill>
                <a:latin typeface="Titillium Web" pitchFamily="34" charset="0"/>
                <a:ea typeface="Titillium Web" pitchFamily="34" charset="-122"/>
                <a:cs typeface="Titillium Web" pitchFamily="34" charset="-120"/>
              </a:rPr>
              <a:t>C. </a:t>
            </a:r>
            <a:r>
              <a:rPr lang="en-US" dirty="0">
                <a:solidFill>
                  <a:srgbClr val="1D1D1D"/>
                </a:solidFill>
                <a:latin typeface="Titillium Web" pitchFamily="34" charset="0"/>
                <a:ea typeface="Titillium Web" pitchFamily="34" charset="-122"/>
                <a:cs typeface="Titillium Web" pitchFamily="34" charset="-120"/>
              </a:rPr>
              <a:t>Practice strict cost discipline while reinvesting in systems and capabilities that facilitate scale.</a:t>
            </a:r>
            <a:endParaRPr lang="en-US" dirty="0"/>
          </a:p>
          <a:p>
            <a:pPr marL="0" indent="0" algn="l">
              <a:lnSpc>
                <a:spcPts val="2200"/>
              </a:lnSpc>
              <a:spcBef>
                <a:spcPts val="600"/>
              </a:spcBef>
              <a:spcAft>
                <a:spcPts val="600"/>
              </a:spcAft>
              <a:buNone/>
            </a:pPr>
            <a:r>
              <a:rPr lang="en-US" b="1" dirty="0">
                <a:solidFill>
                  <a:srgbClr val="1D1D1D"/>
                </a:solidFill>
                <a:latin typeface="Titillium Web" pitchFamily="34" charset="0"/>
                <a:ea typeface="Titillium Web" pitchFamily="34" charset="-122"/>
                <a:cs typeface="Titillium Web" pitchFamily="34" charset="-120"/>
              </a:rPr>
              <a:t>D.</a:t>
            </a:r>
            <a:r>
              <a:rPr lang="en-US" dirty="0">
                <a:solidFill>
                  <a:srgbClr val="1D1D1D"/>
                </a:solidFill>
                <a:latin typeface="Titillium Web" pitchFamily="34" charset="0"/>
                <a:ea typeface="Titillium Web" pitchFamily="34" charset="-122"/>
                <a:cs typeface="Titillium Web" pitchFamily="34" charset="-120"/>
              </a:rPr>
              <a:t> Strengthen financial reporting mechanisms to provide transparency and accuracy for all ratio inputs.</a:t>
            </a:r>
            <a:endParaRPr lang="en-US" dirty="0"/>
          </a:p>
          <a:p>
            <a:pPr marL="0" indent="0" algn="l">
              <a:lnSpc>
                <a:spcPts val="2200"/>
              </a:lnSpc>
              <a:spcBef>
                <a:spcPts val="600"/>
              </a:spcBef>
              <a:spcAft>
                <a:spcPts val="600"/>
              </a:spcAft>
              <a:buNone/>
            </a:pPr>
            <a:r>
              <a:rPr lang="en-US" dirty="0">
                <a:solidFill>
                  <a:srgbClr val="1D1D1D"/>
                </a:solidFill>
                <a:latin typeface="Titillium Web" pitchFamily="34" charset="0"/>
                <a:ea typeface="Titillium Web" pitchFamily="34" charset="-122"/>
                <a:cs typeface="Titillium Web" pitchFamily="34" charset="-120"/>
              </a:rPr>
              <a:t>With these enhancements, LVF is well-positioned to cement its gains and pursue sustainable, scalable growth in local and regional markets.</a:t>
            </a:r>
            <a:endParaRPr lang="en-US" dirty="0"/>
          </a:p>
        </p:txBody>
      </p:sp>
      <p:sp>
        <p:nvSpPr>
          <p:cNvPr id="12"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3" name="Text 5"/>
          <p:cNvSpPr/>
          <p:nvPr/>
        </p:nvSpPr>
        <p:spPr>
          <a:xfrm>
            <a:off x="7419975" y="9829800"/>
            <a:ext cx="352425"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16</a:t>
            </a:r>
            <a:endParaRPr lang="en-US" sz="1200" dirty="0"/>
          </a:p>
        </p:txBody>
      </p:sp>
      <p:pic>
        <p:nvPicPr>
          <p:cNvPr id="14" name="Image 5">
            <a:extLst>
              <a:ext uri="{FF2B5EF4-FFF2-40B4-BE49-F238E27FC236}">
                <a16:creationId xmlns:a16="http://schemas.microsoft.com/office/drawing/2014/main" id="{39175000-1AD4-6495-CB79-8C849B6D4674}"/>
              </a:ext>
            </a:extLst>
          </p:cNvPr>
          <p:cNvPicPr>
            <a:picLocks noChangeAspect="1"/>
          </p:cNvPicPr>
          <p:nvPr/>
        </p:nvPicPr>
        <p:blipFill>
          <a:blip r:embed="rId7"/>
          <a:stretch>
            <a:fillRect/>
          </a:stretch>
        </p:blipFill>
        <p:spPr>
          <a:xfrm>
            <a:off x="5105751" y="1669021"/>
            <a:ext cx="1485900" cy="141922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370924" y="2743200"/>
            <a:ext cx="7029450" cy="6953250"/>
          </a:xfrm>
          <a:prstGeom prst="rect">
            <a:avLst/>
          </a:prstGeom>
        </p:spPr>
      </p:pic>
      <p:pic>
        <p:nvPicPr>
          <p:cNvPr id="4" name="Image 2" descr="preencoded.png"/>
          <p:cNvPicPr>
            <a:picLocks noChangeAspect="1"/>
          </p:cNvPicPr>
          <p:nvPr/>
        </p:nvPicPr>
        <p:blipFill>
          <a:blip r:embed="rId5"/>
          <a:stretch>
            <a:fillRect/>
          </a:stretch>
        </p:blipFill>
        <p:spPr>
          <a:xfrm>
            <a:off x="804863" y="7886262"/>
            <a:ext cx="85725" cy="1238250"/>
          </a:xfrm>
          <a:prstGeom prst="rect">
            <a:avLst/>
          </a:prstGeom>
        </p:spPr>
      </p:pic>
      <p:pic>
        <p:nvPicPr>
          <p:cNvPr id="5" name="Image 3" descr="preencoded.png"/>
          <p:cNvPicPr>
            <a:picLocks noChangeAspect="1"/>
          </p:cNvPicPr>
          <p:nvPr/>
        </p:nvPicPr>
        <p:blipFill>
          <a:blip r:embed="rId5"/>
          <a:stretch>
            <a:fillRect/>
          </a:stretch>
        </p:blipFill>
        <p:spPr>
          <a:xfrm>
            <a:off x="4150671" y="7886290"/>
            <a:ext cx="85725" cy="1238250"/>
          </a:xfrm>
          <a:prstGeom prst="rect">
            <a:avLst/>
          </a:prstGeom>
        </p:spPr>
      </p:pic>
      <p:sp>
        <p:nvSpPr>
          <p:cNvPr id="6" name="Text 0"/>
          <p:cNvSpPr/>
          <p:nvPr/>
        </p:nvSpPr>
        <p:spPr>
          <a:xfrm>
            <a:off x="1131408" y="8153952"/>
            <a:ext cx="2628900" cy="733425"/>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Business address: 1692</a:t>
            </a:r>
            <a:endParaRPr lang="en-US" sz="1200" dirty="0"/>
          </a:p>
          <a:p>
            <a:pPr marL="0" indent="0" algn="just">
              <a:lnSpc>
                <a:spcPct val="105600"/>
              </a:lnSpc>
              <a:buNone/>
            </a:pPr>
            <a:r>
              <a:rPr lang="en-US" sz="1200" dirty="0">
                <a:solidFill>
                  <a:srgbClr val="FFFFFF"/>
                </a:solidFill>
                <a:latin typeface="Titillium Web" pitchFamily="34" charset="0"/>
                <a:ea typeface="Titillium Web" pitchFamily="34" charset="-122"/>
                <a:cs typeface="Titillium Web" pitchFamily="34" charset="-120"/>
              </a:rPr>
              <a:t>Telephone: +27 67 834 4035</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Website:www.TekSAholdings.co.za  </a:t>
            </a:r>
            <a:endParaRPr lang="en-US" sz="1200" dirty="0"/>
          </a:p>
        </p:txBody>
      </p:sp>
      <p:sp>
        <p:nvSpPr>
          <p:cNvPr id="7" name="Text 1"/>
          <p:cNvSpPr/>
          <p:nvPr/>
        </p:nvSpPr>
        <p:spPr>
          <a:xfrm>
            <a:off x="798385" y="5168351"/>
            <a:ext cx="5953125" cy="1133475"/>
          </a:xfrm>
          <a:prstGeom prst="rect">
            <a:avLst/>
          </a:prstGeom>
          <a:noFill/>
          <a:ln/>
        </p:spPr>
        <p:txBody>
          <a:bodyPr wrap="square" lIns="0" tIns="0" rIns="0" bIns="0" rtlCol="0" anchor="ctr"/>
          <a:lstStyle/>
          <a:p>
            <a:pPr marL="0" indent="0" algn="l">
              <a:lnSpc>
                <a:spcPct val="73116"/>
              </a:lnSpc>
              <a:buNone/>
            </a:pPr>
            <a:endParaRPr lang="en-US" sz="4050" dirty="0"/>
          </a:p>
        </p:txBody>
      </p:sp>
      <p:pic>
        <p:nvPicPr>
          <p:cNvPr id="8" name="Image 4" descr="preencoded.png"/>
          <p:cNvPicPr>
            <a:picLocks noChangeAspect="1"/>
          </p:cNvPicPr>
          <p:nvPr/>
        </p:nvPicPr>
        <p:blipFill>
          <a:blip r:embed="rId6"/>
          <a:stretch>
            <a:fillRect/>
          </a:stretch>
        </p:blipFill>
        <p:spPr>
          <a:xfrm>
            <a:off x="709053" y="1130618"/>
            <a:ext cx="6343650" cy="3324225"/>
          </a:xfrm>
          <a:prstGeom prst="rect">
            <a:avLst/>
          </a:prstGeom>
        </p:spPr>
      </p:pic>
      <p:sp>
        <p:nvSpPr>
          <p:cNvPr id="9" name="Text 2"/>
          <p:cNvSpPr/>
          <p:nvPr/>
        </p:nvSpPr>
        <p:spPr>
          <a:xfrm>
            <a:off x="1125874" y="7855839"/>
            <a:ext cx="3162300"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By: </a:t>
            </a:r>
            <a:endParaRPr lang="en-US" sz="1425" dirty="0"/>
          </a:p>
        </p:txBody>
      </p:sp>
      <p:sp>
        <p:nvSpPr>
          <p:cNvPr id="10" name="Text 3"/>
          <p:cNvSpPr/>
          <p:nvPr/>
        </p:nvSpPr>
        <p:spPr>
          <a:xfrm>
            <a:off x="4486208" y="8173364"/>
            <a:ext cx="2524125" cy="971550"/>
          </a:xfrm>
          <a:prstGeom prst="rect">
            <a:avLst/>
          </a:prstGeom>
          <a:noFill/>
          <a:ln/>
        </p:spPr>
        <p:txBody>
          <a:bodyPr wrap="square" lIns="0" tIns="0" rIns="0" bIns="0" rtlCol="0" anchor="ctr"/>
          <a:lstStyle/>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Ikhwezi Greenhouse Farming</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1st Floor, 101 Commissioner St., Johannesburg, SA 2001 </a:t>
            </a:r>
            <a:endParaRPr lang="en-US" sz="1200" dirty="0"/>
          </a:p>
          <a:p>
            <a:pPr marL="0" indent="0" algn="l">
              <a:lnSpc>
                <a:spcPct val="105600"/>
              </a:lnSpc>
              <a:buNone/>
            </a:pPr>
            <a:r>
              <a:rPr lang="en-US" sz="1200" dirty="0">
                <a:solidFill>
                  <a:srgbClr val="FFFFFF"/>
                </a:solidFill>
                <a:latin typeface="Titillium Web" pitchFamily="34" charset="0"/>
                <a:ea typeface="Titillium Web" pitchFamily="34" charset="-122"/>
                <a:cs typeface="Titillium Web" pitchFamily="34" charset="-120"/>
              </a:rPr>
              <a:t>info@ikhwezi.co.za</a:t>
            </a:r>
            <a:endParaRPr lang="en-US" sz="1200" dirty="0"/>
          </a:p>
        </p:txBody>
      </p:sp>
      <p:sp>
        <p:nvSpPr>
          <p:cNvPr id="11" name="Text 4"/>
          <p:cNvSpPr/>
          <p:nvPr/>
        </p:nvSpPr>
        <p:spPr>
          <a:xfrm>
            <a:off x="4486170" y="7852982"/>
            <a:ext cx="2524125" cy="285750"/>
          </a:xfrm>
          <a:prstGeom prst="rect">
            <a:avLst/>
          </a:prstGeom>
          <a:noFill/>
          <a:ln/>
        </p:spPr>
        <p:txBody>
          <a:bodyPr wrap="square" lIns="0" tIns="0" rIns="0" bIns="0" rtlCol="0" anchor="ctr"/>
          <a:lstStyle/>
          <a:p>
            <a:pPr marL="0" indent="0" algn="l">
              <a:lnSpc>
                <a:spcPct val="105600"/>
              </a:lnSpc>
              <a:buNone/>
            </a:pPr>
            <a:r>
              <a:rPr lang="en-US" sz="1425" b="1" dirty="0">
                <a:solidFill>
                  <a:srgbClr val="FFFFFF"/>
                </a:solidFill>
                <a:latin typeface="Titillium Web" pitchFamily="34" charset="0"/>
                <a:ea typeface="Titillium Web" pitchFamily="34" charset="-122"/>
                <a:cs typeface="Titillium Web" pitchFamily="34" charset="-120"/>
              </a:rPr>
              <a:t>Prepared For:</a:t>
            </a:r>
            <a:endParaRPr lang="en-US" sz="1425" dirty="0"/>
          </a:p>
        </p:txBody>
      </p:sp>
      <p:sp>
        <p:nvSpPr>
          <p:cNvPr id="12" name="Text 5"/>
          <p:cNvSpPr/>
          <p:nvPr/>
        </p:nvSpPr>
        <p:spPr>
          <a:xfrm>
            <a:off x="786732" y="6505327"/>
            <a:ext cx="5953125" cy="561975"/>
          </a:xfrm>
          <a:prstGeom prst="rect">
            <a:avLst/>
          </a:prstGeom>
          <a:noFill/>
          <a:ln/>
        </p:spPr>
        <p:txBody>
          <a:bodyPr wrap="square" lIns="0" tIns="0" rIns="0" bIns="0" rtlCol="0" anchor="ctr"/>
          <a:lstStyle/>
          <a:p>
            <a:pPr marL="0" indent="0" algn="l">
              <a:lnSpc>
                <a:spcPct val="73116"/>
              </a:lnSpc>
              <a:buNone/>
            </a:pPr>
            <a:r>
              <a:rPr lang="en-US" sz="4050" b="1" dirty="0" err="1">
                <a:solidFill>
                  <a:srgbClr val="FFFFFF"/>
                </a:solidFill>
                <a:latin typeface="Sora" pitchFamily="34" charset="0"/>
                <a:ea typeface="Sora" pitchFamily="34" charset="-122"/>
                <a:cs typeface="Sora" pitchFamily="34" charset="-120"/>
              </a:rPr>
              <a:t>Ikhwezi</a:t>
            </a:r>
            <a:r>
              <a:rPr lang="en-US" sz="4050" b="1" dirty="0">
                <a:solidFill>
                  <a:srgbClr val="FFFFFF"/>
                </a:solidFill>
                <a:latin typeface="Sora" pitchFamily="34" charset="0"/>
                <a:ea typeface="Sora" pitchFamily="34" charset="-122"/>
                <a:cs typeface="Sora" pitchFamily="34" charset="-120"/>
              </a:rPr>
              <a:t> Farm Financial Health Report</a:t>
            </a:r>
            <a:endParaRPr lang="en-US" sz="40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2108529"/>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38926" y="1772860"/>
            <a:ext cx="3676650" cy="51435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Signature page</a:t>
            </a:r>
            <a:endParaRPr lang="en-US" sz="3375" dirty="0"/>
          </a:p>
        </p:txBody>
      </p:sp>
      <p:sp>
        <p:nvSpPr>
          <p:cNvPr id="7" name="Text 1"/>
          <p:cNvSpPr/>
          <p:nvPr/>
        </p:nvSpPr>
        <p:spPr>
          <a:xfrm>
            <a:off x="796882" y="2793816"/>
            <a:ext cx="4038600" cy="733425"/>
          </a:xfrm>
          <a:prstGeom prst="rect">
            <a:avLst/>
          </a:prstGeom>
          <a:noFill/>
          <a:ln/>
        </p:spPr>
        <p:txBody>
          <a:bodyPr wrap="square" lIns="0" tIns="0" rIns="0" bIns="0" rtlCol="0" anchor="ctr"/>
          <a:lstStyle/>
          <a:p>
            <a:pPr marL="0" indent="0" algn="l">
              <a:lnSpc>
                <a:spcPct val="105600"/>
              </a:lnSpc>
              <a:buNone/>
            </a:pPr>
            <a:r>
              <a:rPr lang="en-US" sz="1200" b="1" dirty="0">
                <a:solidFill>
                  <a:srgbClr val="1D1D1D"/>
                </a:solidFill>
                <a:latin typeface="Titillium Web" pitchFamily="34" charset="0"/>
                <a:ea typeface="Titillium Web" pitchFamily="34" charset="-122"/>
                <a:cs typeface="Titillium Web" pitchFamily="34" charset="-120"/>
              </a:rPr>
              <a:t>The Financial Health Report has been developed, agreed to and signed off by the following stakeholders of Local Village Foods Pty Ltd:</a:t>
            </a:r>
            <a:endParaRPr lang="en-US" sz="120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5" descr="preencoded.png"/>
          <p:cNvPicPr>
            <a:picLocks noChangeAspect="1"/>
          </p:cNvPicPr>
          <p:nvPr/>
        </p:nvPicPr>
        <p:blipFill>
          <a:blip r:embed="rId7"/>
          <a:stretch>
            <a:fillRect/>
          </a:stretch>
        </p:blipFill>
        <p:spPr>
          <a:xfrm>
            <a:off x="802389" y="4897050"/>
            <a:ext cx="6505575" cy="3581400"/>
          </a:xfrm>
          <a:prstGeom prst="rect">
            <a:avLst/>
          </a:prstGeom>
        </p:spPr>
      </p:pic>
      <p:sp>
        <p:nvSpPr>
          <p:cNvPr id="11" name="Text 3"/>
          <p:cNvSpPr/>
          <p:nvPr/>
        </p:nvSpPr>
        <p:spPr>
          <a:xfrm>
            <a:off x="802458" y="8999706"/>
            <a:ext cx="2257425" cy="180975"/>
          </a:xfrm>
          <a:prstGeom prst="rect">
            <a:avLst/>
          </a:prstGeom>
          <a:noFill/>
          <a:ln/>
        </p:spPr>
        <p:txBody>
          <a:bodyPr wrap="square" lIns="0" tIns="0" rIns="0" bIns="0" rtlCol="0" anchor="ctr"/>
          <a:lstStyle/>
          <a:p>
            <a:pPr marL="0" indent="0" algn="l">
              <a:lnSpc>
                <a:spcPct val="79650"/>
              </a:lnSpc>
              <a:buNone/>
            </a:pPr>
            <a:r>
              <a:rPr lang="en-US" sz="1200" dirty="0">
                <a:solidFill>
                  <a:srgbClr val="2B2B35"/>
                </a:solidFill>
                <a:latin typeface="Roboto" pitchFamily="34" charset="0"/>
                <a:ea typeface="Roboto" pitchFamily="34" charset="-122"/>
                <a:cs typeface="Roboto" pitchFamily="34" charset="-120"/>
              </a:rPr>
              <a:t>Date: __________________</a:t>
            </a:r>
            <a:endParaRPr lang="en-US" sz="1200" dirty="0"/>
          </a:p>
        </p:txBody>
      </p:sp>
      <p:sp>
        <p:nvSpPr>
          <p:cNvPr id="12"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2</a:t>
            </a:r>
            <a:endParaRPr lang="en-US" sz="1200" dirty="0"/>
          </a:p>
        </p:txBody>
      </p:sp>
      <p:pic>
        <p:nvPicPr>
          <p:cNvPr id="14" name="Image 5" descr="preencoded.png">
            <a:extLst>
              <a:ext uri="{FF2B5EF4-FFF2-40B4-BE49-F238E27FC236}">
                <a16:creationId xmlns:a16="http://schemas.microsoft.com/office/drawing/2014/main" id="{496E4715-6D48-E573-7C43-59150710DDE4}"/>
              </a:ext>
            </a:extLst>
          </p:cNvPr>
          <p:cNvPicPr>
            <a:picLocks noChangeAspect="1"/>
          </p:cNvPicPr>
          <p:nvPr/>
        </p:nvPicPr>
        <p:blipFill>
          <a:blip r:embed="rId8"/>
          <a:stretch>
            <a:fillRect/>
          </a:stretch>
        </p:blipFill>
        <p:spPr>
          <a:xfrm>
            <a:off x="5446093" y="1706418"/>
            <a:ext cx="1485900" cy="14192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442224" y="1288723"/>
            <a:ext cx="866775" cy="1895475"/>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pic>
        <p:nvPicPr>
          <p:cNvPr id="6" name="Image 4" descr="preencoded.png"/>
          <p:cNvPicPr>
            <a:picLocks noChangeAspect="1"/>
          </p:cNvPicPr>
          <p:nvPr/>
        </p:nvPicPr>
        <p:blipFill>
          <a:blip r:embed="rId7"/>
          <a:stretch>
            <a:fillRect/>
          </a:stretch>
        </p:blipFill>
        <p:spPr>
          <a:xfrm>
            <a:off x="803082" y="3509296"/>
            <a:ext cx="6486525" cy="6372225"/>
          </a:xfrm>
          <a:prstGeom prst="rect">
            <a:avLst/>
          </a:prstGeom>
        </p:spPr>
      </p:pic>
      <p:sp>
        <p:nvSpPr>
          <p:cNvPr id="7" name="Text 0"/>
          <p:cNvSpPr/>
          <p:nvPr/>
        </p:nvSpPr>
        <p:spPr>
          <a:xfrm>
            <a:off x="1238926" y="1527324"/>
            <a:ext cx="3676650" cy="102870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Table of Contents</a:t>
            </a:r>
            <a:endParaRPr lang="en-US" sz="3375" dirty="0"/>
          </a:p>
        </p:txBody>
      </p:sp>
      <p:pic>
        <p:nvPicPr>
          <p:cNvPr id="8" name="Image 5" descr="preencoded.png"/>
          <p:cNvPicPr>
            <a:picLocks noChangeAspect="1"/>
          </p:cNvPicPr>
          <p:nvPr/>
        </p:nvPicPr>
        <p:blipFill>
          <a:blip r:embed="rId8"/>
          <a:stretch>
            <a:fillRect/>
          </a:stretch>
        </p:blipFill>
        <p:spPr>
          <a:xfrm>
            <a:off x="5621703" y="1555213"/>
            <a:ext cx="1485900" cy="1419225"/>
          </a:xfrm>
          <a:prstGeom prst="rect">
            <a:avLst/>
          </a:prstGeom>
        </p:spPr>
      </p:pic>
      <p:sp>
        <p:nvSpPr>
          <p:cNvPr id="9"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10" name="Image 6" descr="preencoded.png"/>
          <p:cNvPicPr>
            <a:picLocks noChangeAspect="1"/>
          </p:cNvPicPr>
          <p:nvPr/>
        </p:nvPicPr>
        <p:blipFill>
          <a:blip r:embed="rId9"/>
          <a:stretch>
            <a:fillRect/>
          </a:stretch>
        </p:blipFill>
        <p:spPr>
          <a:xfrm>
            <a:off x="802498" y="3670764"/>
            <a:ext cx="6305550" cy="4114800"/>
          </a:xfrm>
          <a:prstGeom prst="rect">
            <a:avLst/>
          </a:prstGeom>
        </p:spPr>
      </p:pic>
      <p:pic>
        <p:nvPicPr>
          <p:cNvPr id="11" name="Image 7" descr="preencoded.png"/>
          <p:cNvPicPr>
            <a:picLocks noChangeAspect="1"/>
          </p:cNvPicPr>
          <p:nvPr/>
        </p:nvPicPr>
        <p:blipFill>
          <a:blip r:embed="rId10"/>
          <a:stretch>
            <a:fillRect/>
          </a:stretch>
        </p:blipFill>
        <p:spPr>
          <a:xfrm>
            <a:off x="1082269" y="7999476"/>
            <a:ext cx="6029325" cy="1143000"/>
          </a:xfrm>
          <a:prstGeom prst="rect">
            <a:avLst/>
          </a:prstGeom>
        </p:spPr>
      </p:pic>
      <p:sp>
        <p:nvSpPr>
          <p:cNvPr id="12"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3" name="Text 3"/>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3</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807232" y="1529791"/>
            <a:ext cx="85725" cy="51435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5" name="Text 0"/>
          <p:cNvSpPr/>
          <p:nvPr/>
        </p:nvSpPr>
        <p:spPr>
          <a:xfrm>
            <a:off x="1238926" y="1527324"/>
            <a:ext cx="3676650" cy="514350"/>
          </a:xfrm>
          <a:prstGeom prst="rect">
            <a:avLst/>
          </a:prstGeom>
          <a:noFill/>
          <a:ln/>
        </p:spPr>
        <p:txBody>
          <a:bodyPr wrap="square" lIns="0" tIns="0" rIns="0" bIns="0" rtlCol="0" anchor="ctr"/>
          <a:lstStyle/>
          <a:p>
            <a:pPr marL="0" indent="0" algn="l">
              <a:lnSpc>
                <a:spcPct val="79650"/>
              </a:lnSpc>
              <a:buNone/>
            </a:pPr>
            <a:r>
              <a:rPr lang="en-US" sz="3375" b="1" dirty="0">
                <a:solidFill>
                  <a:srgbClr val="1D1D1D"/>
                </a:solidFill>
                <a:latin typeface="Sora" pitchFamily="34" charset="0"/>
                <a:ea typeface="Sora" pitchFamily="34" charset="-122"/>
                <a:cs typeface="Sora" pitchFamily="34" charset="-120"/>
              </a:rPr>
              <a:t>Definitions</a:t>
            </a:r>
            <a:endParaRPr lang="en-US" sz="3375" dirty="0"/>
          </a:p>
        </p:txBody>
      </p:sp>
      <p:sp>
        <p:nvSpPr>
          <p:cNvPr id="6"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pic>
        <p:nvPicPr>
          <p:cNvPr id="7" name="Image 3" descr="preencoded.png"/>
          <p:cNvPicPr>
            <a:picLocks noChangeAspect="1"/>
          </p:cNvPicPr>
          <p:nvPr/>
        </p:nvPicPr>
        <p:blipFill>
          <a:blip r:embed="rId6"/>
          <a:stretch>
            <a:fillRect/>
          </a:stretch>
        </p:blipFill>
        <p:spPr>
          <a:xfrm>
            <a:off x="802481" y="2374049"/>
            <a:ext cx="6153150" cy="7048500"/>
          </a:xfrm>
          <a:prstGeom prst="rect">
            <a:avLst/>
          </a:prstGeom>
        </p:spPr>
      </p:pic>
      <p:sp>
        <p:nvSpPr>
          <p:cNvPr id="8" name="Text 2"/>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9" name="Text 3"/>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4</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151512" y="1387897"/>
            <a:ext cx="1162050"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1238926" y="1527324"/>
            <a:ext cx="3676650" cy="1028700"/>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Executive Summary</a:t>
            </a:r>
            <a:endParaRPr lang="en-US" sz="3375" dirty="0"/>
          </a:p>
        </p:txBody>
      </p:sp>
      <p:sp>
        <p:nvSpPr>
          <p:cNvPr id="7" name="Text 1"/>
          <p:cNvSpPr/>
          <p:nvPr/>
        </p:nvSpPr>
        <p:spPr>
          <a:xfrm>
            <a:off x="892957" y="2949209"/>
            <a:ext cx="4514850" cy="5334773"/>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050" b="1" dirty="0">
                <a:solidFill>
                  <a:srgbClr val="1D1D1D"/>
                </a:solidFill>
                <a:latin typeface="Titillium Web" pitchFamily="34" charset="0"/>
                <a:ea typeface="Titillium Web" pitchFamily="34" charset="-122"/>
                <a:cs typeface="Titillium Web" pitchFamily="34" charset="-120"/>
              </a:rPr>
              <a:t>1.1. About The Company</a:t>
            </a:r>
            <a:endParaRPr lang="en-US" sz="1050" dirty="0"/>
          </a:p>
          <a:p>
            <a:pPr marL="0" indent="0" algn="l">
              <a:lnSpc>
                <a:spcPts val="1600"/>
              </a:lnSpc>
              <a:spcBef>
                <a:spcPts val="600"/>
              </a:spcBef>
              <a:spcAft>
                <a:spcPts val="600"/>
              </a:spcAft>
              <a:buNone/>
            </a:pPr>
            <a:r>
              <a:rPr lang="en-US" sz="1050" dirty="0">
                <a:solidFill>
                  <a:srgbClr val="1D1D1D"/>
                </a:solidFill>
                <a:latin typeface="Titillium Web" pitchFamily="34" charset="0"/>
                <a:ea typeface="Titillium Web" pitchFamily="34" charset="-122"/>
                <a:cs typeface="Titillium Web" pitchFamily="34" charset="-120"/>
              </a:rPr>
              <a:t>Local Village Foods (LVF) is an African wholefood premium brand that specializes in ethical sourcing, sustainability, and healthy nutritional focus. As the trend for organic, functional, and ethically produced food continues to rise across the world, LVF has a unique chance of being a primary contender in the African superfood industry. Consumer preferences are moving towards gluten-free, plant-based, and nutrient-dense foods, offering LVF a big opportunity to take advantage of its core products—Roselle, Sorghum, Honey, and Teff-based products. Additionally, sustainability and traceability are becoming major drivers of buying behavior, as they enable the need for open sourcing, clean-label brands, and eco-friendly packaging solutions.</a:t>
            </a:r>
            <a:endParaRPr lang="en-US" sz="1050" dirty="0">
              <a:solidFill>
                <a:srgbClr val="1D1D1D"/>
              </a:solidFill>
              <a:latin typeface="Titillium Web" pitchFamily="34" charset="0"/>
            </a:endParaRPr>
          </a:p>
          <a:p>
            <a:pPr marL="0" indent="0" algn="l">
              <a:lnSpc>
                <a:spcPts val="1600"/>
              </a:lnSpc>
              <a:spcBef>
                <a:spcPts val="1200"/>
              </a:spcBef>
              <a:spcAft>
                <a:spcPts val="600"/>
              </a:spcAft>
              <a:buNone/>
            </a:pPr>
            <a:r>
              <a:rPr lang="en-US" sz="1050" b="1" dirty="0">
                <a:solidFill>
                  <a:srgbClr val="1D1D1D"/>
                </a:solidFill>
                <a:latin typeface="Titillium Web" pitchFamily="34" charset="0"/>
                <a:ea typeface="Titillium Web" pitchFamily="34" charset="-122"/>
                <a:cs typeface="Titillium Web" pitchFamily="34" charset="-120"/>
              </a:rPr>
              <a:t>1.2. Report Summary  </a:t>
            </a:r>
            <a:endParaRPr lang="en-US" sz="1050" dirty="0"/>
          </a:p>
          <a:p>
            <a:pPr marL="0" indent="0" algn="l">
              <a:lnSpc>
                <a:spcPts val="1600"/>
              </a:lnSpc>
              <a:spcBef>
                <a:spcPts val="600"/>
              </a:spcBef>
              <a:spcAft>
                <a:spcPts val="600"/>
              </a:spcAft>
              <a:buNone/>
            </a:pPr>
            <a:r>
              <a:rPr lang="en-US" sz="1050" dirty="0">
                <a:solidFill>
                  <a:srgbClr val="1D1D1D"/>
                </a:solidFill>
                <a:latin typeface="Titillium Web" pitchFamily="34" charset="0"/>
                <a:ea typeface="Titillium Web" pitchFamily="34" charset="-122"/>
                <a:cs typeface="Titillium Web" pitchFamily="34" charset="-120"/>
              </a:rPr>
              <a:t>This analysis offers a complete financial overview of Local Village Foods (LVF) for the period of five years, highlighting four basic areas: liquidity, solvency, profitability, and efficiency. The findings represent a firm with good financial bases and a transparent trend of development and strategic adherence.</a:t>
            </a:r>
            <a:endParaRPr lang="en-US" sz="1050" dirty="0"/>
          </a:p>
          <a:p>
            <a:pPr marL="0" indent="0" algn="l">
              <a:lnSpc>
                <a:spcPts val="1600"/>
              </a:lnSpc>
              <a:spcBef>
                <a:spcPts val="1200"/>
              </a:spcBef>
              <a:spcAft>
                <a:spcPts val="600"/>
              </a:spcAft>
              <a:buNone/>
            </a:pPr>
            <a:r>
              <a:rPr lang="en-US" sz="1050" b="1" dirty="0">
                <a:solidFill>
                  <a:srgbClr val="1D1D1D"/>
                </a:solidFill>
                <a:latin typeface="Titillium Web" pitchFamily="34" charset="0"/>
                <a:ea typeface="Titillium Web" pitchFamily="34" charset="-122"/>
                <a:cs typeface="Titillium Web" pitchFamily="34" charset="-120"/>
              </a:rPr>
              <a:t>1.3 Profitability</a:t>
            </a:r>
            <a:endParaRPr lang="en-US" sz="1050" dirty="0"/>
          </a:p>
          <a:p>
            <a:pPr marL="0" indent="0" algn="l">
              <a:lnSpc>
                <a:spcPts val="1600"/>
              </a:lnSpc>
              <a:spcBef>
                <a:spcPts val="600"/>
              </a:spcBef>
              <a:spcAft>
                <a:spcPts val="600"/>
              </a:spcAft>
              <a:buNone/>
            </a:pPr>
            <a:r>
              <a:rPr lang="en-US" sz="1050" dirty="0">
                <a:solidFill>
                  <a:srgbClr val="1D1D1D"/>
                </a:solidFill>
                <a:latin typeface="Titillium Web" pitchFamily="34" charset="0"/>
                <a:ea typeface="Titillium Web" pitchFamily="34" charset="-122"/>
                <a:cs typeface="Titillium Web" pitchFamily="34" charset="-120"/>
              </a:rPr>
              <a:t>LVF's profitability has also grown significantly, with revenues growing at a steady 23% annually and net margin growth from 7% in Year 1 to 37.3% in Year 5. This was driven by widening gross margins and declining operating costs as a percentage of revenue.</a:t>
            </a:r>
            <a:endParaRPr lang="en-US" sz="1050" dirty="0"/>
          </a:p>
          <a:p>
            <a:pPr marL="0" indent="0" algn="l">
              <a:lnSpc>
                <a:spcPct val="105600"/>
              </a:lnSpc>
              <a:buNone/>
            </a:pPr>
            <a:endParaRPr lang="en-US" sz="105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1" name="Text 4"/>
          <p:cNvSpPr/>
          <p:nvPr/>
        </p:nvSpPr>
        <p:spPr>
          <a:xfrm>
            <a:off x="802374" y="5821242"/>
            <a:ext cx="4514850" cy="3143250"/>
          </a:xfrm>
          <a:prstGeom prst="rect">
            <a:avLst/>
          </a:prstGeom>
          <a:noFill/>
          <a:ln/>
        </p:spPr>
        <p:txBody>
          <a:bodyPr wrap="square" lIns="0" tIns="0" rIns="0" bIns="0" rtlCol="0" anchor="ctr"/>
          <a:lstStyle/>
          <a:p>
            <a:pPr marL="0" indent="0" algn="l">
              <a:lnSpc>
                <a:spcPct val="105600"/>
              </a:lnSpc>
              <a:buNone/>
            </a:pPr>
            <a:endParaRPr lang="en-US" sz="1050"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5</a:t>
            </a:r>
            <a:endParaRPr lang="en-US" sz="1200" dirty="0"/>
          </a:p>
        </p:txBody>
      </p:sp>
      <p:pic>
        <p:nvPicPr>
          <p:cNvPr id="13" name="Image 5">
            <a:extLst>
              <a:ext uri="{FF2B5EF4-FFF2-40B4-BE49-F238E27FC236}">
                <a16:creationId xmlns:a16="http://schemas.microsoft.com/office/drawing/2014/main" id="{9CB62723-4E7F-D18A-39BB-0D407B29023D}"/>
              </a:ext>
            </a:extLst>
          </p:cNvPr>
          <p:cNvPicPr>
            <a:picLocks noChangeAspect="1"/>
          </p:cNvPicPr>
          <p:nvPr/>
        </p:nvPicPr>
        <p:blipFill>
          <a:blip r:embed="rId7"/>
          <a:stretch>
            <a:fillRect/>
          </a:stretch>
        </p:blipFill>
        <p:spPr>
          <a:xfrm>
            <a:off x="5418797" y="1669021"/>
            <a:ext cx="1485900" cy="14192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6275337" y="1387897"/>
            <a:ext cx="1038225" cy="3295650"/>
          </a:xfrm>
          <a:prstGeom prst="rect">
            <a:avLst/>
          </a:prstGeom>
        </p:spPr>
      </p:pic>
      <p:pic>
        <p:nvPicPr>
          <p:cNvPr id="4" name="Image 2" descr="preencoded.png"/>
          <p:cNvPicPr>
            <a:picLocks noChangeAspect="1"/>
          </p:cNvPicPr>
          <p:nvPr/>
        </p:nvPicPr>
        <p:blipFill>
          <a:blip r:embed="rId5"/>
          <a:stretch>
            <a:fillRect/>
          </a:stretch>
        </p:blipFill>
        <p:spPr>
          <a:xfrm>
            <a:off x="807232" y="1549479"/>
            <a:ext cx="85725" cy="981075"/>
          </a:xfrm>
          <a:prstGeom prst="rect">
            <a:avLst/>
          </a:prstGeom>
        </p:spPr>
      </p:pic>
      <p:pic>
        <p:nvPicPr>
          <p:cNvPr id="5" name="Image 3" descr="preencoded.png"/>
          <p:cNvPicPr>
            <a:picLocks noChangeAspect="1"/>
          </p:cNvPicPr>
          <p:nvPr/>
        </p:nvPicPr>
        <p:blipFill>
          <a:blip r:embed="rId6"/>
          <a:stretch>
            <a:fillRect/>
          </a:stretch>
        </p:blipFill>
        <p:spPr>
          <a:xfrm>
            <a:off x="796962" y="919932"/>
            <a:ext cx="6177705" cy="190500"/>
          </a:xfrm>
          <a:prstGeom prst="rect">
            <a:avLst/>
          </a:prstGeom>
        </p:spPr>
      </p:pic>
      <p:sp>
        <p:nvSpPr>
          <p:cNvPr id="6" name="Text 0"/>
          <p:cNvSpPr/>
          <p:nvPr/>
        </p:nvSpPr>
        <p:spPr>
          <a:xfrm>
            <a:off x="892957" y="2977632"/>
            <a:ext cx="4392599" cy="4532776"/>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050" b="1" dirty="0">
                <a:solidFill>
                  <a:srgbClr val="1D1D1D"/>
                </a:solidFill>
                <a:latin typeface="Titillium Web" pitchFamily="34" charset="0"/>
                <a:ea typeface="Titillium Web" pitchFamily="34" charset="-122"/>
                <a:cs typeface="Titillium Web" pitchFamily="34" charset="-120"/>
              </a:rPr>
              <a:t>1.4 Solvency</a:t>
            </a:r>
            <a:endParaRPr lang="en-US" sz="1050" dirty="0"/>
          </a:p>
          <a:p>
            <a:pPr marL="0" indent="0" algn="l">
              <a:lnSpc>
                <a:spcPts val="1600"/>
              </a:lnSpc>
              <a:spcBef>
                <a:spcPts val="600"/>
              </a:spcBef>
              <a:spcAft>
                <a:spcPts val="600"/>
              </a:spcAft>
              <a:buNone/>
            </a:pPr>
            <a:r>
              <a:rPr lang="en-US" sz="1050" dirty="0">
                <a:solidFill>
                  <a:srgbClr val="1D1D1D"/>
                </a:solidFill>
                <a:latin typeface="Titillium Web" pitchFamily="34" charset="0"/>
                <a:ea typeface="Titillium Web" pitchFamily="34" charset="-122"/>
                <a:cs typeface="Titillium Web" pitchFamily="34" charset="-120"/>
              </a:rPr>
              <a:t>On the solvency front, LVF successively reduced its debt burden to zero, being fully equity-funded by Year 5. This renders the firm financially healthy and well-buffered against long-term risk.</a:t>
            </a:r>
            <a:endParaRPr lang="en-US" sz="1050" dirty="0"/>
          </a:p>
          <a:p>
            <a:pPr marL="0" indent="0" algn="l">
              <a:lnSpc>
                <a:spcPts val="1600"/>
              </a:lnSpc>
              <a:spcBef>
                <a:spcPts val="1200"/>
              </a:spcBef>
              <a:spcAft>
                <a:spcPts val="600"/>
              </a:spcAft>
              <a:buNone/>
            </a:pPr>
            <a:r>
              <a:rPr lang="en-US" sz="1050" b="1" dirty="0">
                <a:solidFill>
                  <a:srgbClr val="1D1D1D"/>
                </a:solidFill>
                <a:latin typeface="Titillium Web" pitchFamily="34" charset="0"/>
                <a:ea typeface="Titillium Web" pitchFamily="34" charset="-122"/>
                <a:cs typeface="Titillium Web" pitchFamily="34" charset="-120"/>
              </a:rPr>
              <a:t>1.5 Liquidity</a:t>
            </a:r>
            <a:endParaRPr lang="en-US" sz="1050" dirty="0"/>
          </a:p>
          <a:p>
            <a:pPr marL="0" indent="0" algn="l">
              <a:lnSpc>
                <a:spcPts val="1600"/>
              </a:lnSpc>
              <a:spcBef>
                <a:spcPts val="600"/>
              </a:spcBef>
              <a:spcAft>
                <a:spcPts val="600"/>
              </a:spcAft>
              <a:buNone/>
            </a:pPr>
            <a:r>
              <a:rPr lang="en-US" sz="1050" dirty="0">
                <a:solidFill>
                  <a:srgbClr val="1D1D1D"/>
                </a:solidFill>
                <a:latin typeface="Titillium Web" pitchFamily="34" charset="0"/>
                <a:ea typeface="Titillium Web" pitchFamily="34" charset="-122"/>
                <a:cs typeface="Titillium Web" pitchFamily="34" charset="-120"/>
              </a:rPr>
              <a:t>LVF's Liquidity ratios improved up to Year 4, with current and quick ratios reflecting better short-term financial health. The fall to zero in Year 5 results from the full settlement of current liabilities, not reduced liquidity.</a:t>
            </a:r>
            <a:endParaRPr lang="en-US" sz="1050" dirty="0"/>
          </a:p>
          <a:p>
            <a:pPr marL="0" indent="0" algn="l">
              <a:lnSpc>
                <a:spcPts val="1600"/>
              </a:lnSpc>
              <a:spcBef>
                <a:spcPts val="1200"/>
              </a:spcBef>
              <a:spcAft>
                <a:spcPts val="600"/>
              </a:spcAft>
              <a:buNone/>
            </a:pPr>
            <a:r>
              <a:rPr lang="en-US" sz="1050" b="1" dirty="0">
                <a:solidFill>
                  <a:srgbClr val="1D1D1D"/>
                </a:solidFill>
                <a:latin typeface="Titillium Web" pitchFamily="34" charset="0"/>
                <a:ea typeface="Titillium Web" pitchFamily="34" charset="-122"/>
                <a:cs typeface="Titillium Web" pitchFamily="34" charset="-120"/>
              </a:rPr>
              <a:t>1.6 Efficiency</a:t>
            </a:r>
            <a:endParaRPr lang="en-US" sz="1050" dirty="0"/>
          </a:p>
          <a:p>
            <a:pPr marL="0" indent="0" algn="l">
              <a:lnSpc>
                <a:spcPts val="1600"/>
              </a:lnSpc>
              <a:spcBef>
                <a:spcPts val="600"/>
              </a:spcBef>
              <a:spcAft>
                <a:spcPts val="600"/>
              </a:spcAft>
              <a:buNone/>
            </a:pPr>
            <a:r>
              <a:rPr lang="en-US" sz="1050" dirty="0">
                <a:solidFill>
                  <a:srgbClr val="1D1D1D"/>
                </a:solidFill>
                <a:latin typeface="Titillium Web" pitchFamily="34" charset="0"/>
                <a:ea typeface="Titillium Web" pitchFamily="34" charset="-122"/>
                <a:cs typeface="Titillium Web" pitchFamily="34" charset="-120"/>
              </a:rPr>
              <a:t>Efficiency was consistent for asset utilization, but fluctuating inventory turnover and consistently zero receivables show areas where operating controls can be enhanced.</a:t>
            </a:r>
            <a:endParaRPr lang="en-US" sz="1050" dirty="0"/>
          </a:p>
          <a:p>
            <a:pPr marL="0" indent="0" algn="l">
              <a:lnSpc>
                <a:spcPts val="1600"/>
              </a:lnSpc>
              <a:spcBef>
                <a:spcPts val="600"/>
              </a:spcBef>
              <a:spcAft>
                <a:spcPts val="600"/>
              </a:spcAft>
              <a:buNone/>
            </a:pPr>
            <a:r>
              <a:rPr lang="en-US" sz="1050" dirty="0">
                <a:solidFill>
                  <a:srgbClr val="1D1D1D"/>
                </a:solidFill>
                <a:latin typeface="Titillium Web" pitchFamily="34" charset="0"/>
                <a:ea typeface="Titillium Web" pitchFamily="34" charset="-122"/>
                <a:cs typeface="Titillium Web" pitchFamily="34" charset="-120"/>
              </a:rPr>
              <a:t>Financially, LVF is sound overall, founded on excellent profitability and sound capital structure. Enhanced management of receivables and inventory will remain the foundation upon which the company's sustainability and growth are founded.</a:t>
            </a:r>
            <a:endParaRPr lang="en-US" sz="1050"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9" name="Text 2"/>
          <p:cNvSpPr/>
          <p:nvPr/>
        </p:nvSpPr>
        <p:spPr>
          <a:xfrm>
            <a:off x="1238926" y="1527324"/>
            <a:ext cx="3676650" cy="1028700"/>
          </a:xfrm>
          <a:prstGeom prst="rect">
            <a:avLst/>
          </a:prstGeom>
          <a:noFill/>
          <a:ln/>
        </p:spPr>
        <p:txBody>
          <a:bodyPr wrap="square" lIns="0" tIns="0" rIns="0" bIns="0" rtlCol="0" anchor="ctr"/>
          <a:lstStyle/>
          <a:p>
            <a:pPr marL="342900" indent="-342900" algn="l">
              <a:lnSpc>
                <a:spcPct val="79650"/>
              </a:lnSpc>
              <a:buSzPct val="100000"/>
              <a:buFont typeface="+mj-lt"/>
              <a:buAutoNum type="arabicPeriod"/>
            </a:pPr>
            <a:r>
              <a:rPr lang="en-US" sz="3375" b="1" dirty="0">
                <a:solidFill>
                  <a:srgbClr val="1D1D1D"/>
                </a:solidFill>
                <a:latin typeface="Sora" pitchFamily="34" charset="0"/>
                <a:ea typeface="Sora" pitchFamily="34" charset="-122"/>
                <a:cs typeface="Sora" pitchFamily="34" charset="-120"/>
              </a:rPr>
              <a:t>Executive Summary</a:t>
            </a:r>
            <a:endParaRPr lang="en-US" sz="3375" dirty="0"/>
          </a:p>
        </p:txBody>
      </p:sp>
      <p:sp>
        <p:nvSpPr>
          <p:cNvPr id="10" name="Text 3"/>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1" name="Text 4"/>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6</a:t>
            </a:r>
            <a:endParaRPr lang="en-US" sz="1200" dirty="0"/>
          </a:p>
        </p:txBody>
      </p:sp>
      <p:pic>
        <p:nvPicPr>
          <p:cNvPr id="12" name="Image 5">
            <a:extLst>
              <a:ext uri="{FF2B5EF4-FFF2-40B4-BE49-F238E27FC236}">
                <a16:creationId xmlns:a16="http://schemas.microsoft.com/office/drawing/2014/main" id="{58EACC94-3643-BB1F-A408-BD2EDAD92BCC}"/>
              </a:ext>
            </a:extLst>
          </p:cNvPr>
          <p:cNvPicPr>
            <a:picLocks noChangeAspect="1"/>
          </p:cNvPicPr>
          <p:nvPr/>
        </p:nvPicPr>
        <p:blipFill>
          <a:blip r:embed="rId7"/>
          <a:stretch>
            <a:fillRect/>
          </a:stretch>
        </p:blipFill>
        <p:spPr>
          <a:xfrm>
            <a:off x="5541629" y="1669021"/>
            <a:ext cx="1485900" cy="1419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476250" y="5691092"/>
            <a:ext cx="6819900" cy="3848100"/>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pic>
        <p:nvPicPr>
          <p:cNvPr id="5" name="Image 3" descr="preencoded.png"/>
          <p:cNvPicPr>
            <a:picLocks noChangeAspect="1"/>
          </p:cNvPicPr>
          <p:nvPr/>
        </p:nvPicPr>
        <p:blipFill>
          <a:blip r:embed="rId6"/>
          <a:stretch>
            <a:fillRect/>
          </a:stretch>
        </p:blipFill>
        <p:spPr>
          <a:xfrm>
            <a:off x="807232" y="1417949"/>
            <a:ext cx="85725" cy="514350"/>
          </a:xfrm>
          <a:prstGeom prst="rect">
            <a:avLst/>
          </a:prstGeom>
        </p:spPr>
      </p:pic>
      <p:sp>
        <p:nvSpPr>
          <p:cNvPr id="6" name="Text 0"/>
          <p:cNvSpPr/>
          <p:nvPr/>
        </p:nvSpPr>
        <p:spPr>
          <a:xfrm>
            <a:off x="1222200" y="1415301"/>
            <a:ext cx="5734050" cy="514350"/>
          </a:xfrm>
          <a:prstGeom prst="rect">
            <a:avLst/>
          </a:prstGeom>
          <a:noFill/>
          <a:ln/>
        </p:spPr>
        <p:txBody>
          <a:bodyPr wrap="square" lIns="0" tIns="0" rIns="0" bIns="0" rtlCol="0" anchor="ctr"/>
          <a:lstStyle/>
          <a:p>
            <a:pPr algn="l">
              <a:lnSpc>
                <a:spcPct val="79650"/>
              </a:lnSpc>
              <a:buSzPct val="100000"/>
            </a:pPr>
            <a:r>
              <a:rPr lang="en-US" sz="3375" b="1" dirty="0">
                <a:solidFill>
                  <a:srgbClr val="1D1D1D"/>
                </a:solidFill>
                <a:latin typeface="Sora" pitchFamily="34" charset="0"/>
                <a:ea typeface="Sora" pitchFamily="34" charset="-122"/>
                <a:cs typeface="Sora" pitchFamily="34" charset="-120"/>
              </a:rPr>
              <a:t>2.Liquidity Analysis</a:t>
            </a:r>
            <a:endParaRPr lang="en-US" sz="3375" dirty="0"/>
          </a:p>
        </p:txBody>
      </p:sp>
      <p:sp>
        <p:nvSpPr>
          <p:cNvPr id="7" name="Text 1"/>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8" name="Text 2"/>
          <p:cNvSpPr/>
          <p:nvPr/>
        </p:nvSpPr>
        <p:spPr>
          <a:xfrm>
            <a:off x="892956" y="2213162"/>
            <a:ext cx="6081711" cy="2686050"/>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2.1. Introduction</a:t>
            </a:r>
            <a:endParaRPr lang="en-US" sz="12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Liquidity ratios evaluate LVF's ability to settle its short-term financial obligations. They include current ratio, quick ratio, and cash ratio—all key indicators of the company's immediate financial health.</a:t>
            </a:r>
            <a:endParaRPr lang="en-US" sz="1200" dirty="0"/>
          </a:p>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2.2. Detailed Analysis</a:t>
            </a:r>
            <a:endParaRPr lang="en-US" sz="1200" dirty="0"/>
          </a:p>
          <a:p>
            <a:pPr marL="0" indent="0" algn="l">
              <a:lnSpc>
                <a:spcPts val="1600"/>
              </a:lnSpc>
              <a:spcBef>
                <a:spcPts val="600"/>
              </a:spcBef>
              <a:spcAft>
                <a:spcPts val="600"/>
              </a:spcAft>
              <a:buNone/>
            </a:pPr>
            <a:r>
              <a:rPr lang="en-US" sz="1200" dirty="0">
                <a:solidFill>
                  <a:srgbClr val="1D1D1D"/>
                </a:solidFill>
                <a:latin typeface="Titillium Web" pitchFamily="34" charset="0"/>
                <a:ea typeface="Titillium Web" pitchFamily="34" charset="-122"/>
                <a:cs typeface="Titillium Web" pitchFamily="34" charset="-120"/>
              </a:rPr>
              <a:t>LVF's liquidity has improved considerably between Year 1 and Year 4. Current ratio has improved from 0.3 to 7.7, and quick ratio from 0.0 to 7.6, indicating higher ability to settle current liabilities using liquid funds.</a:t>
            </a:r>
            <a:endParaRPr lang="en-US" sz="1200" dirty="0"/>
          </a:p>
        </p:txBody>
      </p:sp>
      <p:sp>
        <p:nvSpPr>
          <p:cNvPr id="9" name="Text 3"/>
          <p:cNvSpPr/>
          <p:nvPr/>
        </p:nvSpPr>
        <p:spPr>
          <a:xfrm>
            <a:off x="802336" y="6001942"/>
            <a:ext cx="6172331" cy="3136526"/>
          </a:xfrm>
          <a:prstGeom prst="rect">
            <a:avLst/>
          </a:prstGeom>
          <a:noFill/>
          <a:ln/>
        </p:spPr>
        <p:txBody>
          <a:bodyPr wrap="square" lIns="0" tIns="0" rIns="0" bIns="0" rtlCol="0" anchor="ctr"/>
          <a:lstStyle/>
          <a:p>
            <a:pPr marL="0" indent="0" algn="l">
              <a:lnSpc>
                <a:spcPts val="3000"/>
              </a:lnSpc>
              <a:spcBef>
                <a:spcPts val="600"/>
              </a:spcBef>
              <a:spcAft>
                <a:spcPts val="600"/>
              </a:spcAft>
              <a:buNone/>
            </a:pPr>
            <a:r>
              <a:rPr lang="en-US" sz="2400" dirty="0">
                <a:solidFill>
                  <a:srgbClr val="FFFFFF"/>
                </a:solidFill>
                <a:latin typeface="Titillium Web" pitchFamily="34" charset="0"/>
                <a:ea typeface="Titillium Web" pitchFamily="34" charset="-122"/>
                <a:cs typeface="Titillium Web" pitchFamily="34" charset="-120"/>
              </a:rPr>
              <a:t>The cash ratio, though, was 0.0 throughout, reflecting reliance on non-cash assets. In Year 5, all the ratios dropped to 0.0 because the company settled all of its liabilities—this is not a lack of cash but the absence of liabilities to measure liquidity against.</a:t>
            </a:r>
            <a:endParaRPr lang="en-US" sz="2400" dirty="0"/>
          </a:p>
        </p:txBody>
      </p:sp>
      <p:sp>
        <p:nvSpPr>
          <p:cNvPr id="11"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2"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7</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7772400" cy="10058400"/>
          </a:xfrm>
          <a:prstGeom prst="rect">
            <a:avLst/>
          </a:prstGeom>
        </p:spPr>
      </p:pic>
      <p:pic>
        <p:nvPicPr>
          <p:cNvPr id="3" name="Image 1" descr="preencoded.png"/>
          <p:cNvPicPr>
            <a:picLocks noChangeAspect="1"/>
          </p:cNvPicPr>
          <p:nvPr/>
        </p:nvPicPr>
        <p:blipFill>
          <a:blip r:embed="rId4"/>
          <a:stretch>
            <a:fillRect/>
          </a:stretch>
        </p:blipFill>
        <p:spPr>
          <a:xfrm>
            <a:off x="807232" y="1549479"/>
            <a:ext cx="85725" cy="981075"/>
          </a:xfrm>
          <a:prstGeom prst="rect">
            <a:avLst/>
          </a:prstGeom>
        </p:spPr>
      </p:pic>
      <p:pic>
        <p:nvPicPr>
          <p:cNvPr id="4" name="Image 2" descr="preencoded.png"/>
          <p:cNvPicPr>
            <a:picLocks noChangeAspect="1"/>
          </p:cNvPicPr>
          <p:nvPr/>
        </p:nvPicPr>
        <p:blipFill>
          <a:blip r:embed="rId5"/>
          <a:stretch>
            <a:fillRect/>
          </a:stretch>
        </p:blipFill>
        <p:spPr>
          <a:xfrm>
            <a:off x="796962" y="919932"/>
            <a:ext cx="6177705" cy="190500"/>
          </a:xfrm>
          <a:prstGeom prst="rect">
            <a:avLst/>
          </a:prstGeom>
        </p:spPr>
      </p:pic>
      <p:sp>
        <p:nvSpPr>
          <p:cNvPr id="6" name="Text 0"/>
          <p:cNvSpPr/>
          <p:nvPr/>
        </p:nvSpPr>
        <p:spPr>
          <a:xfrm>
            <a:off x="1238926" y="1527324"/>
            <a:ext cx="3676650" cy="962025"/>
          </a:xfrm>
          <a:prstGeom prst="rect">
            <a:avLst/>
          </a:prstGeom>
          <a:noFill/>
          <a:ln/>
        </p:spPr>
        <p:txBody>
          <a:bodyPr wrap="square" lIns="0" tIns="0" rIns="0" bIns="0" rtlCol="0" anchor="ctr"/>
          <a:lstStyle/>
          <a:p>
            <a:pPr algn="l">
              <a:lnSpc>
                <a:spcPct val="79650"/>
              </a:lnSpc>
              <a:buSzPct val="100000"/>
            </a:pPr>
            <a:r>
              <a:rPr lang="en-US" sz="3150" b="1" dirty="0">
                <a:solidFill>
                  <a:srgbClr val="1D1D1D"/>
                </a:solidFill>
                <a:latin typeface="Sora" pitchFamily="34" charset="0"/>
                <a:ea typeface="Sora" pitchFamily="34" charset="-122"/>
                <a:cs typeface="Sora" pitchFamily="34" charset="-120"/>
              </a:rPr>
              <a:t>2.Liquidity Analysis</a:t>
            </a:r>
            <a:endParaRPr lang="en-US" sz="3150" dirty="0"/>
          </a:p>
        </p:txBody>
      </p:sp>
      <p:sp>
        <p:nvSpPr>
          <p:cNvPr id="7" name="Text 1"/>
          <p:cNvSpPr/>
          <p:nvPr/>
        </p:nvSpPr>
        <p:spPr>
          <a:xfrm>
            <a:off x="802433" y="7291720"/>
            <a:ext cx="6274644" cy="2089643"/>
          </a:xfrm>
          <a:prstGeom prst="rect">
            <a:avLst/>
          </a:prstGeom>
          <a:noFill/>
          <a:ln/>
        </p:spPr>
        <p:txBody>
          <a:bodyPr wrap="square" lIns="0" tIns="0" rIns="0" bIns="0" rtlCol="0" anchor="ctr"/>
          <a:lstStyle/>
          <a:p>
            <a:pPr marL="0" indent="0" algn="l">
              <a:lnSpc>
                <a:spcPts val="3000"/>
              </a:lnSpc>
              <a:spcBef>
                <a:spcPts val="1200"/>
              </a:spcBef>
              <a:spcAft>
                <a:spcPts val="600"/>
              </a:spcAft>
              <a:buNone/>
            </a:pPr>
            <a:r>
              <a:rPr lang="en-US" sz="2400" b="1" dirty="0">
                <a:solidFill>
                  <a:srgbClr val="1D1D1D"/>
                </a:solidFill>
                <a:latin typeface="Titillium Web" pitchFamily="34" charset="0"/>
                <a:ea typeface="Titillium Web" pitchFamily="34" charset="-122"/>
                <a:cs typeface="Titillium Web" pitchFamily="34" charset="-120"/>
              </a:rPr>
              <a:t>2.3. Conclusion</a:t>
            </a:r>
            <a:endParaRPr lang="en-US" sz="2400" dirty="0"/>
          </a:p>
          <a:p>
            <a:pPr marL="0" indent="0" algn="l">
              <a:lnSpc>
                <a:spcPts val="3000"/>
              </a:lnSpc>
              <a:spcBef>
                <a:spcPts val="600"/>
              </a:spcBef>
              <a:spcAft>
                <a:spcPts val="600"/>
              </a:spcAft>
              <a:buNone/>
            </a:pPr>
            <a:r>
              <a:rPr lang="en-US" sz="2400" dirty="0">
                <a:solidFill>
                  <a:srgbClr val="1D1D1D"/>
                </a:solidFill>
                <a:latin typeface="Titillium Web" pitchFamily="34" charset="0"/>
                <a:ea typeface="Titillium Web" pitchFamily="34" charset="-122"/>
                <a:cs typeface="Titillium Web" pitchFamily="34" charset="-120"/>
              </a:rPr>
              <a:t>Liquidity position strengthened steadily for four years, and the Year 5 decline was due to liability elimination. This strategic move enhances the company's ability to manage its obligations prudently.</a:t>
            </a:r>
            <a:endParaRPr lang="en-US" sz="2400" dirty="0"/>
          </a:p>
        </p:txBody>
      </p:sp>
      <p:sp>
        <p:nvSpPr>
          <p:cNvPr id="8" name="Text 2"/>
          <p:cNvSpPr/>
          <p:nvPr/>
        </p:nvSpPr>
        <p:spPr>
          <a:xfrm>
            <a:off x="5187639" y="677036"/>
            <a:ext cx="1771650" cy="209550"/>
          </a:xfrm>
          <a:prstGeom prst="rect">
            <a:avLst/>
          </a:prstGeom>
          <a:noFill/>
          <a:ln/>
        </p:spPr>
        <p:txBody>
          <a:bodyPr wrap="square" lIns="0" tIns="0" rIns="0" bIns="0" rtlCol="0" anchor="ctr"/>
          <a:lstStyle/>
          <a:p>
            <a:pPr marL="0" indent="0" algn="r">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May 05, 2025</a:t>
            </a:r>
            <a:endParaRPr lang="en-US" sz="1350" dirty="0"/>
          </a:p>
        </p:txBody>
      </p:sp>
      <p:sp>
        <p:nvSpPr>
          <p:cNvPr id="11" name="Text 3"/>
          <p:cNvSpPr/>
          <p:nvPr/>
        </p:nvSpPr>
        <p:spPr>
          <a:xfrm>
            <a:off x="802394" y="2739638"/>
            <a:ext cx="4038600" cy="247650"/>
          </a:xfrm>
          <a:prstGeom prst="rect">
            <a:avLst/>
          </a:prstGeom>
          <a:noFill/>
          <a:ln/>
        </p:spPr>
        <p:txBody>
          <a:bodyPr wrap="square" lIns="0" tIns="0" rIns="0" bIns="0" rtlCol="0" anchor="ctr"/>
          <a:lstStyle/>
          <a:p>
            <a:pPr marL="0" indent="0" algn="l">
              <a:lnSpc>
                <a:spcPts val="1600"/>
              </a:lnSpc>
              <a:spcBef>
                <a:spcPts val="1200"/>
              </a:spcBef>
              <a:spcAft>
                <a:spcPts val="600"/>
              </a:spcAft>
              <a:buNone/>
            </a:pPr>
            <a:r>
              <a:rPr lang="en-US" sz="1200" b="1" dirty="0">
                <a:solidFill>
                  <a:srgbClr val="1D1D1D"/>
                </a:solidFill>
                <a:latin typeface="Titillium Web" pitchFamily="34" charset="0"/>
                <a:ea typeface="Titillium Web" pitchFamily="34" charset="-122"/>
                <a:cs typeface="Titillium Web" pitchFamily="34" charset="-120"/>
              </a:rPr>
              <a:t>Table 1: Liquidity Ratios</a:t>
            </a:r>
            <a:endParaRPr lang="en-US" sz="1200" dirty="0"/>
          </a:p>
        </p:txBody>
      </p:sp>
      <p:sp>
        <p:nvSpPr>
          <p:cNvPr id="12" name="Text 4"/>
          <p:cNvSpPr/>
          <p:nvPr/>
        </p:nvSpPr>
        <p:spPr>
          <a:xfrm>
            <a:off x="807232" y="677036"/>
            <a:ext cx="2705100" cy="209550"/>
          </a:xfrm>
          <a:prstGeom prst="rect">
            <a:avLst/>
          </a:prstGeom>
          <a:noFill/>
          <a:ln/>
        </p:spPr>
        <p:txBody>
          <a:bodyPr wrap="square" lIns="0" tIns="0" rIns="0" bIns="0" rtlCol="0" anchor="ctr"/>
          <a:lstStyle/>
          <a:p>
            <a:pPr marL="0" indent="0" algn="l">
              <a:lnSpc>
                <a:spcPct val="79650"/>
              </a:lnSpc>
              <a:buNone/>
            </a:pPr>
            <a:r>
              <a:rPr lang="en-US" sz="1350" i="1" dirty="0">
                <a:solidFill>
                  <a:srgbClr val="1D1D1D"/>
                </a:solidFill>
                <a:latin typeface="Titillium Web" pitchFamily="34" charset="0"/>
                <a:ea typeface="Titillium Web" pitchFamily="34" charset="-122"/>
                <a:cs typeface="Titillium Web" pitchFamily="34" charset="-120"/>
              </a:rPr>
              <a:t>LVF Financial Health Report</a:t>
            </a:r>
            <a:endParaRPr lang="en-US" sz="1350" dirty="0"/>
          </a:p>
        </p:txBody>
      </p:sp>
      <p:sp>
        <p:nvSpPr>
          <p:cNvPr id="13" name="Text 5"/>
          <p:cNvSpPr/>
          <p:nvPr/>
        </p:nvSpPr>
        <p:spPr>
          <a:xfrm>
            <a:off x="7505700" y="9829800"/>
            <a:ext cx="266700" cy="228600"/>
          </a:xfrm>
          <a:prstGeom prst="rect">
            <a:avLst/>
          </a:prstGeom>
          <a:noFill/>
          <a:ln/>
        </p:spPr>
        <p:txBody>
          <a:bodyPr wrap="square" lIns="0" tIns="0" rIns="0" bIns="0" rtlCol="0" anchor="ctr"/>
          <a:lstStyle/>
          <a:p>
            <a:pPr marL="0" indent="0" algn="ctr">
              <a:buNone/>
            </a:pPr>
            <a:r>
              <a:rPr lang="en-US" sz="1200" u="none" dirty="0">
                <a:solidFill>
                  <a:srgbClr val="FFFFFF"/>
                </a:solidFill>
                <a:uFill>
                  <a:solidFill>
                    <a:srgbClr val="FFFFFF"/>
                  </a:solidFill>
                </a:uFill>
                <a:latin typeface="Titillium Web" pitchFamily="34" charset="0"/>
                <a:ea typeface="Titillium Web" pitchFamily="34" charset="-122"/>
                <a:cs typeface="Titillium Web" pitchFamily="34" charset="-120"/>
              </a:rPr>
              <a:t>8</a:t>
            </a:r>
            <a:endParaRPr lang="en-US" sz="1200" dirty="0"/>
          </a:p>
        </p:txBody>
      </p:sp>
      <p:graphicFrame>
        <p:nvGraphicFramePr>
          <p:cNvPr id="14" name="Table 13">
            <a:extLst>
              <a:ext uri="{FF2B5EF4-FFF2-40B4-BE49-F238E27FC236}">
                <a16:creationId xmlns:a16="http://schemas.microsoft.com/office/drawing/2014/main" id="{674AEFEB-7E11-2F2C-005F-A4214D5A2CD7}"/>
              </a:ext>
            </a:extLst>
          </p:cNvPr>
          <p:cNvGraphicFramePr>
            <a:graphicFrameLocks noGrp="1"/>
          </p:cNvGraphicFramePr>
          <p:nvPr>
            <p:extLst>
              <p:ext uri="{D42A27DB-BD31-4B8C-83A1-F6EECF244321}">
                <p14:modId xmlns:p14="http://schemas.microsoft.com/office/powerpoint/2010/main" val="1363384619"/>
              </p:ext>
            </p:extLst>
          </p:nvPr>
        </p:nvGraphicFramePr>
        <p:xfrm>
          <a:off x="796961" y="3269838"/>
          <a:ext cx="6280116" cy="2927812"/>
        </p:xfrm>
        <a:graphic>
          <a:graphicData uri="http://schemas.openxmlformats.org/drawingml/2006/table">
            <a:tbl>
              <a:tblPr firstRow="1" bandRow="1">
                <a:tableStyleId>{E8B1032C-EA38-4F05-BA0D-38AFFFC7BED3}</a:tableStyleId>
              </a:tblPr>
              <a:tblGrid>
                <a:gridCol w="1046686">
                  <a:extLst>
                    <a:ext uri="{9D8B030D-6E8A-4147-A177-3AD203B41FA5}">
                      <a16:colId xmlns:a16="http://schemas.microsoft.com/office/drawing/2014/main" val="2820657819"/>
                    </a:ext>
                  </a:extLst>
                </a:gridCol>
                <a:gridCol w="1046686">
                  <a:extLst>
                    <a:ext uri="{9D8B030D-6E8A-4147-A177-3AD203B41FA5}">
                      <a16:colId xmlns:a16="http://schemas.microsoft.com/office/drawing/2014/main" val="3123067601"/>
                    </a:ext>
                  </a:extLst>
                </a:gridCol>
                <a:gridCol w="1046686">
                  <a:extLst>
                    <a:ext uri="{9D8B030D-6E8A-4147-A177-3AD203B41FA5}">
                      <a16:colId xmlns:a16="http://schemas.microsoft.com/office/drawing/2014/main" val="3352445230"/>
                    </a:ext>
                  </a:extLst>
                </a:gridCol>
                <a:gridCol w="1046686">
                  <a:extLst>
                    <a:ext uri="{9D8B030D-6E8A-4147-A177-3AD203B41FA5}">
                      <a16:colId xmlns:a16="http://schemas.microsoft.com/office/drawing/2014/main" val="3776201623"/>
                    </a:ext>
                  </a:extLst>
                </a:gridCol>
                <a:gridCol w="1046686">
                  <a:extLst>
                    <a:ext uri="{9D8B030D-6E8A-4147-A177-3AD203B41FA5}">
                      <a16:colId xmlns:a16="http://schemas.microsoft.com/office/drawing/2014/main" val="3495096223"/>
                    </a:ext>
                  </a:extLst>
                </a:gridCol>
                <a:gridCol w="1046686">
                  <a:extLst>
                    <a:ext uri="{9D8B030D-6E8A-4147-A177-3AD203B41FA5}">
                      <a16:colId xmlns:a16="http://schemas.microsoft.com/office/drawing/2014/main" val="2972391578"/>
                    </a:ext>
                  </a:extLst>
                </a:gridCol>
              </a:tblGrid>
              <a:tr h="731953">
                <a:tc>
                  <a:txBody>
                    <a:bodyPr/>
                    <a:lstStyle/>
                    <a:p>
                      <a:pPr algn="just">
                        <a:lnSpc>
                          <a:spcPts val="1500"/>
                        </a:lnSpc>
                        <a:spcBef>
                          <a:spcPts val="600"/>
                        </a:spcBef>
                        <a:spcAft>
                          <a:spcPts val="600"/>
                        </a:spcAft>
                        <a:buNone/>
                      </a:pPr>
                      <a:r>
                        <a:rPr lang="en-AU" sz="1400" b="1">
                          <a:solidFill>
                            <a:srgbClr val="FFFFFF"/>
                          </a:solidFill>
                          <a:effectLst/>
                        </a:rPr>
                        <a:t>Metric</a:t>
                      </a:r>
                      <a:endParaRPr lang="en-ZA" sz="1400">
                        <a:effectLst/>
                        <a:latin typeface="Times New Roman" panose="02020603050405020304" pitchFamily="18" charset="0"/>
                        <a:ea typeface="Times New Roman" panose="02020603050405020304" pitchFamily="18" charset="0"/>
                      </a:endParaRPr>
                    </a:p>
                  </a:txBody>
                  <a:tcPr marL="68580" marR="68580" marT="0" marB="0" anchor="ctr">
                    <a:solidFill>
                      <a:srgbClr val="188133"/>
                    </a:solidFill>
                  </a:tcPr>
                </a:tc>
                <a:tc>
                  <a:txBody>
                    <a:bodyPr/>
                    <a:lstStyle/>
                    <a:p>
                      <a:pPr algn="just">
                        <a:lnSpc>
                          <a:spcPts val="1500"/>
                        </a:lnSpc>
                        <a:spcBef>
                          <a:spcPts val="600"/>
                        </a:spcBef>
                        <a:spcAft>
                          <a:spcPts val="600"/>
                        </a:spcAft>
                        <a:buNone/>
                      </a:pPr>
                      <a:r>
                        <a:rPr lang="en-AU" sz="1400" b="1">
                          <a:solidFill>
                            <a:srgbClr val="FFFFFF"/>
                          </a:solidFill>
                          <a:effectLst/>
                        </a:rPr>
                        <a:t>Year 1</a:t>
                      </a:r>
                      <a:endParaRPr lang="en-ZA" sz="1400">
                        <a:effectLst/>
                        <a:latin typeface="Times New Roman" panose="02020603050405020304" pitchFamily="18" charset="0"/>
                        <a:ea typeface="Times New Roman" panose="02020603050405020304" pitchFamily="18" charset="0"/>
                      </a:endParaRPr>
                    </a:p>
                  </a:txBody>
                  <a:tcPr marL="68580" marR="68580" marT="0" marB="0" anchor="ctr">
                    <a:solidFill>
                      <a:srgbClr val="188133"/>
                    </a:solidFill>
                  </a:tcPr>
                </a:tc>
                <a:tc>
                  <a:txBody>
                    <a:bodyPr/>
                    <a:lstStyle/>
                    <a:p>
                      <a:pPr algn="just">
                        <a:lnSpc>
                          <a:spcPts val="1500"/>
                        </a:lnSpc>
                        <a:spcBef>
                          <a:spcPts val="600"/>
                        </a:spcBef>
                        <a:spcAft>
                          <a:spcPts val="600"/>
                        </a:spcAft>
                        <a:buNone/>
                      </a:pPr>
                      <a:r>
                        <a:rPr lang="en-AU" sz="1400" b="1">
                          <a:solidFill>
                            <a:srgbClr val="FFFFFF"/>
                          </a:solidFill>
                          <a:effectLst/>
                        </a:rPr>
                        <a:t>Year 2</a:t>
                      </a:r>
                      <a:endParaRPr lang="en-ZA" sz="1400">
                        <a:effectLst/>
                        <a:latin typeface="Times New Roman" panose="02020603050405020304" pitchFamily="18" charset="0"/>
                        <a:ea typeface="Times New Roman" panose="02020603050405020304" pitchFamily="18" charset="0"/>
                      </a:endParaRPr>
                    </a:p>
                  </a:txBody>
                  <a:tcPr marL="68580" marR="68580" marT="0" marB="0" anchor="ctr">
                    <a:solidFill>
                      <a:srgbClr val="188133"/>
                    </a:solidFill>
                  </a:tcPr>
                </a:tc>
                <a:tc>
                  <a:txBody>
                    <a:bodyPr/>
                    <a:lstStyle/>
                    <a:p>
                      <a:pPr algn="just">
                        <a:lnSpc>
                          <a:spcPts val="1500"/>
                        </a:lnSpc>
                        <a:spcBef>
                          <a:spcPts val="600"/>
                        </a:spcBef>
                        <a:spcAft>
                          <a:spcPts val="600"/>
                        </a:spcAft>
                        <a:buNone/>
                      </a:pPr>
                      <a:r>
                        <a:rPr lang="en-AU" sz="1400" b="1">
                          <a:solidFill>
                            <a:srgbClr val="FFFFFF"/>
                          </a:solidFill>
                          <a:effectLst/>
                        </a:rPr>
                        <a:t>Year 3</a:t>
                      </a:r>
                      <a:endParaRPr lang="en-ZA" sz="1400">
                        <a:effectLst/>
                        <a:latin typeface="Times New Roman" panose="02020603050405020304" pitchFamily="18" charset="0"/>
                        <a:ea typeface="Times New Roman" panose="02020603050405020304" pitchFamily="18" charset="0"/>
                      </a:endParaRPr>
                    </a:p>
                  </a:txBody>
                  <a:tcPr marL="68580" marR="68580" marT="0" marB="0" anchor="ctr">
                    <a:solidFill>
                      <a:srgbClr val="188133"/>
                    </a:solidFill>
                  </a:tcPr>
                </a:tc>
                <a:tc>
                  <a:txBody>
                    <a:bodyPr/>
                    <a:lstStyle/>
                    <a:p>
                      <a:pPr algn="just">
                        <a:lnSpc>
                          <a:spcPts val="1500"/>
                        </a:lnSpc>
                        <a:spcBef>
                          <a:spcPts val="600"/>
                        </a:spcBef>
                        <a:spcAft>
                          <a:spcPts val="600"/>
                        </a:spcAft>
                        <a:buNone/>
                      </a:pPr>
                      <a:r>
                        <a:rPr lang="en-AU" sz="1400" b="1">
                          <a:solidFill>
                            <a:srgbClr val="FFFFFF"/>
                          </a:solidFill>
                          <a:effectLst/>
                        </a:rPr>
                        <a:t>Year 4</a:t>
                      </a:r>
                      <a:endParaRPr lang="en-ZA" sz="1400">
                        <a:effectLst/>
                        <a:latin typeface="Times New Roman" panose="02020603050405020304" pitchFamily="18" charset="0"/>
                        <a:ea typeface="Times New Roman" panose="02020603050405020304" pitchFamily="18" charset="0"/>
                      </a:endParaRPr>
                    </a:p>
                  </a:txBody>
                  <a:tcPr marL="68580" marR="68580" marT="0" marB="0" anchor="ctr">
                    <a:solidFill>
                      <a:srgbClr val="188133"/>
                    </a:solidFill>
                  </a:tcPr>
                </a:tc>
                <a:tc>
                  <a:txBody>
                    <a:bodyPr/>
                    <a:lstStyle/>
                    <a:p>
                      <a:pPr algn="just">
                        <a:lnSpc>
                          <a:spcPts val="1500"/>
                        </a:lnSpc>
                        <a:spcBef>
                          <a:spcPts val="600"/>
                        </a:spcBef>
                        <a:spcAft>
                          <a:spcPts val="600"/>
                        </a:spcAft>
                        <a:buNone/>
                      </a:pPr>
                      <a:r>
                        <a:rPr lang="en-AU" sz="1400" b="1" dirty="0">
                          <a:solidFill>
                            <a:srgbClr val="FFFFFF"/>
                          </a:solidFill>
                          <a:effectLst/>
                        </a:rPr>
                        <a:t>Year 5</a:t>
                      </a:r>
                      <a:endParaRPr lang="en-ZA" sz="1400" dirty="0">
                        <a:effectLst/>
                        <a:latin typeface="Times New Roman" panose="02020603050405020304" pitchFamily="18" charset="0"/>
                        <a:ea typeface="Times New Roman" panose="02020603050405020304" pitchFamily="18" charset="0"/>
                      </a:endParaRPr>
                    </a:p>
                  </a:txBody>
                  <a:tcPr marL="68580" marR="68580" marT="0" marB="0" anchor="ctr">
                    <a:solidFill>
                      <a:srgbClr val="188133"/>
                    </a:solidFill>
                  </a:tcPr>
                </a:tc>
                <a:extLst>
                  <a:ext uri="{0D108BD9-81ED-4DB2-BD59-A6C34878D82A}">
                    <a16:rowId xmlns:a16="http://schemas.microsoft.com/office/drawing/2014/main" val="3336878864"/>
                  </a:ext>
                </a:extLst>
              </a:tr>
              <a:tr h="731953">
                <a:tc>
                  <a:txBody>
                    <a:bodyPr/>
                    <a:lstStyle/>
                    <a:p>
                      <a:pPr algn="just">
                        <a:lnSpc>
                          <a:spcPts val="1500"/>
                        </a:lnSpc>
                        <a:spcBef>
                          <a:spcPts val="600"/>
                        </a:spcBef>
                        <a:spcAft>
                          <a:spcPts val="600"/>
                        </a:spcAft>
                        <a:buNone/>
                      </a:pPr>
                      <a:r>
                        <a:rPr lang="en-AU" sz="1000" dirty="0">
                          <a:effectLst/>
                        </a:rPr>
                        <a:t>Current Ratio</a:t>
                      </a:r>
                      <a:endParaRPr lang="en-ZA"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0.309</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0.474</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0.878</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2.225</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0.000</a:t>
                      </a:r>
                      <a:endParaRPr lang="en-ZA"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250953157"/>
                  </a:ext>
                </a:extLst>
              </a:tr>
              <a:tr h="731953">
                <a:tc>
                  <a:txBody>
                    <a:bodyPr/>
                    <a:lstStyle/>
                    <a:p>
                      <a:pPr algn="just">
                        <a:lnSpc>
                          <a:spcPts val="1500"/>
                        </a:lnSpc>
                        <a:spcBef>
                          <a:spcPts val="600"/>
                        </a:spcBef>
                        <a:spcAft>
                          <a:spcPts val="600"/>
                        </a:spcAft>
                        <a:buNone/>
                      </a:pPr>
                      <a:r>
                        <a:rPr lang="en-AU" sz="1000">
                          <a:effectLst/>
                        </a:rPr>
                        <a:t>Quick Ratio</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0.134</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0.398</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0.624</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2.129</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0.000</a:t>
                      </a:r>
                      <a:endParaRPr lang="en-ZA"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769456898"/>
                  </a:ext>
                </a:extLst>
              </a:tr>
              <a:tr h="731953">
                <a:tc>
                  <a:txBody>
                    <a:bodyPr/>
                    <a:lstStyle/>
                    <a:p>
                      <a:pPr algn="just">
                        <a:lnSpc>
                          <a:spcPts val="1500"/>
                        </a:lnSpc>
                        <a:spcBef>
                          <a:spcPts val="600"/>
                        </a:spcBef>
                        <a:spcAft>
                          <a:spcPts val="600"/>
                        </a:spcAft>
                        <a:buNone/>
                      </a:pPr>
                      <a:r>
                        <a:rPr lang="en-AU" sz="1000" dirty="0">
                          <a:effectLst/>
                        </a:rPr>
                        <a:t>Cash Ratio</a:t>
                      </a:r>
                      <a:endParaRPr lang="en-ZA"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dirty="0">
                          <a:effectLst/>
                        </a:rPr>
                        <a:t>0.000</a:t>
                      </a:r>
                      <a:endParaRPr lang="en-ZA"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0.000</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0.000</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a:effectLst/>
                        </a:rPr>
                        <a:t>0.000</a:t>
                      </a:r>
                      <a:endParaRPr lang="en-ZA"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algn="just">
                        <a:lnSpc>
                          <a:spcPts val="1500"/>
                        </a:lnSpc>
                        <a:spcBef>
                          <a:spcPts val="600"/>
                        </a:spcBef>
                        <a:spcAft>
                          <a:spcPts val="600"/>
                        </a:spcAft>
                        <a:buNone/>
                      </a:pPr>
                      <a:r>
                        <a:rPr lang="en-AU" sz="1000" dirty="0">
                          <a:effectLst/>
                        </a:rPr>
                        <a:t>0.000</a:t>
                      </a:r>
                      <a:endParaRPr lang="en-ZA"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54273756"/>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TotalTime>
  <Words>1681</Words>
  <Application>Microsoft Office PowerPoint</Application>
  <PresentationFormat>Custom</PresentationFormat>
  <Paragraphs>263</Paragraphs>
  <Slides>17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Arial</vt:lpstr>
      <vt:lpstr>Arimo</vt:lpstr>
      <vt:lpstr>Open Sans</vt:lpstr>
      <vt:lpstr>Poppins</vt:lpstr>
      <vt:lpstr>Roboto</vt:lpstr>
      <vt:lpstr>Sora</vt:lpstr>
      <vt:lpstr>Times New Roman</vt:lpstr>
      <vt:lpstr>Titillium Web</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Sithembiso Mpungose</cp:lastModifiedBy>
  <cp:revision>4</cp:revision>
  <dcterms:created xsi:type="dcterms:W3CDTF">2025-05-06T12:18:08Z</dcterms:created>
  <dcterms:modified xsi:type="dcterms:W3CDTF">2025-06-05T08:58:15Z</dcterms:modified>
</cp:coreProperties>
</file>