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90" r:id="rId5"/>
    <p:sldId id="291" r:id="rId6"/>
    <p:sldId id="292"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7772400" cy="10058400"/>
  <p:notesSz cx="10058400" cy="7772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47" d="100"/>
          <a:sy n="47" d="100"/>
        </p:scale>
        <p:origin x="22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5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1.png"/><Relationship Id="rId7" Type="http://schemas.openxmlformats.org/officeDocument/2006/relationships/image" Target="../media/image8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82.png"/><Relationship Id="rId4" Type="http://schemas.openxmlformats.org/officeDocument/2006/relationships/image" Target="../media/image81.png"/></Relationships>
</file>

<file path=ppt/slides/_rels/slide11.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1.png"/><Relationship Id="rId7" Type="http://schemas.openxmlformats.org/officeDocument/2006/relationships/image" Target="../media/image8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86.png"/><Relationship Id="rId5" Type="http://schemas.openxmlformats.org/officeDocument/2006/relationships/image" Target="../media/image13.png"/><Relationship Id="rId4" Type="http://schemas.openxmlformats.org/officeDocument/2006/relationships/image" Target="../media/image85.png"/><Relationship Id="rId9" Type="http://schemas.openxmlformats.org/officeDocument/2006/relationships/image" Target="../media/image89.png"/></Relationships>
</file>

<file path=ppt/slides/_rels/slide12.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1.png"/><Relationship Id="rId7" Type="http://schemas.openxmlformats.org/officeDocument/2006/relationships/image" Target="../media/image9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90.png"/><Relationship Id="rId5" Type="http://schemas.openxmlformats.org/officeDocument/2006/relationships/image" Target="../media/image13.png"/><Relationship Id="rId4" Type="http://schemas.openxmlformats.org/officeDocument/2006/relationships/image" Target="../media/image7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93.png"/><Relationship Id="rId5" Type="http://schemas.openxmlformats.org/officeDocument/2006/relationships/image" Target="../media/image13.png"/><Relationship Id="rId4" Type="http://schemas.openxmlformats.org/officeDocument/2006/relationships/image" Target="../media/image7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95.png"/><Relationship Id="rId5" Type="http://schemas.openxmlformats.org/officeDocument/2006/relationships/image" Target="../media/image13.png"/><Relationship Id="rId4" Type="http://schemas.openxmlformats.org/officeDocument/2006/relationships/image" Target="../media/image7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8.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97.png"/><Relationship Id="rId5" Type="http://schemas.openxmlformats.org/officeDocument/2006/relationships/image" Target="../media/image13.png"/><Relationship Id="rId4" Type="http://schemas.openxmlformats.org/officeDocument/2006/relationships/image" Target="../media/image7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99.png"/><Relationship Id="rId5" Type="http://schemas.openxmlformats.org/officeDocument/2006/relationships/image" Target="../media/image13.png"/><Relationship Id="rId4" Type="http://schemas.openxmlformats.org/officeDocument/2006/relationships/image" Target="../media/image78.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01.png"/><Relationship Id="rId5" Type="http://schemas.openxmlformats.org/officeDocument/2006/relationships/image" Target="../media/image13.png"/><Relationship Id="rId4" Type="http://schemas.openxmlformats.org/officeDocument/2006/relationships/image" Target="../media/image78.png"/></Relationships>
</file>

<file path=ppt/slides/_rels/slide18.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03.png"/><Relationship Id="rId5" Type="http://schemas.openxmlformats.org/officeDocument/2006/relationships/image" Target="../media/image86.png"/><Relationship Id="rId4" Type="http://schemas.openxmlformats.org/officeDocument/2006/relationships/image" Target="../media/image102.png"/><Relationship Id="rId9" Type="http://schemas.openxmlformats.org/officeDocument/2006/relationships/image" Target="../media/image105.png"/></Relationships>
</file>

<file path=ppt/slides/_rels/slide19.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2.png"/><Relationship Id="rId9" Type="http://schemas.openxmlformats.org/officeDocument/2006/relationships/image" Target="../media/image10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notesSlide" Target="../notesSlides/notesSlide4.xml"/><Relationship Id="rId16"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5.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18" Type="http://schemas.openxmlformats.org/officeDocument/2006/relationships/image" Target="../media/image48.png"/><Relationship Id="rId26" Type="http://schemas.openxmlformats.org/officeDocument/2006/relationships/image" Target="../media/image56.png"/><Relationship Id="rId3" Type="http://schemas.openxmlformats.org/officeDocument/2006/relationships/image" Target="../media/image33.png"/><Relationship Id="rId21" Type="http://schemas.openxmlformats.org/officeDocument/2006/relationships/image" Target="../media/image51.png"/><Relationship Id="rId7" Type="http://schemas.openxmlformats.org/officeDocument/2006/relationships/image" Target="../media/image37.png"/><Relationship Id="rId12" Type="http://schemas.openxmlformats.org/officeDocument/2006/relationships/image" Target="../media/image42.png"/><Relationship Id="rId17" Type="http://schemas.openxmlformats.org/officeDocument/2006/relationships/image" Target="../media/image47.png"/><Relationship Id="rId25" Type="http://schemas.openxmlformats.org/officeDocument/2006/relationships/image" Target="../media/image55.png"/><Relationship Id="rId2" Type="http://schemas.openxmlformats.org/officeDocument/2006/relationships/notesSlide" Target="../notesSlides/notesSlide5.xml"/><Relationship Id="rId16" Type="http://schemas.openxmlformats.org/officeDocument/2006/relationships/image" Target="../media/image46.png"/><Relationship Id="rId20" Type="http://schemas.openxmlformats.org/officeDocument/2006/relationships/image" Target="../media/image50.png"/><Relationship Id="rId1" Type="http://schemas.openxmlformats.org/officeDocument/2006/relationships/slideLayout" Target="../slideLayouts/slideLayout1.xml"/><Relationship Id="rId6" Type="http://schemas.openxmlformats.org/officeDocument/2006/relationships/image" Target="../media/image36.png"/><Relationship Id="rId11" Type="http://schemas.openxmlformats.org/officeDocument/2006/relationships/image" Target="../media/image41.png"/><Relationship Id="rId24" Type="http://schemas.openxmlformats.org/officeDocument/2006/relationships/image" Target="../media/image54.png"/><Relationship Id="rId5" Type="http://schemas.openxmlformats.org/officeDocument/2006/relationships/image" Target="../media/image35.png"/><Relationship Id="rId15" Type="http://schemas.openxmlformats.org/officeDocument/2006/relationships/image" Target="../media/image45.png"/><Relationship Id="rId23" Type="http://schemas.openxmlformats.org/officeDocument/2006/relationships/image" Target="../media/image53.png"/><Relationship Id="rId10" Type="http://schemas.openxmlformats.org/officeDocument/2006/relationships/image" Target="../media/image40.png"/><Relationship Id="rId19" Type="http://schemas.openxmlformats.org/officeDocument/2006/relationships/image" Target="../media/image49.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 Id="rId22" Type="http://schemas.openxmlformats.org/officeDocument/2006/relationships/image" Target="../media/image52.png"/></Relationships>
</file>

<file path=ppt/slides/_rels/slide6.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18" Type="http://schemas.openxmlformats.org/officeDocument/2006/relationships/image" Target="../media/image7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notesSlide" Target="../notesSlides/notesSlide6.xml"/><Relationship Id="rId16" Type="http://schemas.openxmlformats.org/officeDocument/2006/relationships/image" Target="../media/image70.png"/><Relationship Id="rId20" Type="http://schemas.openxmlformats.org/officeDocument/2006/relationships/image" Target="../media/image74.png"/><Relationship Id="rId1" Type="http://schemas.openxmlformats.org/officeDocument/2006/relationships/slideLayout" Target="../slideLayouts/slideLayout1.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5" Type="http://schemas.openxmlformats.org/officeDocument/2006/relationships/image" Target="../media/image69.png"/><Relationship Id="rId10" Type="http://schemas.openxmlformats.org/officeDocument/2006/relationships/image" Target="../media/image64.png"/><Relationship Id="rId19" Type="http://schemas.openxmlformats.org/officeDocument/2006/relationships/image" Target="../media/image73.png"/><Relationship Id="rId4" Type="http://schemas.openxmlformats.org/officeDocument/2006/relationships/image" Target="../media/image58.png"/><Relationship Id="rId9" Type="http://schemas.openxmlformats.org/officeDocument/2006/relationships/image" Target="../media/image63.png"/><Relationship Id="rId14" Type="http://schemas.openxmlformats.org/officeDocument/2006/relationships/image" Target="../media/image6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9.png"/><Relationship Id="rId5" Type="http://schemas.openxmlformats.org/officeDocument/2006/relationships/image" Target="../media/image13.png"/><Relationship Id="rId4" Type="http://schemas.openxmlformats.org/officeDocument/2006/relationships/image" Target="../media/image7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0" y="1145248"/>
            <a:ext cx="5010150" cy="3124200"/>
          </a:xfrm>
          <a:prstGeom prst="rect">
            <a:avLst/>
          </a:prstGeom>
        </p:spPr>
      </p:pic>
      <p:pic>
        <p:nvPicPr>
          <p:cNvPr id="4" name="Image 2" descr="preencoded.png"/>
          <p:cNvPicPr>
            <a:picLocks noChangeAspect="1"/>
          </p:cNvPicPr>
          <p:nvPr/>
        </p:nvPicPr>
        <p:blipFill>
          <a:blip r:embed="rId5"/>
          <a:stretch>
            <a:fillRect/>
          </a:stretch>
        </p:blipFill>
        <p:spPr>
          <a:xfrm>
            <a:off x="3678050" y="1128112"/>
            <a:ext cx="1343025" cy="1343025"/>
          </a:xfrm>
          <a:prstGeom prst="rect">
            <a:avLst/>
          </a:prstGeom>
        </p:spPr>
      </p:pic>
      <p:sp>
        <p:nvSpPr>
          <p:cNvPr id="5" name="Text 0"/>
          <p:cNvSpPr/>
          <p:nvPr/>
        </p:nvSpPr>
        <p:spPr>
          <a:xfrm>
            <a:off x="589348" y="2009165"/>
            <a:ext cx="3429000" cy="1571625"/>
          </a:xfrm>
          <a:prstGeom prst="rect">
            <a:avLst/>
          </a:prstGeom>
          <a:noFill/>
          <a:ln/>
        </p:spPr>
        <p:txBody>
          <a:bodyPr wrap="square" lIns="0" tIns="0" rIns="0" bIns="0" rtlCol="0" anchor="ctr"/>
          <a:lstStyle/>
          <a:p>
            <a:pPr marL="0" indent="0" algn="l">
              <a:buNone/>
            </a:pPr>
            <a:r>
              <a:rPr lang="en-US" sz="3750" dirty="0">
                <a:solidFill>
                  <a:srgbClr val="FFFFFF"/>
                </a:solidFill>
                <a:latin typeface="Arimo" pitchFamily="34" charset="0"/>
                <a:ea typeface="Arimo" pitchFamily="34" charset="-122"/>
                <a:cs typeface="Arimo" pitchFamily="34" charset="-120"/>
              </a:rPr>
              <a:t>GAP </a:t>
            </a:r>
          </a:p>
          <a:p>
            <a:pPr marL="0" indent="0">
              <a:buNone/>
            </a:pPr>
            <a:r>
              <a:rPr lang="en-US" sz="3750" dirty="0">
                <a:solidFill>
                  <a:srgbClr val="FFFFFF"/>
                </a:solidFill>
                <a:latin typeface="Arimo" pitchFamily="34" charset="0"/>
                <a:ea typeface="Arimo" pitchFamily="34" charset="-122"/>
                <a:cs typeface="Arimo" pitchFamily="34" charset="-120"/>
              </a:rPr>
              <a:t>ANALYSIS</a:t>
            </a:r>
            <a:endParaRPr lang="en-US" sz="3750" dirty="0"/>
          </a:p>
          <a:p>
            <a:pPr marL="0" indent="0" algn="l">
              <a:buNone/>
            </a:pPr>
            <a:r>
              <a:rPr lang="en-US" sz="3750" dirty="0">
                <a:solidFill>
                  <a:srgbClr val="FFFFFF"/>
                </a:solidFill>
                <a:latin typeface="Arimo" pitchFamily="34" charset="0"/>
                <a:ea typeface="Arimo" pitchFamily="34" charset="-122"/>
                <a:cs typeface="Arimo" pitchFamily="34" charset="-120"/>
              </a:rPr>
              <a:t>REPORT</a:t>
            </a:r>
            <a:endParaRPr lang="en-US" sz="3750" dirty="0"/>
          </a:p>
        </p:txBody>
      </p:sp>
      <p:pic>
        <p:nvPicPr>
          <p:cNvPr id="6" name="Image 3" descr="preencoded.png"/>
          <p:cNvPicPr>
            <a:picLocks noChangeAspect="1"/>
          </p:cNvPicPr>
          <p:nvPr/>
        </p:nvPicPr>
        <p:blipFill>
          <a:blip r:embed="rId6"/>
          <a:stretch>
            <a:fillRect/>
          </a:stretch>
        </p:blipFill>
        <p:spPr>
          <a:xfrm>
            <a:off x="0" y="4219575"/>
            <a:ext cx="7772400" cy="4076700"/>
          </a:xfrm>
          <a:prstGeom prst="rect">
            <a:avLst/>
          </a:prstGeom>
        </p:spPr>
      </p:pic>
      <p:pic>
        <p:nvPicPr>
          <p:cNvPr id="7" name="Image 4" descr="preencoded.png"/>
          <p:cNvPicPr>
            <a:picLocks noChangeAspect="1"/>
          </p:cNvPicPr>
          <p:nvPr/>
        </p:nvPicPr>
        <p:blipFill>
          <a:blip r:embed="rId7"/>
          <a:stretch>
            <a:fillRect/>
          </a:stretch>
        </p:blipFill>
        <p:spPr>
          <a:xfrm>
            <a:off x="4862751" y="6575308"/>
            <a:ext cx="1752600" cy="1752600"/>
          </a:xfrm>
          <a:prstGeom prst="rect">
            <a:avLst/>
          </a:prstGeom>
        </p:spPr>
      </p:pic>
      <p:pic>
        <p:nvPicPr>
          <p:cNvPr id="8" name="Image 5" descr="preencoded.png"/>
          <p:cNvPicPr>
            <a:picLocks noChangeAspect="1"/>
          </p:cNvPicPr>
          <p:nvPr/>
        </p:nvPicPr>
        <p:blipFill>
          <a:blip r:embed="rId8"/>
          <a:stretch>
            <a:fillRect/>
          </a:stretch>
        </p:blipFill>
        <p:spPr>
          <a:xfrm>
            <a:off x="6607635" y="6575308"/>
            <a:ext cx="1171575" cy="1752600"/>
          </a:xfrm>
          <a:prstGeom prst="rect">
            <a:avLst/>
          </a:prstGeom>
        </p:spPr>
      </p:pic>
      <p:pic>
        <p:nvPicPr>
          <p:cNvPr id="9" name="Image 6" descr="preencoded.png"/>
          <p:cNvPicPr>
            <a:picLocks noChangeAspect="1"/>
          </p:cNvPicPr>
          <p:nvPr/>
        </p:nvPicPr>
        <p:blipFill>
          <a:blip r:embed="rId9"/>
          <a:stretch>
            <a:fillRect/>
          </a:stretch>
        </p:blipFill>
        <p:spPr>
          <a:xfrm>
            <a:off x="551487" y="9286170"/>
            <a:ext cx="6652174" cy="190500"/>
          </a:xfrm>
          <a:prstGeom prst="rect">
            <a:avLst/>
          </a:prstGeom>
        </p:spPr>
      </p:pic>
      <p:sp>
        <p:nvSpPr>
          <p:cNvPr id="10" name="Text 1"/>
          <p:cNvSpPr/>
          <p:nvPr/>
        </p:nvSpPr>
        <p:spPr>
          <a:xfrm>
            <a:off x="586267" y="3215135"/>
            <a:ext cx="3362325" cy="228600"/>
          </a:xfrm>
          <a:prstGeom prst="rect">
            <a:avLst/>
          </a:prstGeom>
          <a:noFill/>
          <a:ln/>
        </p:spPr>
        <p:txBody>
          <a:bodyPr wrap="square" lIns="0" tIns="0" rIns="0" bIns="0" rtlCol="0" anchor="ctr"/>
          <a:lstStyle/>
          <a:p>
            <a:pPr marL="0" indent="0" algn="l">
              <a:lnSpc>
                <a:spcPct val="99141"/>
              </a:lnSpc>
              <a:buNone/>
            </a:pPr>
            <a:r>
              <a:rPr lang="en-US" sz="1200" dirty="0">
                <a:solidFill>
                  <a:srgbClr val="17630E"/>
                </a:solidFill>
                <a:latin typeface="Arimo" pitchFamily="34" charset="0"/>
                <a:ea typeface="Arimo" pitchFamily="34" charset="-122"/>
                <a:cs typeface="Arimo" pitchFamily="34" charset="-120"/>
              </a:rPr>
              <a:t>.</a:t>
            </a:r>
            <a:endParaRPr lang="en-US" sz="1200" dirty="0"/>
          </a:p>
        </p:txBody>
      </p:sp>
      <p:sp>
        <p:nvSpPr>
          <p:cNvPr id="11" name="Text 2"/>
          <p:cNvSpPr/>
          <p:nvPr/>
        </p:nvSpPr>
        <p:spPr>
          <a:xfrm>
            <a:off x="594654" y="432399"/>
            <a:ext cx="1952625" cy="285750"/>
          </a:xfrm>
          <a:prstGeom prst="rect">
            <a:avLst/>
          </a:prstGeom>
          <a:noFill/>
          <a:ln/>
        </p:spPr>
        <p:txBody>
          <a:bodyPr wrap="square" lIns="0" tIns="0" rIns="0" bIns="0" rtlCol="0" anchor="ctr"/>
          <a:lstStyle/>
          <a:p>
            <a:pPr marL="0" indent="0" algn="l">
              <a:lnSpc>
                <a:spcPct val="66563"/>
              </a:lnSpc>
              <a:buNone/>
            </a:pPr>
            <a:r>
              <a:rPr lang="en-US" sz="2250" b="1" dirty="0">
                <a:solidFill>
                  <a:srgbClr val="000000"/>
                </a:solidFill>
                <a:latin typeface="Arimo" pitchFamily="34" charset="0"/>
                <a:ea typeface="Arimo" pitchFamily="34" charset="-122"/>
                <a:cs typeface="Arimo" pitchFamily="34" charset="-120"/>
              </a:rPr>
              <a:t>2025/2028</a:t>
            </a:r>
            <a:endParaRPr lang="en-US" sz="2250" b="1" dirty="0"/>
          </a:p>
        </p:txBody>
      </p:sp>
      <p:sp>
        <p:nvSpPr>
          <p:cNvPr id="12" name="Text 3"/>
          <p:cNvSpPr/>
          <p:nvPr/>
        </p:nvSpPr>
        <p:spPr>
          <a:xfrm>
            <a:off x="5517813" y="2457583"/>
            <a:ext cx="1876425" cy="1476375"/>
          </a:xfrm>
          <a:prstGeom prst="rect">
            <a:avLst/>
          </a:prstGeom>
          <a:noFill/>
          <a:ln/>
        </p:spPr>
        <p:txBody>
          <a:bodyPr wrap="square" lIns="0" tIns="0" rIns="0" bIns="0" rtlCol="0" anchor="ctr"/>
          <a:lstStyle/>
          <a:p>
            <a:pPr marL="0" indent="0" algn="l">
              <a:lnSpc>
                <a:spcPct val="91365"/>
              </a:lnSpc>
              <a:buNone/>
            </a:pPr>
            <a:r>
              <a:rPr lang="en-US" sz="1200" b="1" dirty="0">
                <a:solidFill>
                  <a:srgbClr val="000000"/>
                </a:solidFill>
                <a:latin typeface="Arimo" pitchFamily="34" charset="0"/>
                <a:ea typeface="Arimo" pitchFamily="34" charset="-122"/>
                <a:cs typeface="Arimo" pitchFamily="34" charset="-120"/>
              </a:rPr>
              <a:t>IKHWEZI FARM GREENHOUSE FARMING</a:t>
            </a:r>
            <a:endParaRPr lang="en-US" sz="1200" dirty="0"/>
          </a:p>
          <a:p>
            <a:pPr marL="0" indent="0" algn="l">
              <a:lnSpc>
                <a:spcPct val="91365"/>
              </a:lnSpc>
              <a:buNone/>
            </a:pPr>
            <a:r>
              <a:rPr lang="en-US" sz="1200" dirty="0">
                <a:solidFill>
                  <a:srgbClr val="000000"/>
                </a:solidFill>
              </a:rPr>
              <a:t> </a:t>
            </a:r>
            <a:endParaRPr lang="en-US" sz="1200" dirty="0"/>
          </a:p>
          <a:p>
            <a:pPr marL="0" indent="0" algn="l">
              <a:lnSpc>
                <a:spcPct val="91365"/>
              </a:lnSpc>
              <a:buNone/>
            </a:pPr>
            <a:r>
              <a:rPr lang="en-US" sz="1200" dirty="0">
                <a:solidFill>
                  <a:srgbClr val="000000"/>
                </a:solidFill>
                <a:latin typeface="Arimo" pitchFamily="34" charset="0"/>
                <a:ea typeface="Arimo" pitchFamily="34" charset="-122"/>
                <a:cs typeface="Arimo" pitchFamily="34" charset="-120"/>
              </a:rPr>
              <a:t>Plot 83, 359 JR</a:t>
            </a:r>
            <a:endParaRPr lang="en-US" sz="1200" dirty="0"/>
          </a:p>
          <a:p>
            <a:pPr marL="0" indent="0" algn="l">
              <a:lnSpc>
                <a:spcPct val="91365"/>
              </a:lnSpc>
              <a:buNone/>
            </a:pPr>
            <a:r>
              <a:rPr lang="en-US" sz="1200" dirty="0">
                <a:solidFill>
                  <a:srgbClr val="000000"/>
                </a:solidFill>
                <a:latin typeface="Arimo" pitchFamily="34" charset="0"/>
                <a:ea typeface="Arimo" pitchFamily="34" charset="-122"/>
                <a:cs typeface="Arimo" pitchFamily="34" charset="-120"/>
              </a:rPr>
              <a:t>Boschkop</a:t>
            </a:r>
            <a:endParaRPr lang="en-US" sz="1200" dirty="0"/>
          </a:p>
          <a:p>
            <a:pPr marL="0" indent="0" algn="l">
              <a:lnSpc>
                <a:spcPct val="91365"/>
              </a:lnSpc>
              <a:buNone/>
            </a:pPr>
            <a:r>
              <a:rPr lang="en-US" sz="1200" dirty="0">
                <a:solidFill>
                  <a:srgbClr val="000000"/>
                </a:solidFill>
                <a:latin typeface="Arimo" pitchFamily="34" charset="0"/>
                <a:ea typeface="Arimo" pitchFamily="34" charset="-122"/>
                <a:cs typeface="Arimo" pitchFamily="34" charset="-120"/>
              </a:rPr>
              <a:t>oo56</a:t>
            </a:r>
            <a:endParaRPr lang="en-US" sz="1200" dirty="0"/>
          </a:p>
        </p:txBody>
      </p:sp>
      <p:sp>
        <p:nvSpPr>
          <p:cNvPr id="13" name="Text 4"/>
          <p:cNvSpPr/>
          <p:nvPr/>
        </p:nvSpPr>
        <p:spPr>
          <a:xfrm>
            <a:off x="4362917" y="8902446"/>
            <a:ext cx="2838450" cy="228600"/>
          </a:xfrm>
          <a:prstGeom prst="rect">
            <a:avLst/>
          </a:prstGeom>
          <a:noFill/>
          <a:ln/>
        </p:spPr>
        <p:txBody>
          <a:bodyPr wrap="square" lIns="0" tIns="0" rIns="0" bIns="0" rtlCol="0" anchor="ctr"/>
          <a:lstStyle/>
          <a:p>
            <a:pPr marL="0" indent="0" algn="r">
              <a:lnSpc>
                <a:spcPct val="99141"/>
              </a:lnSpc>
              <a:buNone/>
            </a:pPr>
            <a:r>
              <a:rPr lang="en-US" sz="1200" dirty="0">
                <a:solidFill>
                  <a:srgbClr val="000000"/>
                </a:solidFill>
                <a:latin typeface="Arimo" pitchFamily="34" charset="0"/>
                <a:ea typeface="Arimo" pitchFamily="34" charset="-122"/>
                <a:cs typeface="Arimo" pitchFamily="34" charset="-120"/>
              </a:rPr>
              <a:t>s_sabela@hotmail.com</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727708" y="1121940"/>
            <a:ext cx="561975" cy="1590675"/>
          </a:xfrm>
          <a:prstGeom prst="rect">
            <a:avLst/>
          </a:prstGeom>
        </p:spPr>
      </p:pic>
      <p:pic>
        <p:nvPicPr>
          <p:cNvPr id="4" name="Image 2" descr="preencoded.png"/>
          <p:cNvPicPr>
            <a:picLocks noChangeAspect="1"/>
          </p:cNvPicPr>
          <p:nvPr/>
        </p:nvPicPr>
        <p:blipFill>
          <a:blip r:embed="rId5"/>
          <a:stretch>
            <a:fillRect/>
          </a:stretch>
        </p:blipFill>
        <p:spPr>
          <a:xfrm>
            <a:off x="838206" y="1286627"/>
            <a:ext cx="97625" cy="871649"/>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pic>
        <p:nvPicPr>
          <p:cNvPr id="6" name="Image 4" descr="preencoded.png"/>
          <p:cNvPicPr>
            <a:picLocks noChangeAspect="1"/>
          </p:cNvPicPr>
          <p:nvPr/>
        </p:nvPicPr>
        <p:blipFill>
          <a:blip r:embed="rId7"/>
          <a:stretch>
            <a:fillRect/>
          </a:stretch>
        </p:blipFill>
        <p:spPr>
          <a:xfrm>
            <a:off x="6246809" y="1288609"/>
            <a:ext cx="933450" cy="1247775"/>
          </a:xfrm>
          <a:prstGeom prst="rect">
            <a:avLst/>
          </a:prstGeom>
        </p:spPr>
      </p:pic>
      <p:sp>
        <p:nvSpPr>
          <p:cNvPr id="7" name="Text 0"/>
          <p:cNvSpPr/>
          <p:nvPr/>
        </p:nvSpPr>
        <p:spPr>
          <a:xfrm>
            <a:off x="1033456" y="1323374"/>
            <a:ext cx="4954369" cy="871649"/>
          </a:xfrm>
          <a:prstGeom prst="rect">
            <a:avLst/>
          </a:prstGeom>
          <a:noFill/>
          <a:ln/>
        </p:spPr>
        <p:txBody>
          <a:bodyPr wrap="square" lIns="0" tIns="0" rIns="0" bIns="0" rtlCol="0" anchor="ctr"/>
          <a:lstStyle/>
          <a:p>
            <a:pPr marL="0" indent="0" algn="l">
              <a:lnSpc>
                <a:spcPct val="79650"/>
              </a:lnSpc>
              <a:buNone/>
            </a:pPr>
            <a:r>
              <a:rPr lang="en-US" sz="2625" b="1" dirty="0">
                <a:solidFill>
                  <a:srgbClr val="1D1D1D"/>
                </a:solidFill>
                <a:latin typeface="Sora" pitchFamily="34" charset="0"/>
                <a:ea typeface="Sora" pitchFamily="34" charset="-122"/>
                <a:cs typeface="Sora" pitchFamily="34" charset="-120"/>
              </a:rPr>
              <a:t>3. Readiness Scorecard</a:t>
            </a:r>
            <a:endParaRPr lang="en-US" sz="2625" dirty="0"/>
          </a:p>
        </p:txBody>
      </p:sp>
      <p:sp>
        <p:nvSpPr>
          <p:cNvPr id="8" name="Text 1"/>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Gap Analysis Report</a:t>
            </a:r>
            <a:endParaRPr lang="en-US" sz="1350" dirty="0"/>
          </a:p>
        </p:txBody>
      </p:sp>
      <p:sp>
        <p:nvSpPr>
          <p:cNvPr id="9"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0" name="Text 3"/>
          <p:cNvSpPr/>
          <p:nvPr/>
        </p:nvSpPr>
        <p:spPr>
          <a:xfrm>
            <a:off x="804397" y="9658350"/>
            <a:ext cx="5743575" cy="171450"/>
          </a:xfrm>
          <a:prstGeom prst="rect">
            <a:avLst/>
          </a:prstGeom>
          <a:noFill/>
          <a:ln/>
        </p:spPr>
        <p:txBody>
          <a:bodyPr wrap="square" lIns="0" tIns="0" rIns="0" bIns="0" rtlCol="0" anchor="ctr"/>
          <a:lstStyle/>
          <a:p>
            <a:pPr marL="0" indent="0" algn="l">
              <a:lnSpc>
                <a:spcPct val="79650"/>
              </a:lnSpc>
              <a:buNone/>
            </a:pPr>
            <a:r>
              <a:rPr lang="en-US" sz="1125" b="1" dirty="0">
                <a:solidFill>
                  <a:srgbClr val="2B2B35"/>
                </a:solidFill>
                <a:latin typeface="Roboto Condensed" pitchFamily="34" charset="0"/>
                <a:ea typeface="Roboto Condensed" pitchFamily="34" charset="-122"/>
                <a:cs typeface="Roboto Condensed" pitchFamily="34" charset="-120"/>
              </a:rPr>
              <a:t>Table 2: Ikhwezi’s actual growth levers and risk exposures.</a:t>
            </a:r>
            <a:endParaRPr lang="en-US" sz="1125" dirty="0"/>
          </a:p>
        </p:txBody>
      </p:sp>
      <p:pic>
        <p:nvPicPr>
          <p:cNvPr id="11" name="Image 5" descr="preencoded.png"/>
          <p:cNvPicPr>
            <a:picLocks noChangeAspect="1"/>
          </p:cNvPicPr>
          <p:nvPr/>
        </p:nvPicPr>
        <p:blipFill>
          <a:blip r:embed="rId8"/>
          <a:stretch>
            <a:fillRect/>
          </a:stretch>
        </p:blipFill>
        <p:spPr>
          <a:xfrm>
            <a:off x="804358" y="3488969"/>
            <a:ext cx="6486525" cy="6083847"/>
          </a:xfrm>
          <a:prstGeom prst="rect">
            <a:avLst/>
          </a:prstGeom>
        </p:spPr>
      </p:pic>
      <p:sp>
        <p:nvSpPr>
          <p:cNvPr id="12" name="Text 4"/>
          <p:cNvSpPr/>
          <p:nvPr/>
        </p:nvSpPr>
        <p:spPr>
          <a:xfrm>
            <a:off x="1033456" y="2195023"/>
            <a:ext cx="5818811" cy="1161949"/>
          </a:xfrm>
          <a:prstGeom prst="rect">
            <a:avLst/>
          </a:prstGeom>
          <a:noFill/>
          <a:ln/>
        </p:spPr>
        <p:txBody>
          <a:bodyPr wrap="square" lIns="0" tIns="0" rIns="0" bIns="0" rtlCol="0" anchor="ctr"/>
          <a:lstStyle/>
          <a:p>
            <a:pPr marL="0" indent="0" algn="l">
              <a:lnSpc>
                <a:spcPct val="86166"/>
              </a:lnSpc>
              <a:buNone/>
            </a:pPr>
            <a:r>
              <a:rPr lang="en-US" sz="1200" b="1" dirty="0">
                <a:solidFill>
                  <a:srgbClr val="1D1D1D"/>
                </a:solidFill>
                <a:latin typeface="Titillium Web" pitchFamily="34" charset="0"/>
                <a:ea typeface="Titillium Web" pitchFamily="34" charset="-122"/>
                <a:cs typeface="Titillium Web" pitchFamily="34" charset="-120"/>
              </a:rPr>
              <a:t>3.1 Scorecard Summary</a:t>
            </a:r>
          </a:p>
          <a:p>
            <a:pPr marL="0" indent="0" algn="l">
              <a:lnSpc>
                <a:spcPct val="86166"/>
              </a:lnSpc>
              <a:buNone/>
            </a:pPr>
            <a:endParaRPr lang="en-US" sz="1200" dirty="0"/>
          </a:p>
          <a:p>
            <a:pPr marL="0" indent="0" algn="l">
              <a:lnSpc>
                <a:spcPct val="59333"/>
              </a:lnSpc>
              <a:buNone/>
            </a:pPr>
            <a:r>
              <a:rPr lang="en-US" sz="1200" dirty="0">
                <a:solidFill>
                  <a:srgbClr val="000000"/>
                </a:solidFill>
              </a:rPr>
              <a:t> </a:t>
            </a:r>
            <a:endParaRPr lang="en-US" sz="1200" dirty="0"/>
          </a:p>
          <a:p>
            <a:pPr marL="0" indent="0" algn="l">
              <a:lnSpc>
                <a:spcPct val="86166"/>
              </a:lnSpc>
              <a:buNone/>
            </a:pPr>
            <a:r>
              <a:rPr lang="en-US" sz="1200" dirty="0">
                <a:solidFill>
                  <a:srgbClr val="1D1D1D"/>
                </a:solidFill>
                <a:latin typeface="Titillium Web" pitchFamily="34" charset="0"/>
                <a:ea typeface="Titillium Web" pitchFamily="34" charset="-122"/>
                <a:cs typeface="Titillium Web" pitchFamily="34" charset="-120"/>
              </a:rPr>
              <a:t>The readiness framework initially gave equal 20% weight to each of the five domains for balance. On Ikhwezi’s business plan and strategy, it’s clear that some areas hold more strategic weight—especially those tied to stakeholder goals and rural supply chain priorities.</a:t>
            </a:r>
            <a:endParaRPr lang="en-US" sz="1200" dirty="0"/>
          </a:p>
          <a:p>
            <a:pPr marL="0" indent="0" algn="l">
              <a:lnSpc>
                <a:spcPct val="86166"/>
              </a:lnSpc>
              <a:buNone/>
            </a:pPr>
            <a:r>
              <a:rPr lang="en-US" sz="1200" dirty="0">
                <a:solidFill>
                  <a:srgbClr val="000000"/>
                </a:solidFill>
              </a:rPr>
              <a:t> </a:t>
            </a:r>
            <a:endParaRPr lang="en-US" sz="1200" dirty="0"/>
          </a:p>
        </p:txBody>
      </p:sp>
      <p:sp>
        <p:nvSpPr>
          <p:cNvPr id="13" name="Text 5"/>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7</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57337" y="5870496"/>
            <a:ext cx="6819900" cy="3790950"/>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807232" y="1417949"/>
            <a:ext cx="123837" cy="663264"/>
          </a:xfrm>
          <a:prstGeom prst="rect">
            <a:avLst/>
          </a:prstGeom>
        </p:spPr>
      </p:pic>
      <p:sp>
        <p:nvSpPr>
          <p:cNvPr id="6" name="Text 0"/>
          <p:cNvSpPr/>
          <p:nvPr/>
        </p:nvSpPr>
        <p:spPr>
          <a:xfrm>
            <a:off x="2660447" y="4813440"/>
            <a:ext cx="3305175" cy="342900"/>
          </a:xfrm>
          <a:prstGeom prst="rect">
            <a:avLst/>
          </a:prstGeom>
          <a:noFill/>
          <a:ln/>
        </p:spPr>
        <p:txBody>
          <a:bodyPr wrap="square" lIns="0" tIns="0" rIns="0" bIns="0" rtlCol="0" anchor="ctr"/>
          <a:lstStyle/>
          <a:p>
            <a:pPr marL="0" indent="0" algn="l">
              <a:lnSpc>
                <a:spcPct val="79650"/>
              </a:lnSpc>
              <a:buNone/>
            </a:pPr>
            <a:r>
              <a:rPr lang="en-US" sz="2250" dirty="0">
                <a:solidFill>
                  <a:srgbClr val="FFFFFF"/>
                </a:solidFill>
                <a:latin typeface="Sora" pitchFamily="34" charset="0"/>
                <a:ea typeface="Sora" pitchFamily="34" charset="-122"/>
                <a:cs typeface="Sora" pitchFamily="34" charset="-120"/>
              </a:rPr>
              <a:t>Execution Plan</a:t>
            </a:r>
            <a:endParaRPr lang="en-US" sz="2250" dirty="0"/>
          </a:p>
        </p:txBody>
      </p:sp>
      <p:pic>
        <p:nvPicPr>
          <p:cNvPr id="7" name="Image 4" descr="preencoded.png"/>
          <p:cNvPicPr>
            <a:picLocks noChangeAspect="1"/>
          </p:cNvPicPr>
          <p:nvPr/>
        </p:nvPicPr>
        <p:blipFill>
          <a:blip r:embed="rId7"/>
          <a:stretch>
            <a:fillRect/>
          </a:stretch>
        </p:blipFill>
        <p:spPr>
          <a:xfrm>
            <a:off x="5526757" y="5644848"/>
            <a:ext cx="1495425" cy="4200525"/>
          </a:xfrm>
          <a:prstGeom prst="rect">
            <a:avLst/>
          </a:prstGeom>
        </p:spPr>
      </p:pic>
      <p:pic>
        <p:nvPicPr>
          <p:cNvPr id="8" name="Image 5" descr="preencoded.png"/>
          <p:cNvPicPr>
            <a:picLocks noChangeAspect="1"/>
          </p:cNvPicPr>
          <p:nvPr/>
        </p:nvPicPr>
        <p:blipFill>
          <a:blip r:embed="rId8"/>
          <a:stretch>
            <a:fillRect/>
          </a:stretch>
        </p:blipFill>
        <p:spPr>
          <a:xfrm>
            <a:off x="5521195" y="5647973"/>
            <a:ext cx="1514475" cy="4171950"/>
          </a:xfrm>
          <a:prstGeom prst="rect">
            <a:avLst/>
          </a:prstGeom>
        </p:spPr>
      </p:pic>
      <p:sp>
        <p:nvSpPr>
          <p:cNvPr id="9" name="Text 1"/>
          <p:cNvSpPr/>
          <p:nvPr/>
        </p:nvSpPr>
        <p:spPr>
          <a:xfrm>
            <a:off x="1082040" y="1417949"/>
            <a:ext cx="6195197" cy="663264"/>
          </a:xfrm>
          <a:prstGeom prst="rect">
            <a:avLst/>
          </a:prstGeom>
          <a:noFill/>
          <a:ln/>
        </p:spPr>
        <p:txBody>
          <a:bodyPr wrap="square" lIns="0" tIns="0" rIns="0" bIns="0" rtlCol="0" anchor="ctr"/>
          <a:lstStyle/>
          <a:p>
            <a:pPr marL="0" indent="0" algn="l">
              <a:lnSpc>
                <a:spcPct val="79650"/>
              </a:lnSpc>
              <a:buNone/>
            </a:pPr>
            <a:r>
              <a:rPr lang="en-US" sz="2625" b="1" dirty="0">
                <a:solidFill>
                  <a:srgbClr val="1D1D1D"/>
                </a:solidFill>
                <a:latin typeface="Sora" pitchFamily="34" charset="0"/>
                <a:ea typeface="Sora" pitchFamily="34" charset="-122"/>
                <a:cs typeface="Sora" pitchFamily="34" charset="-120"/>
              </a:rPr>
              <a:t>4.Business Readiness Score</a:t>
            </a:r>
            <a:endParaRPr lang="en-US" sz="2625" dirty="0"/>
          </a:p>
        </p:txBody>
      </p:sp>
      <p:sp>
        <p:nvSpPr>
          <p:cNvPr id="10"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22 On Sloane Proposal</a:t>
            </a:r>
            <a:endParaRPr lang="en-US" sz="1350" dirty="0"/>
          </a:p>
        </p:txBody>
      </p:sp>
      <p:sp>
        <p:nvSpPr>
          <p:cNvPr id="11"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2" name="Text 4"/>
          <p:cNvSpPr/>
          <p:nvPr/>
        </p:nvSpPr>
        <p:spPr>
          <a:xfrm>
            <a:off x="1082040" y="2199218"/>
            <a:ext cx="6095278" cy="247650"/>
          </a:xfrm>
          <a:prstGeom prst="rect">
            <a:avLst/>
          </a:prstGeom>
          <a:noFill/>
          <a:ln/>
        </p:spPr>
        <p:txBody>
          <a:bodyPr wrap="square" lIns="0" tIns="0" rIns="0" bIns="0" rtlCol="0" anchor="ctr"/>
          <a:lstStyle/>
          <a:p>
            <a:pPr marL="0" indent="0" algn="l">
              <a:lnSpc>
                <a:spcPct val="105600"/>
              </a:lnSpc>
              <a:buNone/>
            </a:pPr>
            <a:r>
              <a:rPr lang="en-US" sz="1200" b="1" dirty="0">
                <a:solidFill>
                  <a:srgbClr val="1D1D1D"/>
                </a:solidFill>
                <a:latin typeface="Titillium Web" pitchFamily="34" charset="0"/>
                <a:ea typeface="Titillium Web" pitchFamily="34" charset="-122"/>
                <a:cs typeface="Titillium Web" pitchFamily="34" charset="-120"/>
              </a:rPr>
              <a:t>Strategically Weighted Readiness Score Contributions by Domain</a:t>
            </a:r>
            <a:endParaRPr lang="en-US" sz="1200" dirty="0"/>
          </a:p>
        </p:txBody>
      </p:sp>
      <p:sp>
        <p:nvSpPr>
          <p:cNvPr id="13" name="Text 5"/>
          <p:cNvSpPr/>
          <p:nvPr/>
        </p:nvSpPr>
        <p:spPr>
          <a:xfrm>
            <a:off x="1082039" y="5870496"/>
            <a:ext cx="4107911" cy="2862653"/>
          </a:xfrm>
          <a:prstGeom prst="rect">
            <a:avLst/>
          </a:prstGeom>
          <a:noFill/>
          <a:ln/>
        </p:spPr>
        <p:txBody>
          <a:bodyPr wrap="square" lIns="0" tIns="0" rIns="0" bIns="0" rtlCol="0" anchor="ctr"/>
          <a:lstStyle/>
          <a:p>
            <a:pPr marL="0" indent="0" algn="l">
              <a:lnSpc>
                <a:spcPct val="92663"/>
              </a:lnSpc>
              <a:buNone/>
            </a:pPr>
            <a:r>
              <a:rPr lang="en-US" sz="1200" b="1" dirty="0">
                <a:solidFill>
                  <a:srgbClr val="FFFFFF"/>
                </a:solidFill>
                <a:latin typeface="Titillium Web" pitchFamily="34" charset="0"/>
                <a:ea typeface="Titillium Web" pitchFamily="34" charset="-122"/>
                <a:cs typeface="Titillium Web" pitchFamily="34" charset="-120"/>
              </a:rPr>
              <a:t>4.1. Interpretation</a:t>
            </a:r>
            <a:r>
              <a:rPr lang="en-US" sz="1200" dirty="0">
                <a:solidFill>
                  <a:srgbClr val="FFFFFF"/>
                </a:solidFill>
                <a:latin typeface="Titillium Web" pitchFamily="34" charset="0"/>
                <a:ea typeface="Titillium Web" pitchFamily="34" charset="-122"/>
                <a:cs typeface="Titillium Web" pitchFamily="34" charset="-120"/>
              </a:rPr>
              <a:t>:</a:t>
            </a:r>
            <a:endParaRPr lang="en-US" sz="1200" dirty="0"/>
          </a:p>
          <a:p>
            <a:pPr marL="0" indent="0" algn="l">
              <a:lnSpc>
                <a:spcPct val="92663"/>
              </a:lnSpc>
              <a:buNone/>
            </a:pPr>
            <a:r>
              <a:rPr lang="en-US" sz="1200" dirty="0">
                <a:solidFill>
                  <a:srgbClr val="000000"/>
                </a:solidFill>
              </a:rPr>
              <a:t> </a:t>
            </a:r>
            <a:endParaRPr lang="en-US" sz="1200" dirty="0"/>
          </a:p>
          <a:p>
            <a:pPr marL="342900" indent="-342900" algn="l">
              <a:lnSpc>
                <a:spcPct val="92663"/>
              </a:lnSpc>
              <a:buSzPct val="100000"/>
              <a:buChar char="•"/>
            </a:pPr>
            <a:r>
              <a:rPr lang="en-US" sz="1200" dirty="0">
                <a:solidFill>
                  <a:srgbClr val="FFFFFF"/>
                </a:solidFill>
                <a:latin typeface="Titillium Web" pitchFamily="34" charset="0"/>
                <a:ea typeface="Titillium Web" pitchFamily="34" charset="-122"/>
                <a:cs typeface="Titillium Web" pitchFamily="34" charset="-120"/>
              </a:rPr>
              <a:t>A readiness score below 40% signals that while the business has articulated vision and intent, it lacks the structural, operational, and digital capacity needed to scale effectively or satisfy most investor due diligence requirements.</a:t>
            </a:r>
          </a:p>
          <a:p>
            <a:pPr algn="l">
              <a:lnSpc>
                <a:spcPct val="92663"/>
              </a:lnSpc>
              <a:buSzPct val="100000"/>
            </a:pPr>
            <a:endParaRPr lang="en-US" sz="1200" dirty="0"/>
          </a:p>
          <a:p>
            <a:pPr marL="342900" indent="-342900" algn="l">
              <a:lnSpc>
                <a:spcPct val="92663"/>
              </a:lnSpc>
              <a:buSzPct val="100000"/>
              <a:buChar char="•"/>
            </a:pPr>
            <a:r>
              <a:rPr lang="en-US" sz="1200" dirty="0">
                <a:solidFill>
                  <a:srgbClr val="FFFFFF"/>
                </a:solidFill>
                <a:latin typeface="Titillium Web" pitchFamily="34" charset="0"/>
                <a:ea typeface="Titillium Web" pitchFamily="34" charset="-122"/>
                <a:cs typeface="Titillium Web" pitchFamily="34" charset="-120"/>
              </a:rPr>
              <a:t>The most critical readiness gaps lie in technology (only 20.9%) and operational process formalization.</a:t>
            </a:r>
          </a:p>
          <a:p>
            <a:pPr algn="l">
              <a:lnSpc>
                <a:spcPct val="92663"/>
              </a:lnSpc>
              <a:buSzPct val="100000"/>
            </a:pPr>
            <a:endParaRPr lang="en-US" sz="1200" dirty="0"/>
          </a:p>
          <a:p>
            <a:pPr marL="342900" indent="-342900" algn="l">
              <a:lnSpc>
                <a:spcPct val="92663"/>
              </a:lnSpc>
              <a:buSzPct val="100000"/>
              <a:buChar char="•"/>
            </a:pPr>
            <a:r>
              <a:rPr lang="en-US" sz="1200" dirty="0">
                <a:solidFill>
                  <a:srgbClr val="FFFFFF"/>
                </a:solidFill>
                <a:latin typeface="Titillium Web" pitchFamily="34" charset="0"/>
                <a:ea typeface="Titillium Web" pitchFamily="34" charset="-122"/>
                <a:cs typeface="Titillium Web" pitchFamily="34" charset="-120"/>
              </a:rPr>
              <a:t>Improvements in financial planning and documentation have contributed positively to the score after validating the cash flow assumptions.</a:t>
            </a:r>
            <a:endParaRPr lang="en-US" sz="1200" dirty="0"/>
          </a:p>
        </p:txBody>
      </p:sp>
      <p:pic>
        <p:nvPicPr>
          <p:cNvPr id="14" name="Image 6" descr="preencoded.png"/>
          <p:cNvPicPr>
            <a:picLocks noChangeAspect="1"/>
          </p:cNvPicPr>
          <p:nvPr/>
        </p:nvPicPr>
        <p:blipFill>
          <a:blip r:embed="rId9"/>
          <a:stretch>
            <a:fillRect/>
          </a:stretch>
        </p:blipFill>
        <p:spPr>
          <a:xfrm>
            <a:off x="1082039" y="2689917"/>
            <a:ext cx="4883583" cy="2857500"/>
          </a:xfrm>
          <a:prstGeom prst="rect">
            <a:avLst/>
          </a:prstGeom>
        </p:spPr>
      </p:pic>
      <p:sp>
        <p:nvSpPr>
          <p:cNvPr id="15" name="Text 6"/>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8</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2389574" y="6301471"/>
            <a:ext cx="3604765" cy="190500"/>
          </a:xfrm>
          <a:prstGeom prst="rect">
            <a:avLst/>
          </a:prstGeom>
        </p:spPr>
      </p:pic>
      <p:pic>
        <p:nvPicPr>
          <p:cNvPr id="6" name="Image 4" descr="preencoded.png"/>
          <p:cNvPicPr>
            <a:picLocks noChangeAspect="1"/>
          </p:cNvPicPr>
          <p:nvPr/>
        </p:nvPicPr>
        <p:blipFill>
          <a:blip r:embed="rId7"/>
          <a:stretch>
            <a:fillRect/>
          </a:stretch>
        </p:blipFill>
        <p:spPr>
          <a:xfrm>
            <a:off x="803002" y="1962169"/>
            <a:ext cx="1495425" cy="7400925"/>
          </a:xfrm>
          <a:prstGeom prst="rect">
            <a:avLst/>
          </a:prstGeom>
        </p:spPr>
      </p:pic>
      <p:pic>
        <p:nvPicPr>
          <p:cNvPr id="7" name="Image 5" descr="preencoded.png"/>
          <p:cNvPicPr>
            <a:picLocks noChangeAspect="1"/>
          </p:cNvPicPr>
          <p:nvPr/>
        </p:nvPicPr>
        <p:blipFill>
          <a:blip r:embed="rId8"/>
          <a:stretch>
            <a:fillRect/>
          </a:stretch>
        </p:blipFill>
        <p:spPr>
          <a:xfrm>
            <a:off x="785732" y="1966751"/>
            <a:ext cx="1514475" cy="7419975"/>
          </a:xfrm>
          <a:prstGeom prst="rect">
            <a:avLst/>
          </a:prstGeom>
        </p:spPr>
      </p:pic>
      <p:sp>
        <p:nvSpPr>
          <p:cNvPr id="8" name="Text 0"/>
          <p:cNvSpPr/>
          <p:nvPr/>
        </p:nvSpPr>
        <p:spPr>
          <a:xfrm>
            <a:off x="2926718" y="2110988"/>
            <a:ext cx="4305300" cy="668368"/>
          </a:xfrm>
          <a:prstGeom prst="rect">
            <a:avLst/>
          </a:prstGeom>
          <a:noFill/>
          <a:ln/>
        </p:spPr>
        <p:txBody>
          <a:bodyPr wrap="square" lIns="0" tIns="0" rIns="0" bIns="0" rtlCol="0" anchor="ctr"/>
          <a:lstStyle/>
          <a:p>
            <a:pPr marL="0" indent="0" algn="l">
              <a:lnSpc>
                <a:spcPct val="79650"/>
              </a:lnSpc>
              <a:buNone/>
            </a:pPr>
            <a:r>
              <a:rPr lang="en-US" sz="2625" b="1" dirty="0">
                <a:solidFill>
                  <a:srgbClr val="1D1D1D"/>
                </a:solidFill>
                <a:latin typeface="Sora" pitchFamily="34" charset="0"/>
                <a:ea typeface="Sora" pitchFamily="34" charset="-122"/>
                <a:cs typeface="Sora" pitchFamily="34" charset="-120"/>
              </a:rPr>
              <a:t>5. Methodology</a:t>
            </a:r>
            <a:endParaRPr lang="en-US" sz="2625" dirty="0"/>
          </a:p>
        </p:txBody>
      </p:sp>
      <p:sp>
        <p:nvSpPr>
          <p:cNvPr id="9" name="Text 1"/>
          <p:cNvSpPr/>
          <p:nvPr/>
        </p:nvSpPr>
        <p:spPr>
          <a:xfrm>
            <a:off x="2926718" y="2997574"/>
            <a:ext cx="4305300" cy="4949838"/>
          </a:xfrm>
          <a:prstGeom prst="rect">
            <a:avLst/>
          </a:prstGeom>
          <a:noFill/>
          <a:ln/>
        </p:spPr>
        <p:txBody>
          <a:bodyPr wrap="square" lIns="0" tIns="0" rIns="0" bIns="0" rtlCol="0" anchor="ctr"/>
          <a:lstStyle/>
          <a:p>
            <a:pPr marL="0" indent="0" algn="l">
              <a:lnSpc>
                <a:spcPct val="150000"/>
              </a:lnSpc>
              <a:buNone/>
            </a:pPr>
            <a:r>
              <a:rPr lang="en-US" sz="1200" b="1" dirty="0">
                <a:solidFill>
                  <a:srgbClr val="1D1D1D"/>
                </a:solidFill>
                <a:latin typeface="Titillium Web" pitchFamily="34" charset="0"/>
                <a:ea typeface="Titillium Web" pitchFamily="34" charset="-122"/>
                <a:cs typeface="Titillium Web" pitchFamily="34" charset="-120"/>
              </a:rPr>
              <a:t>5.1 Summary</a:t>
            </a:r>
          </a:p>
          <a:p>
            <a:pPr marL="0" indent="0" algn="l">
              <a:lnSpc>
                <a:spcPct val="150000"/>
              </a:lnSpc>
              <a:buNone/>
            </a:pPr>
            <a:endParaRPr lang="en-US" sz="1200" dirty="0"/>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This section outlines the structured process followed to assess Ikhwezi’s desired state, current state, gap analysis, and roadmap design.</a:t>
            </a:r>
          </a:p>
          <a:p>
            <a:pPr marL="0" indent="0" algn="l">
              <a:lnSpc>
                <a:spcPct val="150000"/>
              </a:lnSpc>
              <a:buNone/>
            </a:pPr>
            <a:endParaRPr lang="en-US" sz="1200" dirty="0"/>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The evaluation was designed to be objective, evidence-based, and aligned with both South African SME development standards and global enterprise readiness frameworks.</a:t>
            </a:r>
          </a:p>
          <a:p>
            <a:pPr marL="0" indent="0" algn="l">
              <a:lnSpc>
                <a:spcPct val="99141"/>
              </a:lnSpc>
              <a:buNone/>
            </a:pPr>
            <a:endParaRPr lang="en-US" sz="1200" dirty="0"/>
          </a:p>
          <a:p>
            <a:pPr marL="0" indent="0" algn="l">
              <a:lnSpc>
                <a:spcPct val="99141"/>
              </a:lnSpc>
              <a:buNone/>
            </a:pPr>
            <a:r>
              <a:rPr lang="en-US" sz="600" dirty="0">
                <a:solidFill>
                  <a:srgbClr val="000000"/>
                </a:solidFill>
              </a:rPr>
              <a:t> </a:t>
            </a:r>
            <a:endParaRPr lang="en-US" sz="1200" dirty="0"/>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The primary goal is to determine how well-positioned the business is to scale, attract funding, and operate efficiently</a:t>
            </a:r>
          </a:p>
          <a:p>
            <a:pPr marL="0" indent="0" algn="l">
              <a:lnSpc>
                <a:spcPct val="99141"/>
              </a:lnSpc>
              <a:buNone/>
            </a:pPr>
            <a:endParaRPr lang="en-US" sz="1200" dirty="0">
              <a:solidFill>
                <a:srgbClr val="1D1D1D"/>
              </a:solidFill>
              <a:latin typeface="Titillium Web" pitchFamily="34" charset="0"/>
              <a:ea typeface="Titillium Web" pitchFamily="34" charset="-122"/>
              <a:cs typeface="Titillium Web" pitchFamily="34" charset="-120"/>
            </a:endParaRPr>
          </a:p>
          <a:p>
            <a:pPr marL="0" indent="0" algn="l">
              <a:lnSpc>
                <a:spcPct val="99141"/>
              </a:lnSpc>
              <a:buNone/>
            </a:pPr>
            <a:r>
              <a:rPr lang="en-US" sz="1200" b="1" dirty="0">
                <a:solidFill>
                  <a:srgbClr val="1D1D1D"/>
                </a:solidFill>
                <a:latin typeface="Titillium Web" pitchFamily="34" charset="0"/>
                <a:ea typeface="Titillium Web" pitchFamily="34" charset="-122"/>
                <a:cs typeface="Titillium Web" pitchFamily="34" charset="-120"/>
              </a:rPr>
              <a:t>5.2 Gap Analysis and Roadmap Design</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This diagnostic process used a clear, structured approach to evaluate </a:t>
            </a:r>
            <a:r>
              <a:rPr lang="en-US" sz="1200" dirty="0" err="1">
                <a:solidFill>
                  <a:srgbClr val="1D1D1D"/>
                </a:solidFill>
                <a:latin typeface="Titillium Web" pitchFamily="34" charset="0"/>
                <a:ea typeface="Titillium Web" pitchFamily="34" charset="-122"/>
                <a:cs typeface="Titillium Web" pitchFamily="34" charset="-120"/>
              </a:rPr>
              <a:t>Ikhwezi’s</a:t>
            </a:r>
            <a:r>
              <a:rPr lang="en-US" sz="1200" dirty="0">
                <a:solidFill>
                  <a:srgbClr val="1D1D1D"/>
                </a:solidFill>
                <a:latin typeface="Titillium Web" pitchFamily="34" charset="0"/>
                <a:ea typeface="Titillium Web" pitchFamily="34" charset="-122"/>
                <a:cs typeface="Titillium Web" pitchFamily="34" charset="-120"/>
              </a:rPr>
              <a:t> readiness as an institution, highlight key capability gaps, and create a costed and prioritized roadmap for transformation. </a:t>
            </a:r>
            <a:endParaRPr lang="en-US" sz="1200" dirty="0"/>
          </a:p>
          <a:p>
            <a:pPr marL="0" indent="0" algn="l">
              <a:lnSpc>
                <a:spcPct val="99141"/>
              </a:lnSpc>
              <a:buNone/>
            </a:pPr>
            <a:r>
              <a:rPr lang="en-US" sz="600" dirty="0">
                <a:solidFill>
                  <a:srgbClr val="000000"/>
                </a:solidFill>
              </a:rPr>
              <a:t> </a:t>
            </a:r>
          </a:p>
          <a:p>
            <a:pPr marL="0" indent="0" algn="l">
              <a:lnSpc>
                <a:spcPct val="99141"/>
              </a:lnSpc>
              <a:buNone/>
            </a:pPr>
            <a:endParaRPr lang="en-US" sz="1200" dirty="0"/>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The approach was grounded in evidence and built on the company’s submitted strategy documents, operational data, and narrative inputs</a:t>
            </a:r>
            <a:endParaRPr lang="en-US" sz="1200" dirty="0"/>
          </a:p>
          <a:p>
            <a:pPr marL="0" indent="0" algn="l">
              <a:lnSpc>
                <a:spcPct val="99141"/>
              </a:lnSpc>
              <a:buNone/>
            </a:pPr>
            <a:endParaRPr lang="en-US" sz="1200" dirty="0">
              <a:solidFill>
                <a:srgbClr val="1D1D1D"/>
              </a:solidFill>
              <a:latin typeface="Titillium Web" pitchFamily="34" charset="0"/>
            </a:endParaRPr>
          </a:p>
          <a:p>
            <a:pPr marL="0" indent="0" algn="l">
              <a:lnSpc>
                <a:spcPct val="99141"/>
              </a:lnSpc>
              <a:buNone/>
            </a:pPr>
            <a:endParaRPr lang="en-US" sz="1200" dirty="0"/>
          </a:p>
          <a:p>
            <a:pPr marL="0" indent="0" algn="l">
              <a:lnSpc>
                <a:spcPct val="99141"/>
              </a:lnSpc>
              <a:buNone/>
            </a:pPr>
            <a:r>
              <a:rPr lang="en-US" sz="600" dirty="0">
                <a:solidFill>
                  <a:srgbClr val="000000"/>
                </a:solidFill>
              </a:rPr>
              <a:t> </a:t>
            </a:r>
            <a:endParaRPr lang="en-US" sz="1200" dirty="0"/>
          </a:p>
        </p:txBody>
      </p:sp>
      <p:sp>
        <p:nvSpPr>
          <p:cNvPr id="11"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22 On Sloane Proposal</a:t>
            </a:r>
            <a:endParaRPr lang="en-US" sz="1350" dirty="0"/>
          </a:p>
        </p:txBody>
      </p:sp>
      <p:sp>
        <p:nvSpPr>
          <p:cNvPr id="12" name="Text 4"/>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3" name="Text 5"/>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9</a:t>
            </a:r>
            <a:endParaRPr lang="en-US"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6" name="Image 4" descr="preencoded.png"/>
          <p:cNvPicPr>
            <a:picLocks noChangeAspect="1"/>
          </p:cNvPicPr>
          <p:nvPr/>
        </p:nvPicPr>
        <p:blipFill>
          <a:blip r:embed="rId6"/>
          <a:stretch>
            <a:fillRect/>
          </a:stretch>
        </p:blipFill>
        <p:spPr>
          <a:xfrm>
            <a:off x="803002" y="1962169"/>
            <a:ext cx="1495425" cy="7400925"/>
          </a:xfrm>
          <a:prstGeom prst="rect">
            <a:avLst/>
          </a:prstGeom>
        </p:spPr>
      </p:pic>
      <p:pic>
        <p:nvPicPr>
          <p:cNvPr id="7" name="Image 5" descr="preencoded.png"/>
          <p:cNvPicPr>
            <a:picLocks noChangeAspect="1"/>
          </p:cNvPicPr>
          <p:nvPr/>
        </p:nvPicPr>
        <p:blipFill>
          <a:blip r:embed="rId7"/>
          <a:stretch>
            <a:fillRect/>
          </a:stretch>
        </p:blipFill>
        <p:spPr>
          <a:xfrm>
            <a:off x="785732" y="1966751"/>
            <a:ext cx="1514475" cy="7391400"/>
          </a:xfrm>
          <a:prstGeom prst="rect">
            <a:avLst/>
          </a:prstGeom>
        </p:spPr>
      </p:pic>
      <p:sp>
        <p:nvSpPr>
          <p:cNvPr id="8" name="Text 0"/>
          <p:cNvSpPr/>
          <p:nvPr/>
        </p:nvSpPr>
        <p:spPr>
          <a:xfrm>
            <a:off x="2926718" y="2110987"/>
            <a:ext cx="4305300" cy="510987"/>
          </a:xfrm>
          <a:prstGeom prst="rect">
            <a:avLst/>
          </a:prstGeom>
          <a:noFill/>
          <a:ln/>
        </p:spPr>
        <p:txBody>
          <a:bodyPr wrap="square" lIns="0" tIns="0" rIns="0" bIns="0" rtlCol="0" anchor="ctr"/>
          <a:lstStyle/>
          <a:p>
            <a:pPr marL="0" indent="0" algn="l">
              <a:lnSpc>
                <a:spcPct val="79650"/>
              </a:lnSpc>
              <a:buNone/>
            </a:pPr>
            <a:r>
              <a:rPr lang="en-US" sz="2625" b="1" dirty="0">
                <a:solidFill>
                  <a:srgbClr val="1D1D1D"/>
                </a:solidFill>
                <a:latin typeface="Sora" pitchFamily="34" charset="0"/>
                <a:ea typeface="Sora" pitchFamily="34" charset="-122"/>
                <a:cs typeface="Sora" pitchFamily="34" charset="-120"/>
              </a:rPr>
              <a:t>5. Methodology</a:t>
            </a:r>
            <a:endParaRPr lang="en-US" sz="2625" dirty="0"/>
          </a:p>
        </p:txBody>
      </p:sp>
      <p:sp>
        <p:nvSpPr>
          <p:cNvPr id="9" name="Text 1"/>
          <p:cNvSpPr/>
          <p:nvPr/>
        </p:nvSpPr>
        <p:spPr>
          <a:xfrm>
            <a:off x="2920536" y="2812474"/>
            <a:ext cx="4305300" cy="5760027"/>
          </a:xfrm>
          <a:prstGeom prst="rect">
            <a:avLst/>
          </a:prstGeom>
          <a:noFill/>
          <a:ln/>
        </p:spPr>
        <p:txBody>
          <a:bodyPr wrap="square" lIns="0" tIns="0" rIns="0" bIns="0" rtlCol="0" anchor="ctr"/>
          <a:lstStyle/>
          <a:p>
            <a:pPr marL="0" indent="0" algn="l">
              <a:lnSpc>
                <a:spcPct val="99141"/>
              </a:lnSpc>
              <a:buNone/>
            </a:pPr>
            <a:r>
              <a:rPr lang="en-US" sz="1200" b="1" dirty="0">
                <a:solidFill>
                  <a:srgbClr val="1D1D1D"/>
                </a:solidFill>
                <a:latin typeface="Titillium Web" pitchFamily="34" charset="0"/>
                <a:ea typeface="Titillium Web" pitchFamily="34" charset="-122"/>
                <a:cs typeface="Titillium Web" pitchFamily="34" charset="-120"/>
              </a:rPr>
              <a:t>5.4. Establishing the Desired State</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The first step was to define the maturity level Ikhwezi must achieve to execute its growth strategy and meet institutional funding standards. </a:t>
            </a:r>
          </a:p>
          <a:p>
            <a:pPr marL="0" indent="0" algn="l">
              <a:lnSpc>
                <a:spcPct val="99141"/>
              </a:lnSpc>
              <a:buNone/>
            </a:pPr>
            <a:endParaRPr lang="en-US" sz="1200" dirty="0"/>
          </a:p>
          <a:p>
            <a:pPr marL="0" indent="0" algn="l">
              <a:lnSpc>
                <a:spcPct val="99141"/>
              </a:lnSpc>
              <a:buNone/>
            </a:pPr>
            <a:r>
              <a:rPr lang="en-US" sz="600" dirty="0">
                <a:solidFill>
                  <a:srgbClr val="000000"/>
                </a:solidFill>
              </a:rPr>
              <a:t> </a:t>
            </a:r>
            <a:endParaRPr lang="en-US" sz="1200" dirty="0"/>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This “To-Be” state was based on: The company’s business plan outlining growth, funding, and scale-up strategies, Strategic themes like market expansion, rural sourcing, and public-private collaboration and benchmarks from similar agribusinesses preparing for institutional investment.</a:t>
            </a:r>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 </a:t>
            </a:r>
            <a:endParaRPr lang="en-US" sz="1200" dirty="0"/>
          </a:p>
          <a:p>
            <a:pPr marL="0" indent="0" algn="l">
              <a:lnSpc>
                <a:spcPct val="99141"/>
              </a:lnSpc>
              <a:buNone/>
            </a:pPr>
            <a:r>
              <a:rPr lang="en-US" sz="600" dirty="0">
                <a:solidFill>
                  <a:srgbClr val="000000"/>
                </a:solidFill>
              </a:rPr>
              <a:t> </a:t>
            </a:r>
            <a:endParaRPr lang="en-US" sz="1200" dirty="0"/>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Each key was given a target score (e.g., 80–85%) representing the minimum capability needed to meet goals and engage top-tier funders</a:t>
            </a:r>
          </a:p>
          <a:p>
            <a:pPr marL="0" indent="0" algn="l">
              <a:lnSpc>
                <a:spcPct val="99141"/>
              </a:lnSpc>
              <a:buNone/>
            </a:pPr>
            <a:endParaRPr lang="en-US" sz="1200" dirty="0">
              <a:solidFill>
                <a:srgbClr val="1D1D1D"/>
              </a:solidFill>
              <a:latin typeface="Titillium Web" pitchFamily="34" charset="0"/>
              <a:ea typeface="Titillium Web" pitchFamily="34" charset="-122"/>
              <a:cs typeface="Titillium Web" pitchFamily="34" charset="-120"/>
            </a:endParaRPr>
          </a:p>
          <a:p>
            <a:pPr marL="0" indent="0" algn="l">
              <a:lnSpc>
                <a:spcPct val="150000"/>
              </a:lnSpc>
              <a:buNone/>
            </a:pPr>
            <a:r>
              <a:rPr lang="en-US" sz="1200" b="1" dirty="0">
                <a:solidFill>
                  <a:srgbClr val="1D1D1D"/>
                </a:solidFill>
                <a:latin typeface="Titillium Web" pitchFamily="34" charset="0"/>
                <a:ea typeface="Titillium Web" pitchFamily="34" charset="-122"/>
                <a:cs typeface="Titillium Web" pitchFamily="34" charset="-120"/>
              </a:rPr>
              <a:t>5.6. Designing Interventions to Close the Gap</a:t>
            </a:r>
          </a:p>
          <a:p>
            <a:pPr marL="0" indent="0" algn="l">
              <a:lnSpc>
                <a:spcPct val="150000"/>
              </a:lnSpc>
              <a:buNone/>
            </a:pPr>
            <a:r>
              <a:rPr lang="en-US" sz="1200" dirty="0">
                <a:solidFill>
                  <a:srgbClr val="000000"/>
                </a:solidFill>
              </a:rPr>
              <a:t> </a:t>
            </a:r>
            <a:endParaRPr lang="en-US" sz="1200" dirty="0"/>
          </a:p>
          <a:p>
            <a:pPr marL="0" indent="0" algn="l">
              <a:lnSpc>
                <a:spcPct val="150000"/>
              </a:lnSpc>
              <a:buNone/>
            </a:pPr>
            <a:r>
              <a:rPr lang="en-US" sz="1200" dirty="0">
                <a:solidFill>
                  <a:srgbClr val="1D1D1D"/>
                </a:solidFill>
                <a:latin typeface="Titillium Web" pitchFamily="34" charset="0"/>
                <a:ea typeface="Titillium Web" pitchFamily="34" charset="-122"/>
                <a:cs typeface="Titillium Web" pitchFamily="34" charset="-120"/>
              </a:rPr>
              <a:t>Based on the prioritized gaps, a set of strategic interventions was defined. These included:</a:t>
            </a:r>
          </a:p>
          <a:p>
            <a:pPr marL="0" indent="0" algn="l">
              <a:lnSpc>
                <a:spcPct val="150000"/>
              </a:lnSpc>
              <a:buNone/>
            </a:pPr>
            <a:r>
              <a:rPr lang="en-US" sz="1200" dirty="0">
                <a:solidFill>
                  <a:srgbClr val="1D1D1D"/>
                </a:solidFill>
                <a:latin typeface="Titillium Web" pitchFamily="34" charset="0"/>
                <a:ea typeface="Titillium Web" pitchFamily="34" charset="-122"/>
                <a:cs typeface="Titillium Web" pitchFamily="34" charset="-120"/>
              </a:rPr>
              <a:t> </a:t>
            </a: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Practical, funder-aligned steps such as developing SOPs, deploying CRM software, drafting board governance policies, or building a GTM strategy, outputs framed as measurable KPIs to enable milestone tracking and progress reporting and Interventions tailored to </a:t>
            </a:r>
            <a:r>
              <a:rPr lang="en-US" sz="1200" dirty="0" err="1">
                <a:solidFill>
                  <a:srgbClr val="1D1D1D"/>
                </a:solidFill>
                <a:latin typeface="Titillium Web" pitchFamily="34" charset="0"/>
                <a:ea typeface="Titillium Web" pitchFamily="34" charset="-122"/>
                <a:cs typeface="Titillium Web" pitchFamily="34" charset="-120"/>
              </a:rPr>
              <a:t>Ikhwezi’s</a:t>
            </a:r>
            <a:r>
              <a:rPr lang="en-US" sz="1200" dirty="0">
                <a:solidFill>
                  <a:srgbClr val="1D1D1D"/>
                </a:solidFill>
                <a:latin typeface="Titillium Web" pitchFamily="34" charset="0"/>
                <a:ea typeface="Titillium Web" pitchFamily="34" charset="-122"/>
                <a:cs typeface="Titillium Web" pitchFamily="34" charset="-120"/>
              </a:rPr>
              <a:t> current level of institutional maturity, resources, and stated ambitions.</a:t>
            </a:r>
            <a:endParaRPr lang="en-US" sz="1200" dirty="0"/>
          </a:p>
          <a:p>
            <a:pPr marL="0" indent="0" algn="l">
              <a:lnSpc>
                <a:spcPct val="99141"/>
              </a:lnSpc>
              <a:buNone/>
            </a:pPr>
            <a:endParaRPr lang="en-US" sz="1200" dirty="0"/>
          </a:p>
        </p:txBody>
      </p:sp>
      <p:sp>
        <p:nvSpPr>
          <p:cNvPr id="11"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22 On Sloane Proposal</a:t>
            </a:r>
            <a:endParaRPr lang="en-US" sz="1350" dirty="0"/>
          </a:p>
        </p:txBody>
      </p:sp>
      <p:sp>
        <p:nvSpPr>
          <p:cNvPr id="12" name="Text 4"/>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3"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10</a:t>
            </a:r>
            <a:endParaRPr 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854849" y="1962169"/>
            <a:ext cx="1647825" cy="6772275"/>
          </a:xfrm>
          <a:prstGeom prst="rect">
            <a:avLst/>
          </a:prstGeom>
        </p:spPr>
      </p:pic>
      <p:pic>
        <p:nvPicPr>
          <p:cNvPr id="6" name="Image 4" descr="preencoded.png"/>
          <p:cNvPicPr>
            <a:picLocks noChangeAspect="1"/>
          </p:cNvPicPr>
          <p:nvPr/>
        </p:nvPicPr>
        <p:blipFill>
          <a:blip r:embed="rId7"/>
          <a:stretch>
            <a:fillRect/>
          </a:stretch>
        </p:blipFill>
        <p:spPr>
          <a:xfrm>
            <a:off x="803099" y="1966751"/>
            <a:ext cx="1695450" cy="6772275"/>
          </a:xfrm>
          <a:prstGeom prst="rect">
            <a:avLst/>
          </a:prstGeom>
        </p:spPr>
      </p:pic>
      <p:sp>
        <p:nvSpPr>
          <p:cNvPr id="7" name="Text 0"/>
          <p:cNvSpPr/>
          <p:nvPr/>
        </p:nvSpPr>
        <p:spPr>
          <a:xfrm>
            <a:off x="2926718" y="2110988"/>
            <a:ext cx="4305300" cy="659882"/>
          </a:xfrm>
          <a:prstGeom prst="rect">
            <a:avLst/>
          </a:prstGeom>
          <a:noFill/>
          <a:ln/>
        </p:spPr>
        <p:txBody>
          <a:bodyPr wrap="square" lIns="0" tIns="0" rIns="0" bIns="0" rtlCol="0" anchor="ctr"/>
          <a:lstStyle/>
          <a:p>
            <a:pPr marL="0" indent="0" algn="l">
              <a:lnSpc>
                <a:spcPct val="79650"/>
              </a:lnSpc>
              <a:buNone/>
            </a:pPr>
            <a:r>
              <a:rPr lang="en-US" sz="2625" b="1" dirty="0">
                <a:solidFill>
                  <a:srgbClr val="1D1D1D"/>
                </a:solidFill>
                <a:latin typeface="Sora" pitchFamily="34" charset="0"/>
                <a:ea typeface="Sora" pitchFamily="34" charset="-122"/>
                <a:cs typeface="Sora" pitchFamily="34" charset="-120"/>
              </a:rPr>
              <a:t>5. Methodology</a:t>
            </a:r>
            <a:endParaRPr lang="en-US" sz="2625" dirty="0"/>
          </a:p>
        </p:txBody>
      </p:sp>
      <p:sp>
        <p:nvSpPr>
          <p:cNvPr id="8"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9" name="Text 2"/>
          <p:cNvSpPr/>
          <p:nvPr/>
        </p:nvSpPr>
        <p:spPr>
          <a:xfrm>
            <a:off x="859626" y="665458"/>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Gap Analysis</a:t>
            </a:r>
            <a:endParaRPr lang="en-US" sz="1350" dirty="0"/>
          </a:p>
        </p:txBody>
      </p:sp>
      <p:sp>
        <p:nvSpPr>
          <p:cNvPr id="10" name="Text 3"/>
          <p:cNvSpPr/>
          <p:nvPr/>
        </p:nvSpPr>
        <p:spPr>
          <a:xfrm>
            <a:off x="2924661" y="2770870"/>
            <a:ext cx="4343400" cy="5774614"/>
          </a:xfrm>
          <a:prstGeom prst="rect">
            <a:avLst/>
          </a:prstGeom>
          <a:noFill/>
          <a:ln/>
        </p:spPr>
        <p:txBody>
          <a:bodyPr wrap="square" lIns="0" tIns="0" rIns="0" bIns="0" rtlCol="0" anchor="ctr"/>
          <a:lstStyle/>
          <a:p>
            <a:pPr marL="0" indent="0" algn="l">
              <a:lnSpc>
                <a:spcPct val="99141"/>
              </a:lnSpc>
              <a:buNone/>
            </a:pPr>
            <a:r>
              <a:rPr lang="en-US" sz="1200" b="1" dirty="0">
                <a:solidFill>
                  <a:srgbClr val="1D1D1D"/>
                </a:solidFill>
                <a:latin typeface="Titillium Web" pitchFamily="34" charset="0"/>
                <a:ea typeface="Titillium Web" pitchFamily="34" charset="-122"/>
                <a:cs typeface="Titillium Web" pitchFamily="34" charset="-120"/>
              </a:rPr>
              <a:t>5.7 Scoring the As-Is Analysis</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This is Ikhwezi’s actual performance and was assessed based on the evidence submitted via the ZOHO form and supplementary documentation, including: </a:t>
            </a:r>
          </a:p>
          <a:p>
            <a:pPr marL="0" indent="0" algn="l">
              <a:lnSpc>
                <a:spcPct val="150000"/>
              </a:lnSpc>
              <a:buNone/>
            </a:pP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Financial spreadsheets (cash flow forecasts, assumptions)  </a:t>
            </a:r>
          </a:p>
          <a:p>
            <a:pPr algn="l">
              <a:lnSpc>
                <a:spcPct val="99141"/>
              </a:lnSpc>
              <a:buSzPct val="100000"/>
            </a:pP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Organizational structure charts, CVs, and team descriptions</a:t>
            </a:r>
          </a:p>
          <a:p>
            <a:pPr algn="l">
              <a:lnSpc>
                <a:spcPct val="99141"/>
              </a:lnSpc>
              <a:buSzPct val="100000"/>
            </a:pP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Company registration and compliance documents</a:t>
            </a:r>
          </a:p>
          <a:p>
            <a:pPr algn="l">
              <a:lnSpc>
                <a:spcPct val="99141"/>
              </a:lnSpc>
              <a:buSzPct val="100000"/>
            </a:pP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Strategic briefs, market summaries, and partner letters</a:t>
            </a: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Informal declarations and supplementary descriptions (including where information was marked “Not Applicable”) </a:t>
            </a:r>
            <a:endParaRPr lang="en-US" sz="1200" dirty="0"/>
          </a:p>
          <a:p>
            <a:pPr marL="342900" indent="-342900" algn="l">
              <a:lnSpc>
                <a:spcPct val="150000"/>
              </a:lnSpc>
              <a:buSzPct val="100000"/>
              <a:buChar char="•"/>
            </a:pPr>
            <a:endParaRPr lang="en-US" sz="1200" dirty="0"/>
          </a:p>
          <a:p>
            <a:pPr algn="l">
              <a:lnSpc>
                <a:spcPct val="105600"/>
              </a:lnSpc>
              <a:buSzPct val="100000"/>
            </a:pPr>
            <a:endParaRPr lang="en-US" sz="1200" dirty="0"/>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Each business domain was broken down into key initiatives. For every initiative, a score from 0 to 100% was assigned based on:</a:t>
            </a:r>
            <a:endParaRPr lang="en-US" sz="1200" dirty="0"/>
          </a:p>
          <a:p>
            <a:pPr marL="342900" indent="-342900" algn="l">
              <a:lnSpc>
                <a:spcPct val="99141"/>
              </a:lnSpc>
              <a:buSzPct val="100000"/>
              <a:buChar char="•"/>
            </a:pPr>
            <a:endParaRPr lang="en-US" sz="1200" dirty="0">
              <a:solidFill>
                <a:srgbClr val="1D1D1D"/>
              </a:solidFill>
              <a:latin typeface="Titillium Web" pitchFamily="34" charset="0"/>
              <a:ea typeface="Titillium Web" pitchFamily="34" charset="-122"/>
              <a:cs typeface="Titillium Web" pitchFamily="34" charset="-120"/>
            </a:endParaRPr>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Presence, quality, and relevance of supporting documents</a:t>
            </a:r>
          </a:p>
          <a:p>
            <a:pPr algn="l">
              <a:lnSpc>
                <a:spcPct val="99141"/>
              </a:lnSpc>
              <a:buSzPct val="100000"/>
            </a:pP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Level of implementation (conceptual, drafted, in-use)</a:t>
            </a:r>
          </a:p>
          <a:p>
            <a:pPr marL="342900" indent="-342900" algn="l">
              <a:lnSpc>
                <a:spcPct val="99141"/>
              </a:lnSpc>
              <a:buSzPct val="100000"/>
              <a:buChar char="•"/>
            </a:pP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Alignment with best practices and funder expectations</a:t>
            </a:r>
          </a:p>
          <a:p>
            <a:pPr algn="l">
              <a:lnSpc>
                <a:spcPct val="150000"/>
              </a:lnSpc>
              <a:buSzPct val="100000"/>
            </a:pPr>
            <a:endParaRPr lang="en-US" sz="1200" dirty="0"/>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This resulted in a quantified baseline (As-Is) scorecard, reinforced by qualitative assessment narratives.</a:t>
            </a:r>
            <a:endParaRPr lang="en-US" sz="1200" dirty="0"/>
          </a:p>
        </p:txBody>
      </p:sp>
      <p:sp>
        <p:nvSpPr>
          <p:cNvPr id="11" name="Text 4"/>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11</a:t>
            </a:r>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sp>
        <p:nvSpPr>
          <p:cNvPr id="5" name="Text 0"/>
          <p:cNvSpPr/>
          <p:nvPr/>
        </p:nvSpPr>
        <p:spPr>
          <a:xfrm>
            <a:off x="2866559" y="2182663"/>
            <a:ext cx="4419600" cy="7447141"/>
          </a:xfrm>
          <a:prstGeom prst="rect">
            <a:avLst/>
          </a:prstGeom>
          <a:noFill/>
          <a:ln/>
        </p:spPr>
        <p:txBody>
          <a:bodyPr wrap="square" lIns="0" tIns="0" rIns="0" bIns="0" rtlCol="0" anchor="ctr"/>
          <a:lstStyle/>
          <a:p>
            <a:pPr marL="0" indent="0" algn="l">
              <a:lnSpc>
                <a:spcPct val="99141"/>
              </a:lnSpc>
              <a:buNone/>
            </a:pPr>
            <a:r>
              <a:rPr lang="en-US" sz="1200" b="1" dirty="0">
                <a:solidFill>
                  <a:srgbClr val="1D1D1D"/>
                </a:solidFill>
                <a:latin typeface="Titillium Web" pitchFamily="34" charset="0"/>
                <a:ea typeface="Titillium Web" pitchFamily="34" charset="-122"/>
                <a:cs typeface="Titillium Web" pitchFamily="34" charset="-120"/>
              </a:rPr>
              <a:t>5.8. Conducting the Gap Analysis</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Once both the Current (As-Is) and Target (To-Be) scores were defined, the gap for each initiative and domain was calculated using the following formula:Gap (%) = Target Score – Current Score</a:t>
            </a:r>
            <a:endParaRPr lang="en-US" sz="1200" dirty="0"/>
          </a:p>
          <a:p>
            <a:pPr marL="0" indent="0" algn="l">
              <a:lnSpc>
                <a:spcPct val="150000"/>
              </a:lnSpc>
              <a:buNone/>
            </a:pPr>
            <a:r>
              <a:rPr lang="en-US" sz="1200" dirty="0">
                <a:solidFill>
                  <a:srgbClr val="1D1D1D"/>
                </a:solidFill>
                <a:latin typeface="Titillium Web" pitchFamily="34" charset="0"/>
                <a:ea typeface="Titillium Web" pitchFamily="34" charset="-122"/>
                <a:cs typeface="Titillium Web" pitchFamily="34" charset="-120"/>
              </a:rPr>
              <a:t> </a:t>
            </a:r>
            <a:endParaRPr lang="en-US" sz="1200" dirty="0"/>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Each gap percentage served as a signal of strategic deficiency, execution risk, or unrealized opportunity. To support prioritization, each gap was categorized as:</a:t>
            </a:r>
          </a:p>
          <a:p>
            <a:pPr marL="0" indent="0" algn="l">
              <a:lnSpc>
                <a:spcPct val="99141"/>
              </a:lnSpc>
              <a:buNone/>
            </a:pPr>
            <a:endParaRPr lang="en-US" sz="1200" dirty="0"/>
          </a:p>
          <a:p>
            <a:pPr marL="342900" indent="-342900" algn="l">
              <a:lnSpc>
                <a:spcPct val="99141"/>
              </a:lnSpc>
              <a:buSzPct val="100000"/>
              <a:buChar char="•"/>
            </a:pPr>
            <a:r>
              <a:rPr lang="en-US" sz="1200" b="1" dirty="0">
                <a:solidFill>
                  <a:srgbClr val="1D1D1D"/>
                </a:solidFill>
                <a:latin typeface="Titillium Web" pitchFamily="34" charset="0"/>
                <a:ea typeface="Titillium Web" pitchFamily="34" charset="-122"/>
                <a:cs typeface="Titillium Web" pitchFamily="34" charset="-120"/>
              </a:rPr>
              <a:t>High Priority </a:t>
            </a:r>
            <a:r>
              <a:rPr lang="en-US" sz="1200" dirty="0">
                <a:solidFill>
                  <a:srgbClr val="1D1D1D"/>
                </a:solidFill>
                <a:latin typeface="Titillium Web" pitchFamily="34" charset="0"/>
                <a:ea typeface="Titillium Web" pitchFamily="34" charset="-122"/>
                <a:cs typeface="Titillium Web" pitchFamily="34" charset="-120"/>
              </a:rPr>
              <a:t>– Gaps of 40% or more</a:t>
            </a:r>
          </a:p>
          <a:p>
            <a:pPr algn="l">
              <a:lnSpc>
                <a:spcPct val="99141"/>
              </a:lnSpc>
              <a:buSzPct val="100000"/>
            </a:pPr>
            <a:endParaRPr lang="en-US" sz="1200" dirty="0"/>
          </a:p>
          <a:p>
            <a:pPr marL="342900" indent="-342900" algn="l">
              <a:lnSpc>
                <a:spcPct val="99141"/>
              </a:lnSpc>
              <a:buSzPct val="100000"/>
              <a:buChar char="•"/>
            </a:pPr>
            <a:r>
              <a:rPr lang="en-US" sz="1200" b="1" dirty="0">
                <a:solidFill>
                  <a:srgbClr val="1D1D1D"/>
                </a:solidFill>
                <a:latin typeface="Titillium Web" pitchFamily="34" charset="0"/>
                <a:ea typeface="Titillium Web" pitchFamily="34" charset="-122"/>
                <a:cs typeface="Titillium Web" pitchFamily="34" charset="-120"/>
              </a:rPr>
              <a:t>Medium Priority </a:t>
            </a:r>
            <a:r>
              <a:rPr lang="en-US" sz="1200" dirty="0">
                <a:solidFill>
                  <a:srgbClr val="1D1D1D"/>
                </a:solidFill>
                <a:latin typeface="Titillium Web" pitchFamily="34" charset="0"/>
                <a:ea typeface="Titillium Web" pitchFamily="34" charset="-122"/>
                <a:cs typeface="Titillium Web" pitchFamily="34" charset="-120"/>
              </a:rPr>
              <a:t>– Gaps between 25% and 39%</a:t>
            </a:r>
          </a:p>
          <a:p>
            <a:pPr algn="l">
              <a:lnSpc>
                <a:spcPct val="99141"/>
              </a:lnSpc>
              <a:buSzPct val="100000"/>
            </a:pPr>
            <a:endParaRPr lang="en-US" sz="1200" dirty="0"/>
          </a:p>
          <a:p>
            <a:pPr marL="342900" indent="-342900" algn="l">
              <a:lnSpc>
                <a:spcPct val="99141"/>
              </a:lnSpc>
              <a:buSzPct val="100000"/>
              <a:buChar char="•"/>
            </a:pPr>
            <a:r>
              <a:rPr lang="en-US" sz="1200" b="1" dirty="0">
                <a:solidFill>
                  <a:srgbClr val="1D1D1D"/>
                </a:solidFill>
                <a:latin typeface="Titillium Web" pitchFamily="34" charset="0"/>
                <a:ea typeface="Titillium Web" pitchFamily="34" charset="-122"/>
                <a:cs typeface="Titillium Web" pitchFamily="34" charset="-120"/>
              </a:rPr>
              <a:t>Low Priority </a:t>
            </a:r>
            <a:r>
              <a:rPr lang="en-US" sz="1200" dirty="0">
                <a:solidFill>
                  <a:srgbClr val="1D1D1D"/>
                </a:solidFill>
                <a:latin typeface="Titillium Web" pitchFamily="34" charset="0"/>
                <a:ea typeface="Titillium Web" pitchFamily="34" charset="-122"/>
                <a:cs typeface="Titillium Web" pitchFamily="34" charset="-120"/>
              </a:rPr>
              <a:t>– Gaps less than 25% </a:t>
            </a:r>
            <a:endParaRPr lang="en-US" sz="1200" dirty="0"/>
          </a:p>
          <a:p>
            <a:pPr marL="342900" indent="-342900" algn="l">
              <a:lnSpc>
                <a:spcPct val="150000"/>
              </a:lnSpc>
              <a:buSzPct val="100000"/>
              <a:buChar char="•"/>
            </a:pPr>
            <a:endParaRPr lang="en-US" sz="1200" dirty="0"/>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This ranking helped guide attention to the most urgent institutional gaps that could affect scalability, investment-readiness, or compliance</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105600"/>
              </a:lnSpc>
              <a:buNone/>
            </a:pPr>
            <a:r>
              <a:rPr lang="en-US" sz="1200" b="1" dirty="0">
                <a:solidFill>
                  <a:srgbClr val="1D1D1D"/>
                </a:solidFill>
                <a:latin typeface="Titillium Web" pitchFamily="34" charset="0"/>
                <a:ea typeface="Titillium Web" pitchFamily="34" charset="-122"/>
                <a:cs typeface="Titillium Web" pitchFamily="34" charset="-120"/>
              </a:rPr>
              <a:t>5.9.  Frameworks used</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The analysis applies a blended evaluation framework combining elements from:</a:t>
            </a:r>
          </a:p>
          <a:p>
            <a:pPr marL="0" indent="0" algn="l">
              <a:lnSpc>
                <a:spcPct val="150000"/>
              </a:lnSpc>
              <a:buNone/>
            </a:pPr>
            <a:endParaRPr lang="en-US" sz="1200" dirty="0"/>
          </a:p>
          <a:p>
            <a:pPr marL="0" indent="0" algn="l">
              <a:lnSpc>
                <a:spcPct val="99141"/>
              </a:lnSpc>
              <a:buNone/>
            </a:pPr>
            <a:r>
              <a:rPr lang="en-US" sz="600" dirty="0">
                <a:solidFill>
                  <a:srgbClr val="000000"/>
                </a:solidFill>
              </a:rPr>
              <a:t> </a:t>
            </a: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TOGAF (The Open Group Architecture Framework) — for structuring business capability domains, CMMI (Capability Maturity Model Integration) — to rate process maturity and documentation and SME Benchmarking Standards — adapted to reflect South African operational realities.</a:t>
            </a:r>
          </a:p>
          <a:p>
            <a:pPr algn="l">
              <a:lnSpc>
                <a:spcPct val="99141"/>
              </a:lnSpc>
              <a:buSzPct val="100000"/>
            </a:pPr>
            <a:endParaRPr lang="en-US" sz="1200" dirty="0"/>
          </a:p>
          <a:p>
            <a:pPr marL="0" indent="0" algn="l">
              <a:lnSpc>
                <a:spcPct val="105600"/>
              </a:lnSpc>
              <a:buNone/>
            </a:pPr>
            <a:r>
              <a:rPr lang="en-US" sz="600" dirty="0">
                <a:solidFill>
                  <a:srgbClr val="000000"/>
                </a:solidFill>
              </a:rPr>
              <a:t> </a:t>
            </a:r>
            <a:endParaRPr lang="en-US" sz="1200" dirty="0"/>
          </a:p>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Each business area (Finance, Operations, Technology, Market, and Governance) is assessed across key initiatives, with a defined set of criteria for success. These criteria are matched to the business’s stage of growth and type of industry (agribusiness)</a:t>
            </a:r>
            <a:endParaRPr lang="en-US" sz="1200" dirty="0"/>
          </a:p>
        </p:txBody>
      </p:sp>
      <p:pic>
        <p:nvPicPr>
          <p:cNvPr id="7" name="Image 4" descr="preencoded.png"/>
          <p:cNvPicPr>
            <a:picLocks noChangeAspect="1"/>
          </p:cNvPicPr>
          <p:nvPr/>
        </p:nvPicPr>
        <p:blipFill>
          <a:blip r:embed="rId6"/>
          <a:stretch>
            <a:fillRect/>
          </a:stretch>
        </p:blipFill>
        <p:spPr>
          <a:xfrm>
            <a:off x="854849" y="1962169"/>
            <a:ext cx="1647825" cy="6772275"/>
          </a:xfrm>
          <a:prstGeom prst="rect">
            <a:avLst/>
          </a:prstGeom>
        </p:spPr>
      </p:pic>
      <p:pic>
        <p:nvPicPr>
          <p:cNvPr id="9" name="Image 6" descr="preencoded.png"/>
          <p:cNvPicPr>
            <a:picLocks noChangeAspect="1"/>
          </p:cNvPicPr>
          <p:nvPr/>
        </p:nvPicPr>
        <p:blipFill>
          <a:blip r:embed="rId7"/>
          <a:stretch>
            <a:fillRect/>
          </a:stretch>
        </p:blipFill>
        <p:spPr>
          <a:xfrm>
            <a:off x="803015" y="1966751"/>
            <a:ext cx="1685925" cy="6781800"/>
          </a:xfrm>
          <a:prstGeom prst="rect">
            <a:avLst/>
          </a:prstGeom>
        </p:spPr>
      </p:pic>
      <p:sp>
        <p:nvSpPr>
          <p:cNvPr id="10" name="Text 1"/>
          <p:cNvSpPr/>
          <p:nvPr/>
        </p:nvSpPr>
        <p:spPr>
          <a:xfrm>
            <a:off x="2919813" y="1657379"/>
            <a:ext cx="4305300" cy="525284"/>
          </a:xfrm>
          <a:prstGeom prst="rect">
            <a:avLst/>
          </a:prstGeom>
          <a:noFill/>
          <a:ln/>
        </p:spPr>
        <p:txBody>
          <a:bodyPr wrap="square" lIns="0" tIns="0" rIns="0" bIns="0" rtlCol="0" anchor="ctr"/>
          <a:lstStyle/>
          <a:p>
            <a:pPr marL="0" indent="0" algn="l">
              <a:lnSpc>
                <a:spcPct val="79650"/>
              </a:lnSpc>
              <a:buNone/>
            </a:pPr>
            <a:r>
              <a:rPr lang="en-US" sz="2550" b="1" dirty="0">
                <a:solidFill>
                  <a:srgbClr val="1D1D1D"/>
                </a:solidFill>
                <a:latin typeface="Sora" pitchFamily="34" charset="0"/>
                <a:ea typeface="Sora" pitchFamily="34" charset="-122"/>
                <a:cs typeface="Sora" pitchFamily="34" charset="-120"/>
              </a:rPr>
              <a:t>5. Methodology</a:t>
            </a:r>
            <a:endParaRPr lang="en-US" sz="2550" dirty="0"/>
          </a:p>
        </p:txBody>
      </p:sp>
      <p:sp>
        <p:nvSpPr>
          <p:cNvPr id="11"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2" name="Text 3"/>
          <p:cNvSpPr/>
          <p:nvPr/>
        </p:nvSpPr>
        <p:spPr>
          <a:xfrm>
            <a:off x="859566" y="665498"/>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Gap Analysis</a:t>
            </a:r>
            <a:endParaRPr lang="en-US" sz="1350" dirty="0"/>
          </a:p>
        </p:txBody>
      </p:sp>
      <p:sp>
        <p:nvSpPr>
          <p:cNvPr id="13" name="Text 4"/>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12</a:t>
            </a:r>
            <a:endParaRPr 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857250" y="1962150"/>
            <a:ext cx="1647825" cy="6772275"/>
          </a:xfrm>
          <a:prstGeom prst="rect">
            <a:avLst/>
          </a:prstGeom>
        </p:spPr>
      </p:pic>
      <p:pic>
        <p:nvPicPr>
          <p:cNvPr id="6" name="Image 4" descr="preencoded.png"/>
          <p:cNvPicPr>
            <a:picLocks noChangeAspect="1"/>
          </p:cNvPicPr>
          <p:nvPr/>
        </p:nvPicPr>
        <p:blipFill>
          <a:blip r:embed="rId7"/>
          <a:stretch>
            <a:fillRect/>
          </a:stretch>
        </p:blipFill>
        <p:spPr>
          <a:xfrm>
            <a:off x="854862" y="1966751"/>
            <a:ext cx="1638300" cy="6781800"/>
          </a:xfrm>
          <a:prstGeom prst="rect">
            <a:avLst/>
          </a:prstGeom>
        </p:spPr>
      </p:pic>
      <p:sp>
        <p:nvSpPr>
          <p:cNvPr id="7" name="Text 0"/>
          <p:cNvSpPr/>
          <p:nvPr/>
        </p:nvSpPr>
        <p:spPr>
          <a:xfrm>
            <a:off x="2936110" y="2696899"/>
            <a:ext cx="4419600" cy="4389702"/>
          </a:xfrm>
          <a:prstGeom prst="rect">
            <a:avLst/>
          </a:prstGeom>
          <a:noFill/>
          <a:ln/>
        </p:spPr>
        <p:txBody>
          <a:bodyPr wrap="square" lIns="0" tIns="0" rIns="0" bIns="0" rtlCol="0" anchor="ctr"/>
          <a:lstStyle/>
          <a:p>
            <a:pPr marL="0" indent="0" algn="l">
              <a:lnSpc>
                <a:spcPct val="150000"/>
              </a:lnSpc>
              <a:buNone/>
            </a:pPr>
            <a:r>
              <a:rPr lang="en-US" sz="1200" b="1" dirty="0">
                <a:solidFill>
                  <a:srgbClr val="1D1D1D"/>
                </a:solidFill>
                <a:latin typeface="Titillium Web" pitchFamily="34" charset="0"/>
                <a:ea typeface="Titillium Web" pitchFamily="34" charset="-122"/>
                <a:cs typeface="Titillium Web" pitchFamily="34" charset="-120"/>
              </a:rPr>
              <a:t>5.10. Prioritizing, Ranking and Budgeting Interventions</a:t>
            </a:r>
          </a:p>
          <a:p>
            <a:pPr marL="0" indent="0" algn="l">
              <a:lnSpc>
                <a:spcPct val="150000"/>
              </a:lnSpc>
              <a:buNone/>
            </a:pPr>
            <a:endParaRPr lang="en-US" sz="1200" dirty="0"/>
          </a:p>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All interventions were assessed using a structured prioritization matrix, evaluating: </a:t>
            </a:r>
          </a:p>
          <a:p>
            <a:pPr marL="0" indent="0" algn="l">
              <a:lnSpc>
                <a:spcPct val="105600"/>
              </a:lnSpc>
              <a:buNone/>
            </a:pP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Impact on business outcomes and investor appeal, Urgency based on operational risk or time-sensitive opportunities, Ease of Execution, considering available resources and internal capacity, Cost of delivery, benchmarked against South African market rates and Strategic Fit with Ikhwezi’s growth model and stated intentions </a:t>
            </a:r>
          </a:p>
          <a:p>
            <a:pPr algn="l">
              <a:lnSpc>
                <a:spcPct val="99141"/>
              </a:lnSpc>
              <a:buSzPct val="100000"/>
            </a:pPr>
            <a:endParaRPr lang="en-US" sz="1200" dirty="0"/>
          </a:p>
          <a:p>
            <a:pPr marL="0" indent="0" algn="l">
              <a:lnSpc>
                <a:spcPct val="105600"/>
              </a:lnSpc>
              <a:buNone/>
            </a:pPr>
            <a:r>
              <a:rPr lang="en-US" sz="600" dirty="0">
                <a:solidFill>
                  <a:srgbClr val="000000"/>
                </a:solidFill>
              </a:rPr>
              <a:t> </a:t>
            </a:r>
            <a:endParaRPr lang="en-US" sz="1200" dirty="0"/>
          </a:p>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The most important initiative from each domain was selected to form a 5 part implementation roadmap, supported by:</a:t>
            </a:r>
          </a:p>
          <a:p>
            <a:pPr marL="0" indent="0" algn="l">
              <a:lnSpc>
                <a:spcPct val="105600"/>
              </a:lnSpc>
              <a:buNone/>
            </a:pP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Assigned roles and responsibilities, Estimated implementation timeframes (6–9 months), KPI milestone indicators and A total projected budget of R420,000 </a:t>
            </a:r>
            <a:endParaRPr lang="en-US" sz="1200" dirty="0"/>
          </a:p>
          <a:p>
            <a:pPr marL="342900" indent="-342900" algn="l">
              <a:lnSpc>
                <a:spcPct val="105600"/>
              </a:lnSpc>
              <a:buSzPct val="100000"/>
              <a:buChar char="•"/>
            </a:pPr>
            <a:endParaRPr lang="en-US" sz="1200" dirty="0"/>
          </a:p>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The result is a costed, time-bound Growth Plan designed to close Ikhwezi’s most critical capability gaps and position it for institutional investment, market expansion, and scalable operations</a:t>
            </a:r>
            <a:endParaRPr lang="en-US" sz="1200" dirty="0"/>
          </a:p>
        </p:txBody>
      </p:sp>
      <p:sp>
        <p:nvSpPr>
          <p:cNvPr id="8" name="Text 1"/>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22 On Sloane Proposal</a:t>
            </a:r>
            <a:endParaRPr lang="en-US" sz="1350" dirty="0"/>
          </a:p>
        </p:txBody>
      </p:sp>
      <p:sp>
        <p:nvSpPr>
          <p:cNvPr id="9"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0" name="Text 3"/>
          <p:cNvSpPr/>
          <p:nvPr/>
        </p:nvSpPr>
        <p:spPr>
          <a:xfrm>
            <a:off x="2926718" y="1962149"/>
            <a:ext cx="4305300" cy="734749"/>
          </a:xfrm>
          <a:prstGeom prst="rect">
            <a:avLst/>
          </a:prstGeom>
          <a:noFill/>
          <a:ln/>
        </p:spPr>
        <p:txBody>
          <a:bodyPr wrap="square" lIns="0" tIns="0" rIns="0" bIns="0" rtlCol="0" anchor="ctr"/>
          <a:lstStyle/>
          <a:p>
            <a:pPr marL="0" indent="0" algn="l">
              <a:lnSpc>
                <a:spcPct val="79650"/>
              </a:lnSpc>
              <a:buNone/>
            </a:pPr>
            <a:r>
              <a:rPr lang="en-US" sz="2625" b="1" dirty="0">
                <a:solidFill>
                  <a:srgbClr val="1D1D1D"/>
                </a:solidFill>
                <a:latin typeface="Sora" pitchFamily="34" charset="0"/>
                <a:ea typeface="Sora" pitchFamily="34" charset="-122"/>
                <a:cs typeface="Sora" pitchFamily="34" charset="-120"/>
              </a:rPr>
              <a:t>5. Methodology</a:t>
            </a:r>
            <a:endParaRPr lang="en-US" sz="2625" dirty="0"/>
          </a:p>
        </p:txBody>
      </p:sp>
      <p:sp>
        <p:nvSpPr>
          <p:cNvPr id="11" name="Text 4"/>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13</a:t>
            </a:r>
            <a:endParaRPr lang="en-US"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sp>
        <p:nvSpPr>
          <p:cNvPr id="5" name="Text 0"/>
          <p:cNvSpPr/>
          <p:nvPr/>
        </p:nvSpPr>
        <p:spPr>
          <a:xfrm>
            <a:off x="2919803" y="2395559"/>
            <a:ext cx="4419600" cy="7234245"/>
          </a:xfrm>
          <a:prstGeom prst="rect">
            <a:avLst/>
          </a:prstGeom>
          <a:noFill/>
          <a:ln/>
        </p:spPr>
        <p:txBody>
          <a:bodyPr wrap="square" lIns="0" tIns="0" rIns="0" bIns="0" rtlCol="0" anchor="ctr"/>
          <a:lstStyle/>
          <a:p>
            <a:pPr marL="0" indent="0" algn="l">
              <a:lnSpc>
                <a:spcPct val="99141"/>
              </a:lnSpc>
              <a:buNone/>
            </a:pPr>
            <a:r>
              <a:rPr lang="en-US" sz="1200" b="1" dirty="0">
                <a:solidFill>
                  <a:srgbClr val="1D1D1D"/>
                </a:solidFill>
                <a:latin typeface="Titillium Web" pitchFamily="34" charset="0"/>
                <a:ea typeface="Titillium Web" pitchFamily="34" charset="-122"/>
                <a:cs typeface="Titillium Web" pitchFamily="34" charset="-120"/>
              </a:rPr>
              <a:t>5.11. Document Review Process</a:t>
            </a:r>
            <a:endParaRPr lang="en-US" sz="1200" dirty="0"/>
          </a:p>
          <a:p>
            <a:pPr marL="0" indent="0" algn="l">
              <a:lnSpc>
                <a:spcPct val="150000"/>
              </a:lnSpc>
              <a:buNone/>
              <a:tabLst>
                <a:tab pos="0" algn="l"/>
              </a:tabLst>
            </a:pPr>
            <a:r>
              <a:rPr lang="en-US" sz="1200" dirty="0">
                <a:solidFill>
                  <a:srgbClr val="000000"/>
                </a:solidFill>
              </a:rPr>
              <a:t> </a:t>
            </a:r>
            <a:endParaRPr lang="en-US" sz="1200" dirty="0"/>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More than 100 documents were submitted through Zoho and manually reviewed.</a:t>
            </a:r>
            <a:endParaRPr lang="en-US" sz="1200" dirty="0"/>
          </a:p>
          <a:p>
            <a:pPr marL="0" indent="0" algn="l">
              <a:lnSpc>
                <a:spcPct val="105600"/>
              </a:lnSpc>
              <a:buNone/>
            </a:pPr>
            <a:r>
              <a:rPr lang="en-US" sz="1200" dirty="0">
                <a:solidFill>
                  <a:srgbClr val="000000"/>
                </a:solidFill>
              </a:rPr>
              <a:t> </a:t>
            </a:r>
            <a:endParaRPr lang="en-US" sz="1200" dirty="0"/>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These were organized into domain-specific categories, with duplicate or redundant files removed. Each document was evaluated based on:</a:t>
            </a:r>
          </a:p>
          <a:p>
            <a:pPr marL="0" indent="0" algn="l">
              <a:lnSpc>
                <a:spcPct val="99141"/>
              </a:lnSpc>
              <a:buNone/>
            </a:pP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Completeness and relevance </a:t>
            </a:r>
          </a:p>
          <a:p>
            <a:pPr algn="l">
              <a:lnSpc>
                <a:spcPct val="99141"/>
              </a:lnSpc>
              <a:buSzPct val="100000"/>
            </a:pP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Clear evidence of implementation (not just stated intentions) </a:t>
            </a:r>
          </a:p>
          <a:p>
            <a:pPr algn="l">
              <a:lnSpc>
                <a:spcPct val="99141"/>
              </a:lnSpc>
              <a:buSzPct val="100000"/>
            </a:pP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Recency and alignment with the project’s objectives</a:t>
            </a:r>
            <a:endParaRPr lang="en-US" sz="1200" dirty="0"/>
          </a:p>
          <a:p>
            <a:pPr marL="342900" indent="-342900" algn="l">
              <a:lnSpc>
                <a:spcPct val="105600"/>
              </a:lnSpc>
              <a:buSzPct val="100000"/>
              <a:buChar char="•"/>
            </a:pPr>
            <a:endParaRPr lang="en-US" sz="1200" dirty="0"/>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When information was unclear, assumptions were noted and partial credit was applied. For instance, a cash flow spreadsheet initially lacked supporting data, but a later review uncovered a validated “Assumptions” tab, which was then factored into the scoring. </a:t>
            </a:r>
            <a:endParaRPr lang="en-US" sz="1200" dirty="0"/>
          </a:p>
          <a:p>
            <a:pPr marL="0" indent="0" algn="l">
              <a:lnSpc>
                <a:spcPct val="105600"/>
              </a:lnSpc>
              <a:buNone/>
            </a:pPr>
            <a:r>
              <a:rPr lang="en-US" sz="1200" dirty="0">
                <a:solidFill>
                  <a:srgbClr val="000000"/>
                </a:solidFill>
              </a:rPr>
              <a:t> </a:t>
            </a:r>
            <a:endParaRPr lang="en-US" sz="1200" dirty="0"/>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This re-validation process helps ensure that materials are assessed fairly, based on their content—not just their presentation.</a:t>
            </a:r>
            <a:endParaRPr lang="en-US" sz="1200" dirty="0"/>
          </a:p>
          <a:p>
            <a:pPr marL="0" indent="0" algn="l">
              <a:lnSpc>
                <a:spcPct val="99141"/>
              </a:lnSpc>
              <a:buNone/>
            </a:pPr>
            <a:r>
              <a:rPr lang="en-US" sz="1200" dirty="0">
                <a:solidFill>
                  <a:srgbClr val="000000"/>
                </a:solidFill>
              </a:rPr>
              <a:t> </a:t>
            </a:r>
          </a:p>
          <a:p>
            <a:pPr marL="0" indent="0" algn="l">
              <a:lnSpc>
                <a:spcPct val="99141"/>
              </a:lnSpc>
              <a:buNone/>
            </a:pPr>
            <a:endParaRPr lang="en-US" sz="1200" dirty="0"/>
          </a:p>
          <a:p>
            <a:pPr marL="0" indent="0" algn="l">
              <a:lnSpc>
                <a:spcPct val="99141"/>
              </a:lnSpc>
              <a:buNone/>
            </a:pPr>
            <a:r>
              <a:rPr lang="en-US" sz="1200" b="1" dirty="0">
                <a:solidFill>
                  <a:srgbClr val="1D1D1D"/>
                </a:solidFill>
                <a:latin typeface="Titillium Web" pitchFamily="34" charset="0"/>
                <a:ea typeface="Titillium Web" pitchFamily="34" charset="-122"/>
                <a:cs typeface="Titillium Web" pitchFamily="34" charset="-120"/>
              </a:rPr>
              <a:t>5.12. Use of Results</a:t>
            </a:r>
            <a:endParaRPr lang="en-US" sz="1200" dirty="0"/>
          </a:p>
          <a:p>
            <a:pPr marL="0" indent="0" algn="l">
              <a:lnSpc>
                <a:spcPct val="105600"/>
              </a:lnSpc>
              <a:buNone/>
            </a:pPr>
            <a:r>
              <a:rPr lang="en-US" sz="1200" dirty="0">
                <a:solidFill>
                  <a:srgbClr val="000000"/>
                </a:solidFill>
              </a:rPr>
              <a:t> </a:t>
            </a:r>
            <a:endParaRPr lang="en-US" sz="1200" dirty="0"/>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The results of this As-Is Analysis will:</a:t>
            </a:r>
          </a:p>
          <a:p>
            <a:pPr marL="0" indent="0" algn="l">
              <a:lnSpc>
                <a:spcPct val="99141"/>
              </a:lnSpc>
              <a:buNone/>
            </a:pP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Inform the Gap Analysis Matrix </a:t>
            </a:r>
          </a:p>
          <a:p>
            <a:pPr algn="l">
              <a:lnSpc>
                <a:spcPct val="99141"/>
              </a:lnSpc>
              <a:buSzPct val="100000"/>
            </a:pP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Shape the Growth Plan and Roadmap</a:t>
            </a:r>
          </a:p>
          <a:p>
            <a:pPr algn="l">
              <a:lnSpc>
                <a:spcPct val="99141"/>
              </a:lnSpc>
              <a:buSzPct val="100000"/>
            </a:pPr>
            <a:r>
              <a:rPr lang="en-US" sz="1200" dirty="0">
                <a:solidFill>
                  <a:srgbClr val="1D1D1D"/>
                </a:solidFill>
                <a:latin typeface="Titillium Web" pitchFamily="34" charset="0"/>
                <a:ea typeface="Titillium Web" pitchFamily="34" charset="-122"/>
                <a:cs typeface="Titillium Web" pitchFamily="34" charset="-120"/>
              </a:rPr>
              <a:t> </a:t>
            </a: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Populate a KPI Dashboard for progress tracking </a:t>
            </a:r>
          </a:p>
          <a:p>
            <a:pPr algn="l">
              <a:lnSpc>
                <a:spcPct val="99141"/>
              </a:lnSpc>
              <a:buSzPct val="100000"/>
            </a:pP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Feed into investment readiness assessments and stakeholder decision making </a:t>
            </a:r>
            <a:endParaRPr lang="en-US" sz="1200" dirty="0"/>
          </a:p>
          <a:p>
            <a:pPr marL="342900" indent="-342900" algn="l">
              <a:lnSpc>
                <a:spcPct val="105600"/>
              </a:lnSpc>
              <a:buSzPct val="100000"/>
              <a:buChar char="•"/>
            </a:pPr>
            <a:endParaRPr lang="en-US" sz="1200" dirty="0"/>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The methodology ensures alignment between current capabilities and the strategic requirements for scale, resilience, and funding eligibility</a:t>
            </a:r>
            <a:endParaRPr lang="en-US" sz="1200" dirty="0"/>
          </a:p>
          <a:p>
            <a:pPr marL="0" indent="0" algn="l">
              <a:lnSpc>
                <a:spcPct val="99141"/>
              </a:lnSpc>
              <a:buNone/>
            </a:pPr>
            <a:r>
              <a:rPr lang="en-US" sz="600" dirty="0">
                <a:solidFill>
                  <a:srgbClr val="000000"/>
                </a:solidFill>
              </a:rPr>
              <a:t> </a:t>
            </a:r>
            <a:endParaRPr lang="en-US" sz="1200" dirty="0"/>
          </a:p>
        </p:txBody>
      </p:sp>
      <p:pic>
        <p:nvPicPr>
          <p:cNvPr id="7" name="Image 4" descr="preencoded.png"/>
          <p:cNvPicPr>
            <a:picLocks noChangeAspect="1"/>
          </p:cNvPicPr>
          <p:nvPr/>
        </p:nvPicPr>
        <p:blipFill>
          <a:blip r:embed="rId6"/>
          <a:stretch>
            <a:fillRect/>
          </a:stretch>
        </p:blipFill>
        <p:spPr>
          <a:xfrm>
            <a:off x="854849" y="1962169"/>
            <a:ext cx="1647825" cy="6772275"/>
          </a:xfrm>
          <a:prstGeom prst="rect">
            <a:avLst/>
          </a:prstGeom>
        </p:spPr>
      </p:pic>
      <p:pic>
        <p:nvPicPr>
          <p:cNvPr id="8" name="Image 5" descr="preencoded.png"/>
          <p:cNvPicPr>
            <a:picLocks noChangeAspect="1"/>
          </p:cNvPicPr>
          <p:nvPr/>
        </p:nvPicPr>
        <p:blipFill>
          <a:blip r:embed="rId7"/>
          <a:stretch>
            <a:fillRect/>
          </a:stretch>
        </p:blipFill>
        <p:spPr>
          <a:xfrm>
            <a:off x="854862" y="1966751"/>
            <a:ext cx="1638300" cy="6781800"/>
          </a:xfrm>
          <a:prstGeom prst="rect">
            <a:avLst/>
          </a:prstGeom>
        </p:spPr>
      </p:pic>
      <p:sp>
        <p:nvSpPr>
          <p:cNvPr id="9" name="Text 1"/>
          <p:cNvSpPr/>
          <p:nvPr/>
        </p:nvSpPr>
        <p:spPr>
          <a:xfrm>
            <a:off x="2910291" y="1657379"/>
            <a:ext cx="4314736" cy="738180"/>
          </a:xfrm>
          <a:prstGeom prst="rect">
            <a:avLst/>
          </a:prstGeom>
          <a:noFill/>
          <a:ln/>
        </p:spPr>
        <p:txBody>
          <a:bodyPr wrap="square" lIns="0" tIns="0" rIns="0" bIns="0" rtlCol="0" anchor="ctr"/>
          <a:lstStyle/>
          <a:p>
            <a:pPr marL="0" indent="0" algn="l">
              <a:lnSpc>
                <a:spcPct val="79650"/>
              </a:lnSpc>
              <a:buNone/>
            </a:pPr>
            <a:r>
              <a:rPr lang="en-US" sz="2625" b="1" dirty="0">
                <a:solidFill>
                  <a:srgbClr val="1D1D1D"/>
                </a:solidFill>
                <a:latin typeface="Sora" pitchFamily="34" charset="0"/>
                <a:ea typeface="Sora" pitchFamily="34" charset="-122"/>
                <a:cs typeface="Sora" pitchFamily="34" charset="-120"/>
              </a:rPr>
              <a:t>5. Methodology</a:t>
            </a:r>
            <a:endParaRPr lang="en-US" sz="2625" dirty="0"/>
          </a:p>
        </p:txBody>
      </p:sp>
      <p:sp>
        <p:nvSpPr>
          <p:cNvPr id="10"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Gap Analysis</a:t>
            </a:r>
            <a:endParaRPr lang="en-US" sz="1350" dirty="0"/>
          </a:p>
        </p:txBody>
      </p:sp>
      <p:sp>
        <p:nvSpPr>
          <p:cNvPr id="11"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2" name="Text 4"/>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14</a:t>
            </a:r>
            <a:endParaRPr lang="en-US"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5464835" y="1382278"/>
            <a:ext cx="1847850" cy="8667750"/>
          </a:xfrm>
          <a:prstGeom prst="rect">
            <a:avLst/>
          </a:prstGeom>
        </p:spPr>
      </p:pic>
      <p:pic>
        <p:nvPicPr>
          <p:cNvPr id="4" name="Image 2" descr="preencoded.png"/>
          <p:cNvPicPr>
            <a:picLocks noChangeAspect="1"/>
          </p:cNvPicPr>
          <p:nvPr/>
        </p:nvPicPr>
        <p:blipFill>
          <a:blip r:embed="rId5"/>
          <a:stretch>
            <a:fillRect/>
          </a:stretch>
        </p:blipFill>
        <p:spPr>
          <a:xfrm>
            <a:off x="807232" y="1553451"/>
            <a:ext cx="85725" cy="781050"/>
          </a:xfrm>
          <a:prstGeom prst="rect">
            <a:avLst/>
          </a:prstGeom>
        </p:spPr>
      </p:pic>
      <p:pic>
        <p:nvPicPr>
          <p:cNvPr id="5" name="Image 3" descr="preencoded.png"/>
          <p:cNvPicPr>
            <a:picLocks noChangeAspect="1"/>
          </p:cNvPicPr>
          <p:nvPr/>
        </p:nvPicPr>
        <p:blipFill>
          <a:blip r:embed="rId6"/>
          <a:stretch>
            <a:fillRect/>
          </a:stretch>
        </p:blipFill>
        <p:spPr>
          <a:xfrm>
            <a:off x="5221214" y="1708595"/>
            <a:ext cx="1809750" cy="2333625"/>
          </a:xfrm>
          <a:prstGeom prst="rect">
            <a:avLst/>
          </a:prstGeom>
        </p:spPr>
      </p:pic>
      <p:pic>
        <p:nvPicPr>
          <p:cNvPr id="6" name="Image 4" descr="preencoded.png"/>
          <p:cNvPicPr>
            <a:picLocks noChangeAspect="1"/>
          </p:cNvPicPr>
          <p:nvPr/>
        </p:nvPicPr>
        <p:blipFill>
          <a:blip r:embed="rId7"/>
          <a:stretch>
            <a:fillRect/>
          </a:stretch>
        </p:blipFill>
        <p:spPr>
          <a:xfrm>
            <a:off x="796962" y="919932"/>
            <a:ext cx="6177705" cy="190500"/>
          </a:xfrm>
          <a:prstGeom prst="rect">
            <a:avLst/>
          </a:prstGeom>
        </p:spPr>
      </p:pic>
      <p:pic>
        <p:nvPicPr>
          <p:cNvPr id="7" name="Image 5" descr="preencoded.png"/>
          <p:cNvPicPr>
            <a:picLocks noChangeAspect="1"/>
          </p:cNvPicPr>
          <p:nvPr/>
        </p:nvPicPr>
        <p:blipFill>
          <a:blip r:embed="rId8"/>
          <a:stretch>
            <a:fillRect/>
          </a:stretch>
        </p:blipFill>
        <p:spPr>
          <a:xfrm>
            <a:off x="6580737" y="5066386"/>
            <a:ext cx="514350" cy="400050"/>
          </a:xfrm>
          <a:prstGeom prst="rect">
            <a:avLst/>
          </a:prstGeom>
        </p:spPr>
      </p:pic>
      <p:pic>
        <p:nvPicPr>
          <p:cNvPr id="8" name="Image 6" descr="preencoded.png"/>
          <p:cNvPicPr>
            <a:picLocks noChangeAspect="1"/>
          </p:cNvPicPr>
          <p:nvPr/>
        </p:nvPicPr>
        <p:blipFill>
          <a:blip r:embed="rId9"/>
          <a:stretch>
            <a:fillRect/>
          </a:stretch>
        </p:blipFill>
        <p:spPr>
          <a:xfrm>
            <a:off x="5210042" y="1707509"/>
            <a:ext cx="1838325" cy="2343150"/>
          </a:xfrm>
          <a:prstGeom prst="rect">
            <a:avLst/>
          </a:prstGeom>
        </p:spPr>
      </p:pic>
      <p:sp>
        <p:nvSpPr>
          <p:cNvPr id="9" name="Text 0"/>
          <p:cNvSpPr/>
          <p:nvPr/>
        </p:nvSpPr>
        <p:spPr>
          <a:xfrm>
            <a:off x="974777" y="2596496"/>
            <a:ext cx="3886200" cy="3165675"/>
          </a:xfrm>
          <a:prstGeom prst="rect">
            <a:avLst/>
          </a:prstGeom>
          <a:noFill/>
          <a:ln/>
        </p:spPr>
        <p:txBody>
          <a:bodyPr wrap="square" lIns="0" tIns="0" rIns="0" bIns="0" rtlCol="0" anchor="ctr"/>
          <a:lstStyle/>
          <a:p>
            <a:pPr marL="0" indent="0" algn="l">
              <a:lnSpc>
                <a:spcPct val="105600"/>
              </a:lnSpc>
              <a:buNone/>
            </a:pPr>
            <a:r>
              <a:rPr lang="en-US" sz="1200" b="1" dirty="0">
                <a:solidFill>
                  <a:srgbClr val="1D1D1D"/>
                </a:solidFill>
                <a:latin typeface="Titillium Web" pitchFamily="34" charset="0"/>
                <a:ea typeface="Titillium Web" pitchFamily="34" charset="-122"/>
                <a:cs typeface="Titillium Web" pitchFamily="34" charset="-120"/>
              </a:rPr>
              <a:t>6.1. CONCLUSION AND CALL TO ACTION</a:t>
            </a:r>
            <a:endParaRPr lang="en-US" sz="1200" dirty="0"/>
          </a:p>
          <a:p>
            <a:pPr marL="0" indent="0" algn="l">
              <a:lnSpc>
                <a:spcPct val="105600"/>
              </a:lnSpc>
              <a:buNone/>
            </a:pPr>
            <a:r>
              <a:rPr lang="en-US" sz="1200" dirty="0">
                <a:solidFill>
                  <a:srgbClr val="000000"/>
                </a:solidFill>
              </a:rPr>
              <a:t> </a:t>
            </a:r>
            <a:endParaRPr lang="en-US" sz="1200" dirty="0"/>
          </a:p>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Ikhwezi Farm represents a unique convergence of proven agricultural experience, market demand, and social impact. The farm’s revival and expansion are grounded in a robust operational plan, a diversified product portfolio, and an established track record of supplying premium markets. </a:t>
            </a:r>
            <a:endParaRPr lang="en-US" sz="1200" dirty="0"/>
          </a:p>
          <a:p>
            <a:pPr marL="0" indent="0" algn="l">
              <a:lnSpc>
                <a:spcPct val="105600"/>
              </a:lnSpc>
              <a:buNone/>
            </a:pPr>
            <a:r>
              <a:rPr lang="en-US" sz="1200" dirty="0">
                <a:solidFill>
                  <a:srgbClr val="000000"/>
                </a:solidFill>
              </a:rPr>
              <a:t> </a:t>
            </a:r>
            <a:endParaRPr lang="en-US" sz="1200" dirty="0"/>
          </a:p>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More than just a farming venture, Ikhwezi Farm embodies empowerment, resilience, and sustainability — values that resonate with both commercial partners and development-focused investors. With the right funding, Ikhwezi Farm will not only generate solid financial returns but also create meaningful employment, promote environmentally responsible farming practices, and contribute to national food security and export growth.</a:t>
            </a:r>
            <a:endParaRPr lang="en-US" sz="1200" dirty="0"/>
          </a:p>
        </p:txBody>
      </p:sp>
      <p:sp>
        <p:nvSpPr>
          <p:cNvPr id="10" name="Text 1"/>
          <p:cNvSpPr/>
          <p:nvPr/>
        </p:nvSpPr>
        <p:spPr>
          <a:xfrm>
            <a:off x="974777" y="1553451"/>
            <a:ext cx="3997949" cy="781050"/>
          </a:xfrm>
          <a:prstGeom prst="rect">
            <a:avLst/>
          </a:prstGeom>
          <a:noFill/>
          <a:ln/>
        </p:spPr>
        <p:txBody>
          <a:bodyPr wrap="square" lIns="0" tIns="0" rIns="0" bIns="0" rtlCol="0" anchor="ctr"/>
          <a:lstStyle/>
          <a:p>
            <a:pPr marL="0" indent="0" algn="l">
              <a:lnSpc>
                <a:spcPct val="79650"/>
              </a:lnSpc>
              <a:buNone/>
            </a:pPr>
            <a:r>
              <a:rPr lang="en-US" sz="3000" b="1" dirty="0">
                <a:solidFill>
                  <a:srgbClr val="1D1D1D"/>
                </a:solidFill>
                <a:latin typeface="Sora" pitchFamily="34" charset="0"/>
                <a:ea typeface="Sora" pitchFamily="34" charset="-122"/>
                <a:cs typeface="Sora" pitchFamily="34" charset="-120"/>
              </a:rPr>
              <a:t>6. Conclusion</a:t>
            </a:r>
            <a:endParaRPr lang="en-US" sz="3000" dirty="0"/>
          </a:p>
        </p:txBody>
      </p:sp>
      <p:sp>
        <p:nvSpPr>
          <p:cNvPr id="11"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Business Plan</a:t>
            </a:r>
            <a:endParaRPr lang="en-US" sz="1350" dirty="0"/>
          </a:p>
        </p:txBody>
      </p:sp>
      <p:sp>
        <p:nvSpPr>
          <p:cNvPr id="12"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3" name="Text 4"/>
          <p:cNvSpPr/>
          <p:nvPr/>
        </p:nvSpPr>
        <p:spPr>
          <a:xfrm>
            <a:off x="5678538" y="5534587"/>
            <a:ext cx="1314450" cy="914400"/>
          </a:xfrm>
          <a:prstGeom prst="rect">
            <a:avLst/>
          </a:prstGeom>
          <a:noFill/>
          <a:ln/>
        </p:spPr>
        <p:txBody>
          <a:bodyPr wrap="square" lIns="0" tIns="0" rIns="0" bIns="0" rtlCol="0" anchor="ctr"/>
          <a:lstStyle/>
          <a:p>
            <a:pPr marL="0" indent="0" algn="r">
              <a:lnSpc>
                <a:spcPct val="105600"/>
              </a:lnSpc>
              <a:buNone/>
            </a:pPr>
            <a:r>
              <a:rPr lang="en-US" sz="1500" b="1" dirty="0">
                <a:solidFill>
                  <a:srgbClr val="FFFFFF"/>
                </a:solidFill>
                <a:latin typeface="Poppins" pitchFamily="34" charset="0"/>
                <a:ea typeface="Poppins" pitchFamily="34" charset="-122"/>
                <a:cs typeface="Poppins" pitchFamily="34" charset="-120"/>
              </a:rPr>
              <a:t>Thank you for your interest!</a:t>
            </a:r>
            <a:endParaRPr lang="en-US" sz="1500" dirty="0"/>
          </a:p>
        </p:txBody>
      </p:sp>
      <p:sp>
        <p:nvSpPr>
          <p:cNvPr id="14"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15</a:t>
            </a:r>
            <a:endParaRPr lang="en-US" sz="1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5464835" y="1382278"/>
            <a:ext cx="1847850" cy="8667750"/>
          </a:xfrm>
          <a:prstGeom prst="rect">
            <a:avLst/>
          </a:prstGeom>
        </p:spPr>
      </p:pic>
      <p:sp>
        <p:nvSpPr>
          <p:cNvPr id="4" name="Text 0"/>
          <p:cNvSpPr/>
          <p:nvPr/>
        </p:nvSpPr>
        <p:spPr>
          <a:xfrm>
            <a:off x="1021327" y="1553451"/>
            <a:ext cx="4199049" cy="781050"/>
          </a:xfrm>
          <a:prstGeom prst="rect">
            <a:avLst/>
          </a:prstGeom>
          <a:noFill/>
          <a:ln/>
        </p:spPr>
        <p:txBody>
          <a:bodyPr wrap="square" lIns="0" tIns="0" rIns="0" bIns="0" rtlCol="0" anchor="ctr"/>
          <a:lstStyle/>
          <a:p>
            <a:pPr marL="0" indent="0" algn="l">
              <a:lnSpc>
                <a:spcPct val="79650"/>
              </a:lnSpc>
              <a:buNone/>
            </a:pPr>
            <a:r>
              <a:rPr lang="en-US" sz="2800" b="1" dirty="0">
                <a:solidFill>
                  <a:srgbClr val="1D1D1D"/>
                </a:solidFill>
                <a:latin typeface="Sora" pitchFamily="34" charset="0"/>
                <a:ea typeface="Sora" pitchFamily="34" charset="-122"/>
                <a:cs typeface="Sora" pitchFamily="34" charset="-120"/>
              </a:rPr>
              <a:t>6. Conclusion</a:t>
            </a:r>
            <a:endParaRPr lang="en-US" sz="2800" dirty="0"/>
          </a:p>
        </p:txBody>
      </p:sp>
      <p:pic>
        <p:nvPicPr>
          <p:cNvPr id="5" name="Image 2" descr="preencoded.png"/>
          <p:cNvPicPr>
            <a:picLocks noChangeAspect="1"/>
          </p:cNvPicPr>
          <p:nvPr/>
        </p:nvPicPr>
        <p:blipFill>
          <a:blip r:embed="rId5"/>
          <a:stretch>
            <a:fillRect/>
          </a:stretch>
        </p:blipFill>
        <p:spPr>
          <a:xfrm>
            <a:off x="807232" y="1553451"/>
            <a:ext cx="85725" cy="771525"/>
          </a:xfrm>
          <a:prstGeom prst="rect">
            <a:avLst/>
          </a:prstGeom>
        </p:spPr>
      </p:pic>
      <p:pic>
        <p:nvPicPr>
          <p:cNvPr id="6" name="Image 3" descr="preencoded.png"/>
          <p:cNvPicPr>
            <a:picLocks noChangeAspect="1"/>
          </p:cNvPicPr>
          <p:nvPr/>
        </p:nvPicPr>
        <p:blipFill>
          <a:blip r:embed="rId6"/>
          <a:stretch>
            <a:fillRect/>
          </a:stretch>
        </p:blipFill>
        <p:spPr>
          <a:xfrm>
            <a:off x="5221214" y="1708595"/>
            <a:ext cx="1809750" cy="2333625"/>
          </a:xfrm>
          <a:prstGeom prst="rect">
            <a:avLst/>
          </a:prstGeom>
        </p:spPr>
      </p:pic>
      <p:pic>
        <p:nvPicPr>
          <p:cNvPr id="7" name="Image 4" descr="preencoded.png"/>
          <p:cNvPicPr>
            <a:picLocks noChangeAspect="1"/>
          </p:cNvPicPr>
          <p:nvPr/>
        </p:nvPicPr>
        <p:blipFill>
          <a:blip r:embed="rId7"/>
          <a:stretch>
            <a:fillRect/>
          </a:stretch>
        </p:blipFill>
        <p:spPr>
          <a:xfrm>
            <a:off x="796962" y="919932"/>
            <a:ext cx="6177705" cy="190500"/>
          </a:xfrm>
          <a:prstGeom prst="rect">
            <a:avLst/>
          </a:prstGeom>
        </p:spPr>
      </p:pic>
      <p:pic>
        <p:nvPicPr>
          <p:cNvPr id="8" name="Image 5" descr="preencoded.png"/>
          <p:cNvPicPr>
            <a:picLocks noChangeAspect="1"/>
          </p:cNvPicPr>
          <p:nvPr/>
        </p:nvPicPr>
        <p:blipFill>
          <a:blip r:embed="rId8"/>
          <a:stretch>
            <a:fillRect/>
          </a:stretch>
        </p:blipFill>
        <p:spPr>
          <a:xfrm>
            <a:off x="6580737" y="5066386"/>
            <a:ext cx="514350" cy="400050"/>
          </a:xfrm>
          <a:prstGeom prst="rect">
            <a:avLst/>
          </a:prstGeom>
        </p:spPr>
      </p:pic>
      <p:pic>
        <p:nvPicPr>
          <p:cNvPr id="9" name="Image 6" descr="preencoded.png"/>
          <p:cNvPicPr>
            <a:picLocks noChangeAspect="1"/>
          </p:cNvPicPr>
          <p:nvPr/>
        </p:nvPicPr>
        <p:blipFill>
          <a:blip r:embed="rId9"/>
          <a:stretch>
            <a:fillRect/>
          </a:stretch>
        </p:blipFill>
        <p:spPr>
          <a:xfrm>
            <a:off x="5210042" y="1707509"/>
            <a:ext cx="1838325" cy="2333625"/>
          </a:xfrm>
          <a:prstGeom prst="rect">
            <a:avLst/>
          </a:prstGeom>
        </p:spPr>
      </p:pic>
      <p:sp>
        <p:nvSpPr>
          <p:cNvPr id="10" name="Text 1"/>
          <p:cNvSpPr/>
          <p:nvPr/>
        </p:nvSpPr>
        <p:spPr>
          <a:xfrm>
            <a:off x="1021327" y="2495550"/>
            <a:ext cx="4166312" cy="5353051"/>
          </a:xfrm>
          <a:prstGeom prst="rect">
            <a:avLst/>
          </a:prstGeom>
          <a:noFill/>
          <a:ln/>
        </p:spPr>
        <p:txBody>
          <a:bodyPr wrap="square" lIns="0" tIns="0" rIns="0" bIns="0" rtlCol="0" anchor="ctr"/>
          <a:lstStyle/>
          <a:p>
            <a:pPr marL="0" indent="0" algn="l">
              <a:lnSpc>
                <a:spcPct val="105600"/>
              </a:lnSpc>
              <a:buNone/>
            </a:pPr>
            <a:r>
              <a:rPr lang="en-US" sz="1200" b="1" dirty="0">
                <a:solidFill>
                  <a:srgbClr val="1D1D1D"/>
                </a:solidFill>
                <a:latin typeface="Titillium Web" pitchFamily="34" charset="0"/>
                <a:ea typeface="Titillium Web" pitchFamily="34" charset="-122"/>
                <a:cs typeface="Titillium Web" pitchFamily="34" charset="-120"/>
              </a:rPr>
              <a:t>6.2. Value Proposition for Funders</a:t>
            </a:r>
            <a:endParaRPr lang="en-US" sz="1200" dirty="0"/>
          </a:p>
          <a:p>
            <a:pPr marL="0" indent="0" algn="l">
              <a:lnSpc>
                <a:spcPct val="105600"/>
              </a:lnSpc>
              <a:buNone/>
            </a:pPr>
            <a:r>
              <a:rPr lang="en-US" sz="1200" dirty="0">
                <a:solidFill>
                  <a:srgbClr val="000000"/>
                </a:solidFill>
              </a:rPr>
              <a:t> </a:t>
            </a:r>
            <a:endParaRPr lang="en-US" sz="1200" dirty="0"/>
          </a:p>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Funders and investors are presented with a compelling opportunity to support a business that combines financial viability with measurable social and environmental benefits.</a:t>
            </a:r>
            <a:endParaRPr lang="en-US" sz="1200" dirty="0"/>
          </a:p>
          <a:p>
            <a:pPr marL="0" indent="0" algn="l">
              <a:lnSpc>
                <a:spcPct val="105600"/>
              </a:lnSpc>
              <a:buNone/>
            </a:pPr>
            <a:r>
              <a:rPr lang="en-US" sz="1200" dirty="0">
                <a:solidFill>
                  <a:srgbClr val="000000"/>
                </a:solidFill>
              </a:rPr>
              <a:t> </a:t>
            </a:r>
            <a:endParaRPr lang="en-US" sz="1200" dirty="0"/>
          </a:p>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Key value propositions include:</a:t>
            </a:r>
            <a:endParaRPr lang="en-US" sz="1200" dirty="0"/>
          </a:p>
          <a:p>
            <a:pPr marL="0" indent="0" algn="l">
              <a:lnSpc>
                <a:spcPct val="105600"/>
              </a:lnSpc>
              <a:buNone/>
            </a:pPr>
            <a:r>
              <a:rPr lang="en-US" sz="1200" dirty="0">
                <a:solidFill>
                  <a:srgbClr val="000000"/>
                </a:solidFill>
              </a:rPr>
              <a:t> </a:t>
            </a: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Established Market Access: Proven history of supplying high-end retail chains and restaurants, with prior clients willing to re-engage.</a:t>
            </a:r>
            <a:endParaRPr lang="en-US" sz="1200" dirty="0"/>
          </a:p>
          <a:p>
            <a:pPr marL="342900" indent="-342900" algn="l">
              <a:lnSpc>
                <a:spcPct val="105600"/>
              </a:lnSpc>
              <a:buSzPct val="100000"/>
              <a:buChar char="•"/>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Growth Potential: Clear roadmap for production scaling, value-added product development, and market expansion, including exports.</a:t>
            </a:r>
            <a:endParaRPr lang="en-US" sz="1200" dirty="0"/>
          </a:p>
          <a:p>
            <a:pPr marL="342900" indent="-342900" algn="l">
              <a:lnSpc>
                <a:spcPct val="105600"/>
              </a:lnSpc>
              <a:buSzPct val="100000"/>
              <a:buChar char="•"/>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Social Impact: Creation of jobs, skills development, and community empowerment, particularly for youth and women.</a:t>
            </a:r>
            <a:endParaRPr lang="en-US" sz="1200" dirty="0"/>
          </a:p>
          <a:p>
            <a:pPr marL="342900" indent="-342900" algn="l">
              <a:lnSpc>
                <a:spcPct val="105600"/>
              </a:lnSpc>
              <a:buSzPct val="100000"/>
              <a:buChar char="•"/>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Sustainability: Commitment to environmentally friendly farming practices and Global GAP certification.</a:t>
            </a:r>
            <a:endParaRPr lang="en-US" sz="1200" dirty="0"/>
          </a:p>
          <a:p>
            <a:pPr marL="342900" indent="-342900" algn="l">
              <a:lnSpc>
                <a:spcPct val="105600"/>
              </a:lnSpc>
              <a:buSzPct val="100000"/>
              <a:buChar char="•"/>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Strong Management: Experienced leadership, supported by consultants and professional advisors, with a legally documented succession plan.</a:t>
            </a:r>
            <a:endParaRPr lang="en-US" sz="1200" dirty="0"/>
          </a:p>
        </p:txBody>
      </p:sp>
      <p:sp>
        <p:nvSpPr>
          <p:cNvPr id="11"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Business Plan</a:t>
            </a:r>
            <a:endParaRPr lang="en-US" sz="1350" dirty="0"/>
          </a:p>
        </p:txBody>
      </p:sp>
      <p:sp>
        <p:nvSpPr>
          <p:cNvPr id="12"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3" name="Text 4"/>
          <p:cNvSpPr/>
          <p:nvPr/>
        </p:nvSpPr>
        <p:spPr>
          <a:xfrm>
            <a:off x="5678538" y="5534587"/>
            <a:ext cx="1314450" cy="914400"/>
          </a:xfrm>
          <a:prstGeom prst="rect">
            <a:avLst/>
          </a:prstGeom>
          <a:noFill/>
          <a:ln/>
        </p:spPr>
        <p:txBody>
          <a:bodyPr wrap="square" lIns="0" tIns="0" rIns="0" bIns="0" rtlCol="0" anchor="ctr"/>
          <a:lstStyle/>
          <a:p>
            <a:pPr marL="0" indent="0" algn="r">
              <a:lnSpc>
                <a:spcPct val="105600"/>
              </a:lnSpc>
              <a:buNone/>
            </a:pPr>
            <a:r>
              <a:rPr lang="en-US" sz="1500" b="1" dirty="0">
                <a:solidFill>
                  <a:srgbClr val="FFFFFF"/>
                </a:solidFill>
                <a:latin typeface="Poppins" pitchFamily="34" charset="0"/>
                <a:ea typeface="Poppins" pitchFamily="34" charset="-122"/>
                <a:cs typeface="Poppins" pitchFamily="34" charset="-120"/>
              </a:rPr>
              <a:t>Thank you for your interest!</a:t>
            </a:r>
            <a:endParaRPr lang="en-US" sz="1500" dirty="0"/>
          </a:p>
        </p:txBody>
      </p:sp>
      <p:sp>
        <p:nvSpPr>
          <p:cNvPr id="14"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16</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370924" y="2743200"/>
            <a:ext cx="7029450" cy="6953250"/>
          </a:xfrm>
          <a:prstGeom prst="rect">
            <a:avLst/>
          </a:prstGeom>
        </p:spPr>
      </p:pic>
      <p:pic>
        <p:nvPicPr>
          <p:cNvPr id="4" name="Image 2" descr="preencoded.png"/>
          <p:cNvPicPr>
            <a:picLocks noChangeAspect="1"/>
          </p:cNvPicPr>
          <p:nvPr/>
        </p:nvPicPr>
        <p:blipFill>
          <a:blip r:embed="rId5"/>
          <a:stretch>
            <a:fillRect/>
          </a:stretch>
        </p:blipFill>
        <p:spPr>
          <a:xfrm>
            <a:off x="804863" y="7886262"/>
            <a:ext cx="85725" cy="1238250"/>
          </a:xfrm>
          <a:prstGeom prst="rect">
            <a:avLst/>
          </a:prstGeom>
        </p:spPr>
      </p:pic>
      <p:pic>
        <p:nvPicPr>
          <p:cNvPr id="5" name="Image 3" descr="preencoded.png"/>
          <p:cNvPicPr>
            <a:picLocks noChangeAspect="1"/>
          </p:cNvPicPr>
          <p:nvPr/>
        </p:nvPicPr>
        <p:blipFill>
          <a:blip r:embed="rId5"/>
          <a:stretch>
            <a:fillRect/>
          </a:stretch>
        </p:blipFill>
        <p:spPr>
          <a:xfrm>
            <a:off x="4150671" y="7886290"/>
            <a:ext cx="85725" cy="1238250"/>
          </a:xfrm>
          <a:prstGeom prst="rect">
            <a:avLst/>
          </a:prstGeom>
        </p:spPr>
      </p:pic>
      <p:sp>
        <p:nvSpPr>
          <p:cNvPr id="6" name="Text 0"/>
          <p:cNvSpPr/>
          <p:nvPr/>
        </p:nvSpPr>
        <p:spPr>
          <a:xfrm>
            <a:off x="1131408" y="8153952"/>
            <a:ext cx="2628900" cy="971550"/>
          </a:xfrm>
          <a:prstGeom prst="rect">
            <a:avLst/>
          </a:prstGeom>
          <a:noFill/>
          <a:ln/>
        </p:spPr>
        <p:txBody>
          <a:bodyPr wrap="square" lIns="0" tIns="0" rIns="0" bIns="0" rtlCol="0" anchor="ctr"/>
          <a:lstStyle/>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22 On Sloane</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Bryanston., Johannesburg, </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SA 2000 </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info@22onsloane.com </a:t>
            </a:r>
            <a:endParaRPr lang="en-US" sz="1200" dirty="0"/>
          </a:p>
        </p:txBody>
      </p:sp>
      <p:sp>
        <p:nvSpPr>
          <p:cNvPr id="7" name="Text 1"/>
          <p:cNvSpPr/>
          <p:nvPr/>
        </p:nvSpPr>
        <p:spPr>
          <a:xfrm>
            <a:off x="798385" y="5168351"/>
            <a:ext cx="5953125" cy="1133475"/>
          </a:xfrm>
          <a:prstGeom prst="rect">
            <a:avLst/>
          </a:prstGeom>
          <a:noFill/>
          <a:ln/>
        </p:spPr>
        <p:txBody>
          <a:bodyPr wrap="square" lIns="0" tIns="0" rIns="0" bIns="0" rtlCol="0" anchor="ctr"/>
          <a:lstStyle/>
          <a:p>
            <a:pPr marL="0" indent="0" algn="l">
              <a:lnSpc>
                <a:spcPct val="73116"/>
              </a:lnSpc>
              <a:buNone/>
            </a:pPr>
            <a:r>
              <a:rPr lang="en-US" sz="4050" b="1" dirty="0">
                <a:solidFill>
                  <a:srgbClr val="FFFFFF"/>
                </a:solidFill>
                <a:latin typeface="Sora" pitchFamily="34" charset="0"/>
                <a:ea typeface="Sora" pitchFamily="34" charset="-122"/>
                <a:cs typeface="Sora" pitchFamily="34" charset="-120"/>
              </a:rPr>
              <a:t>Ikhwezi Farming </a:t>
            </a:r>
            <a:endParaRPr lang="en-US" sz="4050" dirty="0"/>
          </a:p>
          <a:p>
            <a:pPr marL="0" indent="0" algn="l">
              <a:lnSpc>
                <a:spcPct val="73116"/>
              </a:lnSpc>
              <a:buNone/>
            </a:pPr>
            <a:r>
              <a:rPr lang="en-US" sz="4050" b="1" dirty="0">
                <a:solidFill>
                  <a:srgbClr val="FFFFFF"/>
                </a:solidFill>
                <a:latin typeface="Sora" pitchFamily="34" charset="0"/>
                <a:ea typeface="Sora" pitchFamily="34" charset="-122"/>
                <a:cs typeface="Sora" pitchFamily="34" charset="-120"/>
              </a:rPr>
              <a:t>Gap Analysis</a:t>
            </a:r>
            <a:endParaRPr lang="en-US" sz="4050" dirty="0"/>
          </a:p>
        </p:txBody>
      </p:sp>
      <p:pic>
        <p:nvPicPr>
          <p:cNvPr id="8" name="Image 4" descr="preencoded.png"/>
          <p:cNvPicPr>
            <a:picLocks noChangeAspect="1"/>
          </p:cNvPicPr>
          <p:nvPr/>
        </p:nvPicPr>
        <p:blipFill>
          <a:blip r:embed="rId6"/>
          <a:stretch>
            <a:fillRect/>
          </a:stretch>
        </p:blipFill>
        <p:spPr>
          <a:xfrm>
            <a:off x="714375" y="696321"/>
            <a:ext cx="6343650" cy="3314700"/>
          </a:xfrm>
          <a:prstGeom prst="rect">
            <a:avLst/>
          </a:prstGeom>
        </p:spPr>
      </p:pic>
      <p:sp>
        <p:nvSpPr>
          <p:cNvPr id="9" name="Text 2"/>
          <p:cNvSpPr/>
          <p:nvPr/>
        </p:nvSpPr>
        <p:spPr>
          <a:xfrm>
            <a:off x="1125874" y="7855839"/>
            <a:ext cx="3162300" cy="285750"/>
          </a:xfrm>
          <a:prstGeom prst="rect">
            <a:avLst/>
          </a:prstGeom>
          <a:noFill/>
          <a:ln/>
        </p:spPr>
        <p:txBody>
          <a:bodyPr wrap="square" lIns="0" tIns="0" rIns="0" bIns="0" rtlCol="0" anchor="ctr"/>
          <a:lstStyle/>
          <a:p>
            <a:pPr marL="0" indent="0" algn="l">
              <a:lnSpc>
                <a:spcPct val="105600"/>
              </a:lnSpc>
              <a:buNone/>
            </a:pPr>
            <a:r>
              <a:rPr lang="en-US" sz="1425" b="1" dirty="0">
                <a:solidFill>
                  <a:srgbClr val="FFFFFF"/>
                </a:solidFill>
                <a:latin typeface="Titillium Web" pitchFamily="34" charset="0"/>
                <a:ea typeface="Titillium Web" pitchFamily="34" charset="-122"/>
                <a:cs typeface="Titillium Web" pitchFamily="34" charset="-120"/>
              </a:rPr>
              <a:t>Prepared By: </a:t>
            </a:r>
            <a:endParaRPr lang="en-US" sz="1425" dirty="0"/>
          </a:p>
        </p:txBody>
      </p:sp>
      <p:sp>
        <p:nvSpPr>
          <p:cNvPr id="10" name="Text 3"/>
          <p:cNvSpPr/>
          <p:nvPr/>
        </p:nvSpPr>
        <p:spPr>
          <a:xfrm>
            <a:off x="4486208" y="8173364"/>
            <a:ext cx="2524125" cy="971550"/>
          </a:xfrm>
          <a:prstGeom prst="rect">
            <a:avLst/>
          </a:prstGeom>
          <a:noFill/>
          <a:ln/>
        </p:spPr>
        <p:txBody>
          <a:bodyPr wrap="square" lIns="0" tIns="0" rIns="0" bIns="0" rtlCol="0" anchor="ctr"/>
          <a:lstStyle/>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Ikhwezi Greenhouse Farming</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1st Floor, 101 Commissioner St., Johannesburg, SA 2001 </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info@ikhwezi.co.za</a:t>
            </a:r>
            <a:endParaRPr lang="en-US" sz="1200" dirty="0"/>
          </a:p>
        </p:txBody>
      </p:sp>
      <p:sp>
        <p:nvSpPr>
          <p:cNvPr id="11" name="Text 4"/>
          <p:cNvSpPr/>
          <p:nvPr/>
        </p:nvSpPr>
        <p:spPr>
          <a:xfrm>
            <a:off x="4486170" y="7852982"/>
            <a:ext cx="2524125" cy="285750"/>
          </a:xfrm>
          <a:prstGeom prst="rect">
            <a:avLst/>
          </a:prstGeom>
          <a:noFill/>
          <a:ln/>
        </p:spPr>
        <p:txBody>
          <a:bodyPr wrap="square" lIns="0" tIns="0" rIns="0" bIns="0" rtlCol="0" anchor="ctr"/>
          <a:lstStyle/>
          <a:p>
            <a:pPr marL="0" indent="0" algn="l">
              <a:lnSpc>
                <a:spcPct val="105600"/>
              </a:lnSpc>
              <a:buNone/>
            </a:pPr>
            <a:r>
              <a:rPr lang="en-US" sz="1425" b="1" dirty="0">
                <a:solidFill>
                  <a:srgbClr val="FFFFFF"/>
                </a:solidFill>
                <a:latin typeface="Titillium Web" pitchFamily="34" charset="0"/>
                <a:ea typeface="Titillium Web" pitchFamily="34" charset="-122"/>
                <a:cs typeface="Titillium Web" pitchFamily="34" charset="-120"/>
              </a:rPr>
              <a:t>Prepared For:</a:t>
            </a:r>
            <a:endParaRPr lang="en-US" sz="1425" dirty="0"/>
          </a:p>
        </p:txBody>
      </p:sp>
      <p:sp>
        <p:nvSpPr>
          <p:cNvPr id="12" name="Text 5"/>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2</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5624818" y="1288723"/>
            <a:ext cx="1684182" cy="1895475"/>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pic>
        <p:nvPicPr>
          <p:cNvPr id="6" name="Image 4" descr="preencoded.png"/>
          <p:cNvPicPr>
            <a:picLocks noChangeAspect="1"/>
          </p:cNvPicPr>
          <p:nvPr/>
        </p:nvPicPr>
        <p:blipFill>
          <a:blip r:embed="rId7"/>
          <a:stretch>
            <a:fillRect/>
          </a:stretch>
        </p:blipFill>
        <p:spPr>
          <a:xfrm>
            <a:off x="803082" y="3472672"/>
            <a:ext cx="6486525" cy="5619750"/>
          </a:xfrm>
          <a:prstGeom prst="rect">
            <a:avLst/>
          </a:prstGeom>
        </p:spPr>
      </p:pic>
      <p:sp>
        <p:nvSpPr>
          <p:cNvPr id="7" name="Text 0"/>
          <p:cNvSpPr/>
          <p:nvPr/>
        </p:nvSpPr>
        <p:spPr>
          <a:xfrm>
            <a:off x="1238926" y="1527324"/>
            <a:ext cx="3676650" cy="1028700"/>
          </a:xfrm>
          <a:prstGeom prst="rect">
            <a:avLst/>
          </a:prstGeom>
          <a:noFill/>
          <a:ln/>
        </p:spPr>
        <p:txBody>
          <a:bodyPr wrap="square" lIns="0" tIns="0" rIns="0" bIns="0" rtlCol="0" anchor="ctr"/>
          <a:lstStyle/>
          <a:p>
            <a:pPr marL="0" indent="0" algn="l">
              <a:lnSpc>
                <a:spcPct val="79650"/>
              </a:lnSpc>
              <a:buNone/>
            </a:pPr>
            <a:r>
              <a:rPr lang="en-US" sz="3375" b="1" dirty="0">
                <a:solidFill>
                  <a:srgbClr val="1D1D1D"/>
                </a:solidFill>
                <a:latin typeface="Sora" pitchFamily="34" charset="0"/>
                <a:ea typeface="Sora" pitchFamily="34" charset="-122"/>
                <a:cs typeface="Sora" pitchFamily="34" charset="-120"/>
              </a:rPr>
              <a:t>Table of Contents</a:t>
            </a:r>
            <a:endParaRPr lang="en-US" sz="3375" dirty="0"/>
          </a:p>
        </p:txBody>
      </p:sp>
      <p:pic>
        <p:nvPicPr>
          <p:cNvPr id="8" name="Image 5" descr="preencoded.png"/>
          <p:cNvPicPr>
            <a:picLocks noChangeAspect="1"/>
          </p:cNvPicPr>
          <p:nvPr/>
        </p:nvPicPr>
        <p:blipFill>
          <a:blip r:embed="rId8"/>
          <a:stretch>
            <a:fillRect/>
          </a:stretch>
        </p:blipFill>
        <p:spPr>
          <a:xfrm>
            <a:off x="5624817" y="1288723"/>
            <a:ext cx="1664790" cy="1665275"/>
          </a:xfrm>
          <a:prstGeom prst="rect">
            <a:avLst/>
          </a:prstGeom>
        </p:spPr>
      </p:pic>
      <p:sp>
        <p:nvSpPr>
          <p:cNvPr id="9" name="Text 1"/>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Gap Analysis</a:t>
            </a:r>
            <a:endParaRPr lang="en-US" sz="1350" dirty="0"/>
          </a:p>
        </p:txBody>
      </p:sp>
      <p:sp>
        <p:nvSpPr>
          <p:cNvPr id="10"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11" name="Image 6" descr="preencoded.png"/>
          <p:cNvPicPr>
            <a:picLocks noChangeAspect="1"/>
          </p:cNvPicPr>
          <p:nvPr/>
        </p:nvPicPr>
        <p:blipFill>
          <a:blip r:embed="rId9"/>
          <a:stretch>
            <a:fillRect/>
          </a:stretch>
        </p:blipFill>
        <p:spPr>
          <a:xfrm>
            <a:off x="858261" y="3518319"/>
            <a:ext cx="6305550" cy="7217117"/>
          </a:xfrm>
          <a:prstGeom prst="rect">
            <a:avLst/>
          </a:prstGeom>
        </p:spPr>
      </p:pic>
      <p:sp>
        <p:nvSpPr>
          <p:cNvPr id="12" name="Text 3"/>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3</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465730" y="0"/>
            <a:ext cx="4840941" cy="10058400"/>
          </a:xfrm>
          <a:prstGeom prst="rect">
            <a:avLst/>
          </a:prstGeom>
        </p:spPr>
      </p:pic>
      <p:pic>
        <p:nvPicPr>
          <p:cNvPr id="3" name="Image 1" descr="preencoded.png"/>
          <p:cNvPicPr>
            <a:picLocks noChangeAspect="1"/>
          </p:cNvPicPr>
          <p:nvPr/>
        </p:nvPicPr>
        <p:blipFill>
          <a:blip r:embed="rId4"/>
          <a:stretch>
            <a:fillRect/>
          </a:stretch>
        </p:blipFill>
        <p:spPr>
          <a:xfrm>
            <a:off x="1465730" y="0"/>
            <a:ext cx="4840941" cy="10058400"/>
          </a:xfrm>
          <a:prstGeom prst="rect">
            <a:avLst/>
          </a:prstGeom>
        </p:spPr>
      </p:pic>
      <p:pic>
        <p:nvPicPr>
          <p:cNvPr id="4" name="Image 2" descr="preencoded.png"/>
          <p:cNvPicPr>
            <a:picLocks noChangeAspect="1"/>
          </p:cNvPicPr>
          <p:nvPr/>
        </p:nvPicPr>
        <p:blipFill>
          <a:blip r:embed="rId5"/>
          <a:stretch>
            <a:fillRect/>
          </a:stretch>
        </p:blipFill>
        <p:spPr>
          <a:xfrm>
            <a:off x="1465730" y="580913"/>
            <a:ext cx="4840941" cy="43031"/>
          </a:xfrm>
          <a:prstGeom prst="rect">
            <a:avLst/>
          </a:prstGeom>
        </p:spPr>
      </p:pic>
      <p:pic>
        <p:nvPicPr>
          <p:cNvPr id="5" name="Image 3" descr="preencoded.png"/>
          <p:cNvPicPr>
            <a:picLocks noChangeAspect="1"/>
          </p:cNvPicPr>
          <p:nvPr/>
        </p:nvPicPr>
        <p:blipFill>
          <a:blip r:embed="rId6"/>
          <a:stretch>
            <a:fillRect/>
          </a:stretch>
        </p:blipFill>
        <p:spPr>
          <a:xfrm>
            <a:off x="1788459" y="753035"/>
            <a:ext cx="4195482" cy="1592132"/>
          </a:xfrm>
          <a:prstGeom prst="rect">
            <a:avLst/>
          </a:prstGeom>
        </p:spPr>
      </p:pic>
      <p:pic>
        <p:nvPicPr>
          <p:cNvPr id="6" name="Image 4" descr="preencoded.png"/>
          <p:cNvPicPr>
            <a:picLocks noChangeAspect="1"/>
          </p:cNvPicPr>
          <p:nvPr/>
        </p:nvPicPr>
        <p:blipFill>
          <a:blip r:embed="rId7"/>
          <a:stretch>
            <a:fillRect/>
          </a:stretch>
        </p:blipFill>
        <p:spPr>
          <a:xfrm>
            <a:off x="5186783" y="882127"/>
            <a:ext cx="666974" cy="161365"/>
          </a:xfrm>
          <a:prstGeom prst="rect">
            <a:avLst/>
          </a:prstGeom>
        </p:spPr>
      </p:pic>
      <p:sp>
        <p:nvSpPr>
          <p:cNvPr id="7" name="Text 0"/>
          <p:cNvSpPr/>
          <p:nvPr/>
        </p:nvSpPr>
        <p:spPr>
          <a:xfrm>
            <a:off x="1917551" y="1129553"/>
            <a:ext cx="1312433" cy="188259"/>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1186" b="1" i="0" u="none" strike="noStrike" kern="1200" cap="none" spc="0" normalizeH="0" baseline="0" noProof="0" dirty="0">
                <a:ln>
                  <a:noFill/>
                </a:ln>
                <a:solidFill>
                  <a:srgbClr val="222222"/>
                </a:solidFill>
                <a:effectLst/>
                <a:uLnTx/>
                <a:uFillTx/>
                <a:latin typeface="Arvo" pitchFamily="34" charset="0"/>
                <a:ea typeface="Arvo" pitchFamily="34" charset="-122"/>
                <a:cs typeface="Arvo" pitchFamily="34" charset="-120"/>
              </a:rPr>
              <a:t>45.0%</a:t>
            </a:r>
            <a:endParaRPr kumimoji="0" lang="en-US" sz="1186"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 1"/>
          <p:cNvSpPr/>
          <p:nvPr/>
        </p:nvSpPr>
        <p:spPr>
          <a:xfrm>
            <a:off x="1917551" y="1339327"/>
            <a:ext cx="1312433" cy="96819"/>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593"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Current Score</a:t>
            </a:r>
            <a:endParaRPr kumimoji="0" lang="en-US" sz="59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 2"/>
          <p:cNvSpPr/>
          <p:nvPr/>
        </p:nvSpPr>
        <p:spPr>
          <a:xfrm>
            <a:off x="3232587" y="1129553"/>
            <a:ext cx="1317812" cy="188259"/>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1186" b="1" i="0" u="none" strike="noStrike" kern="1200" cap="none" spc="0" normalizeH="0" baseline="0" noProof="0" dirty="0">
                <a:ln>
                  <a:noFill/>
                </a:ln>
                <a:solidFill>
                  <a:srgbClr val="222222"/>
                </a:solidFill>
                <a:effectLst/>
                <a:uLnTx/>
                <a:uFillTx/>
                <a:latin typeface="Arvo" pitchFamily="34" charset="0"/>
                <a:ea typeface="Arvo" pitchFamily="34" charset="-122"/>
                <a:cs typeface="Arvo" pitchFamily="34" charset="-120"/>
              </a:rPr>
              <a:t>80.0%</a:t>
            </a:r>
            <a:endParaRPr kumimoji="0" lang="en-US" sz="1186"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 3"/>
          <p:cNvSpPr/>
          <p:nvPr/>
        </p:nvSpPr>
        <p:spPr>
          <a:xfrm>
            <a:off x="3232587" y="1339327"/>
            <a:ext cx="1317812" cy="96819"/>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593"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Target Score</a:t>
            </a:r>
            <a:endParaRPr kumimoji="0" lang="en-US" sz="59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Image 5" descr="preencoded.png"/>
          <p:cNvPicPr>
            <a:picLocks noChangeAspect="1"/>
          </p:cNvPicPr>
          <p:nvPr/>
        </p:nvPicPr>
        <p:blipFill>
          <a:blip r:embed="rId8"/>
          <a:stretch>
            <a:fillRect/>
          </a:stretch>
        </p:blipFill>
        <p:spPr>
          <a:xfrm>
            <a:off x="1917551" y="1522207"/>
            <a:ext cx="3937299" cy="161365"/>
          </a:xfrm>
          <a:prstGeom prst="rect">
            <a:avLst/>
          </a:prstGeom>
        </p:spPr>
      </p:pic>
      <p:pic>
        <p:nvPicPr>
          <p:cNvPr id="12" name="Image 6" descr="preencoded.png"/>
          <p:cNvPicPr>
            <a:picLocks noChangeAspect="1"/>
          </p:cNvPicPr>
          <p:nvPr/>
        </p:nvPicPr>
        <p:blipFill>
          <a:blip r:embed="rId9"/>
          <a:stretch>
            <a:fillRect/>
          </a:stretch>
        </p:blipFill>
        <p:spPr>
          <a:xfrm>
            <a:off x="1917551" y="1522207"/>
            <a:ext cx="1769633" cy="161365"/>
          </a:xfrm>
          <a:prstGeom prst="rect">
            <a:avLst/>
          </a:prstGeom>
        </p:spPr>
      </p:pic>
      <p:pic>
        <p:nvPicPr>
          <p:cNvPr id="13" name="Image 7" descr="preencoded.png"/>
          <p:cNvPicPr>
            <a:picLocks noChangeAspect="1"/>
          </p:cNvPicPr>
          <p:nvPr/>
        </p:nvPicPr>
        <p:blipFill>
          <a:blip r:embed="rId10"/>
          <a:stretch>
            <a:fillRect/>
          </a:stretch>
        </p:blipFill>
        <p:spPr>
          <a:xfrm>
            <a:off x="1917550" y="1522207"/>
            <a:ext cx="3151991" cy="161365"/>
          </a:xfrm>
          <a:prstGeom prst="rect">
            <a:avLst/>
          </a:prstGeom>
        </p:spPr>
      </p:pic>
      <p:pic>
        <p:nvPicPr>
          <p:cNvPr id="14" name="Image 8" descr="preencoded.png"/>
          <p:cNvPicPr>
            <a:picLocks noChangeAspect="1"/>
          </p:cNvPicPr>
          <p:nvPr/>
        </p:nvPicPr>
        <p:blipFill>
          <a:blip r:embed="rId6"/>
          <a:stretch>
            <a:fillRect/>
          </a:stretch>
        </p:blipFill>
        <p:spPr>
          <a:xfrm>
            <a:off x="1788459" y="2474259"/>
            <a:ext cx="4195482" cy="1592132"/>
          </a:xfrm>
          <a:prstGeom prst="rect">
            <a:avLst/>
          </a:prstGeom>
        </p:spPr>
      </p:pic>
      <p:pic>
        <p:nvPicPr>
          <p:cNvPr id="15" name="Image 9" descr="preencoded.png"/>
          <p:cNvPicPr>
            <a:picLocks noChangeAspect="1"/>
          </p:cNvPicPr>
          <p:nvPr/>
        </p:nvPicPr>
        <p:blipFill>
          <a:blip r:embed="rId11"/>
          <a:stretch>
            <a:fillRect/>
          </a:stretch>
        </p:blipFill>
        <p:spPr>
          <a:xfrm>
            <a:off x="5299653" y="2603350"/>
            <a:ext cx="554019" cy="161365"/>
          </a:xfrm>
          <a:prstGeom prst="rect">
            <a:avLst/>
          </a:prstGeom>
        </p:spPr>
      </p:pic>
      <p:sp>
        <p:nvSpPr>
          <p:cNvPr id="16" name="Text 4"/>
          <p:cNvSpPr/>
          <p:nvPr/>
        </p:nvSpPr>
        <p:spPr>
          <a:xfrm>
            <a:off x="1917551" y="2850777"/>
            <a:ext cx="1312433" cy="188259"/>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1186" b="1" i="0" u="none" strike="noStrike" kern="1200" cap="none" spc="0" normalizeH="0" baseline="0" noProof="0" dirty="0">
                <a:ln>
                  <a:noFill/>
                </a:ln>
                <a:solidFill>
                  <a:srgbClr val="222222"/>
                </a:solidFill>
                <a:effectLst/>
                <a:uLnTx/>
                <a:uFillTx/>
                <a:latin typeface="Arvo" pitchFamily="34" charset="0"/>
                <a:ea typeface="Arvo" pitchFamily="34" charset="-122"/>
                <a:cs typeface="Arvo" pitchFamily="34" charset="-120"/>
              </a:rPr>
              <a:t>40.0%</a:t>
            </a:r>
            <a:endParaRPr kumimoji="0" lang="en-US" sz="1186"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 5"/>
          <p:cNvSpPr/>
          <p:nvPr/>
        </p:nvSpPr>
        <p:spPr>
          <a:xfrm>
            <a:off x="1917551" y="3060551"/>
            <a:ext cx="1312433" cy="96819"/>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593"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Current Score</a:t>
            </a:r>
            <a:endParaRPr kumimoji="0" lang="en-US" sz="59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Text 6"/>
          <p:cNvSpPr/>
          <p:nvPr/>
        </p:nvSpPr>
        <p:spPr>
          <a:xfrm>
            <a:off x="3231242" y="2850777"/>
            <a:ext cx="1312433" cy="188259"/>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1186" b="1" i="0" u="none" strike="noStrike" kern="1200" cap="none" spc="0" normalizeH="0" baseline="0" noProof="0" dirty="0">
                <a:ln>
                  <a:noFill/>
                </a:ln>
                <a:solidFill>
                  <a:srgbClr val="222222"/>
                </a:solidFill>
                <a:effectLst/>
                <a:uLnTx/>
                <a:uFillTx/>
                <a:latin typeface="Arvo" pitchFamily="34" charset="0"/>
                <a:ea typeface="Arvo" pitchFamily="34" charset="-122"/>
                <a:cs typeface="Arvo" pitchFamily="34" charset="-120"/>
              </a:rPr>
              <a:t>80.0%</a:t>
            </a:r>
            <a:endParaRPr kumimoji="0" lang="en-US" sz="1186"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 7"/>
          <p:cNvSpPr/>
          <p:nvPr/>
        </p:nvSpPr>
        <p:spPr>
          <a:xfrm>
            <a:off x="3231242" y="3060551"/>
            <a:ext cx="1312433" cy="96819"/>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593"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Target Score</a:t>
            </a:r>
            <a:endParaRPr kumimoji="0" lang="en-US" sz="59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 name="Image 10" descr="preencoded.png"/>
          <p:cNvPicPr>
            <a:picLocks noChangeAspect="1"/>
          </p:cNvPicPr>
          <p:nvPr/>
        </p:nvPicPr>
        <p:blipFill>
          <a:blip r:embed="rId8"/>
          <a:stretch>
            <a:fillRect/>
          </a:stretch>
        </p:blipFill>
        <p:spPr>
          <a:xfrm>
            <a:off x="1917551" y="3243430"/>
            <a:ext cx="3937299" cy="161365"/>
          </a:xfrm>
          <a:prstGeom prst="rect">
            <a:avLst/>
          </a:prstGeom>
        </p:spPr>
      </p:pic>
      <p:pic>
        <p:nvPicPr>
          <p:cNvPr id="21" name="Image 11" descr="preencoded.png"/>
          <p:cNvPicPr>
            <a:picLocks noChangeAspect="1"/>
          </p:cNvPicPr>
          <p:nvPr/>
        </p:nvPicPr>
        <p:blipFill>
          <a:blip r:embed="rId12"/>
          <a:stretch>
            <a:fillRect/>
          </a:stretch>
        </p:blipFill>
        <p:spPr>
          <a:xfrm>
            <a:off x="1917551" y="3243430"/>
            <a:ext cx="1575995" cy="161365"/>
          </a:xfrm>
          <a:prstGeom prst="rect">
            <a:avLst/>
          </a:prstGeom>
        </p:spPr>
      </p:pic>
      <p:pic>
        <p:nvPicPr>
          <p:cNvPr id="22" name="Image 12" descr="preencoded.png"/>
          <p:cNvPicPr>
            <a:picLocks noChangeAspect="1"/>
          </p:cNvPicPr>
          <p:nvPr/>
        </p:nvPicPr>
        <p:blipFill>
          <a:blip r:embed="rId10"/>
          <a:stretch>
            <a:fillRect/>
          </a:stretch>
        </p:blipFill>
        <p:spPr>
          <a:xfrm>
            <a:off x="1917550" y="3243430"/>
            <a:ext cx="3151991" cy="161365"/>
          </a:xfrm>
          <a:prstGeom prst="rect">
            <a:avLst/>
          </a:prstGeom>
        </p:spPr>
      </p:pic>
      <p:pic>
        <p:nvPicPr>
          <p:cNvPr id="23" name="Image 13" descr="preencoded.png"/>
          <p:cNvPicPr>
            <a:picLocks noChangeAspect="1"/>
          </p:cNvPicPr>
          <p:nvPr/>
        </p:nvPicPr>
        <p:blipFill>
          <a:blip r:embed="rId6"/>
          <a:stretch>
            <a:fillRect/>
          </a:stretch>
        </p:blipFill>
        <p:spPr>
          <a:xfrm>
            <a:off x="1788459" y="4195482"/>
            <a:ext cx="4195482" cy="1592132"/>
          </a:xfrm>
          <a:prstGeom prst="rect">
            <a:avLst/>
          </a:prstGeom>
        </p:spPr>
      </p:pic>
      <p:pic>
        <p:nvPicPr>
          <p:cNvPr id="24" name="Image 14" descr="preencoded.png"/>
          <p:cNvPicPr>
            <a:picLocks noChangeAspect="1"/>
          </p:cNvPicPr>
          <p:nvPr/>
        </p:nvPicPr>
        <p:blipFill>
          <a:blip r:embed="rId11"/>
          <a:stretch>
            <a:fillRect/>
          </a:stretch>
        </p:blipFill>
        <p:spPr>
          <a:xfrm>
            <a:off x="5299653" y="4324574"/>
            <a:ext cx="554019" cy="161365"/>
          </a:xfrm>
          <a:prstGeom prst="rect">
            <a:avLst/>
          </a:prstGeom>
        </p:spPr>
      </p:pic>
      <p:sp>
        <p:nvSpPr>
          <p:cNvPr id="25" name="Text 8"/>
          <p:cNvSpPr/>
          <p:nvPr/>
        </p:nvSpPr>
        <p:spPr>
          <a:xfrm>
            <a:off x="1917551" y="4572000"/>
            <a:ext cx="1317812" cy="188259"/>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1186" b="1" i="0" u="none" strike="noStrike" kern="1200" cap="none" spc="0" normalizeH="0" baseline="0" noProof="0" dirty="0">
                <a:ln>
                  <a:noFill/>
                </a:ln>
                <a:solidFill>
                  <a:srgbClr val="222222"/>
                </a:solidFill>
                <a:effectLst/>
                <a:uLnTx/>
                <a:uFillTx/>
                <a:latin typeface="Arvo" pitchFamily="34" charset="0"/>
                <a:ea typeface="Arvo" pitchFamily="34" charset="-122"/>
                <a:cs typeface="Arvo" pitchFamily="34" charset="-120"/>
              </a:rPr>
              <a:t>20.9%</a:t>
            </a:r>
            <a:endParaRPr kumimoji="0" lang="en-US" sz="1186"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Text 9"/>
          <p:cNvSpPr/>
          <p:nvPr/>
        </p:nvSpPr>
        <p:spPr>
          <a:xfrm>
            <a:off x="1917551" y="4781774"/>
            <a:ext cx="1317812" cy="96819"/>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593"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Current Score</a:t>
            </a:r>
            <a:endParaRPr kumimoji="0" lang="en-US" sz="59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Text 10"/>
          <p:cNvSpPr/>
          <p:nvPr/>
        </p:nvSpPr>
        <p:spPr>
          <a:xfrm>
            <a:off x="3237465" y="4572000"/>
            <a:ext cx="1323191" cy="188259"/>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1186" b="1" i="0" u="none" strike="noStrike" kern="1200" cap="none" spc="0" normalizeH="0" baseline="0" noProof="0" dirty="0">
                <a:ln>
                  <a:noFill/>
                </a:ln>
                <a:solidFill>
                  <a:srgbClr val="222222"/>
                </a:solidFill>
                <a:effectLst/>
                <a:uLnTx/>
                <a:uFillTx/>
                <a:latin typeface="Arvo" pitchFamily="34" charset="0"/>
                <a:ea typeface="Arvo" pitchFamily="34" charset="-122"/>
                <a:cs typeface="Arvo" pitchFamily="34" charset="-120"/>
              </a:rPr>
              <a:t>75.0%</a:t>
            </a:r>
            <a:endParaRPr kumimoji="0" lang="en-US" sz="1186"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Text 11"/>
          <p:cNvSpPr/>
          <p:nvPr/>
        </p:nvSpPr>
        <p:spPr>
          <a:xfrm>
            <a:off x="3237465" y="4781774"/>
            <a:ext cx="1323191" cy="96819"/>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593"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Target Score</a:t>
            </a:r>
            <a:endParaRPr kumimoji="0" lang="en-US" sz="59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9" name="Image 15" descr="preencoded.png"/>
          <p:cNvPicPr>
            <a:picLocks noChangeAspect="1"/>
          </p:cNvPicPr>
          <p:nvPr/>
        </p:nvPicPr>
        <p:blipFill>
          <a:blip r:embed="rId8"/>
          <a:stretch>
            <a:fillRect/>
          </a:stretch>
        </p:blipFill>
        <p:spPr>
          <a:xfrm>
            <a:off x="1917551" y="4964654"/>
            <a:ext cx="3937299" cy="161365"/>
          </a:xfrm>
          <a:prstGeom prst="rect">
            <a:avLst/>
          </a:prstGeom>
        </p:spPr>
      </p:pic>
      <p:pic>
        <p:nvPicPr>
          <p:cNvPr id="30" name="Image 16" descr="preencoded.png"/>
          <p:cNvPicPr>
            <a:picLocks noChangeAspect="1"/>
          </p:cNvPicPr>
          <p:nvPr/>
        </p:nvPicPr>
        <p:blipFill>
          <a:blip r:embed="rId13"/>
          <a:stretch>
            <a:fillRect/>
          </a:stretch>
        </p:blipFill>
        <p:spPr>
          <a:xfrm>
            <a:off x="1917551" y="4964654"/>
            <a:ext cx="822960" cy="161365"/>
          </a:xfrm>
          <a:prstGeom prst="rect">
            <a:avLst/>
          </a:prstGeom>
        </p:spPr>
      </p:pic>
      <p:pic>
        <p:nvPicPr>
          <p:cNvPr id="31" name="Image 17" descr="preencoded.png"/>
          <p:cNvPicPr>
            <a:picLocks noChangeAspect="1"/>
          </p:cNvPicPr>
          <p:nvPr/>
        </p:nvPicPr>
        <p:blipFill>
          <a:blip r:embed="rId14"/>
          <a:stretch>
            <a:fillRect/>
          </a:stretch>
        </p:blipFill>
        <p:spPr>
          <a:xfrm>
            <a:off x="1917551" y="4964654"/>
            <a:ext cx="2952974" cy="161365"/>
          </a:xfrm>
          <a:prstGeom prst="rect">
            <a:avLst/>
          </a:prstGeom>
        </p:spPr>
      </p:pic>
      <p:pic>
        <p:nvPicPr>
          <p:cNvPr id="32" name="Image 18" descr="preencoded.png"/>
          <p:cNvPicPr>
            <a:picLocks noChangeAspect="1"/>
          </p:cNvPicPr>
          <p:nvPr/>
        </p:nvPicPr>
        <p:blipFill>
          <a:blip r:embed="rId6"/>
          <a:stretch>
            <a:fillRect/>
          </a:stretch>
        </p:blipFill>
        <p:spPr>
          <a:xfrm>
            <a:off x="1788459" y="5916706"/>
            <a:ext cx="4195482" cy="1592132"/>
          </a:xfrm>
          <a:prstGeom prst="rect">
            <a:avLst/>
          </a:prstGeom>
        </p:spPr>
      </p:pic>
      <p:pic>
        <p:nvPicPr>
          <p:cNvPr id="33" name="Image 19" descr="preencoded.png"/>
          <p:cNvPicPr>
            <a:picLocks noChangeAspect="1"/>
          </p:cNvPicPr>
          <p:nvPr/>
        </p:nvPicPr>
        <p:blipFill>
          <a:blip r:embed="rId11"/>
          <a:stretch>
            <a:fillRect/>
          </a:stretch>
        </p:blipFill>
        <p:spPr>
          <a:xfrm>
            <a:off x="5299653" y="6045798"/>
            <a:ext cx="554019" cy="161365"/>
          </a:xfrm>
          <a:prstGeom prst="rect">
            <a:avLst/>
          </a:prstGeom>
        </p:spPr>
      </p:pic>
      <p:sp>
        <p:nvSpPr>
          <p:cNvPr id="34" name="Text 12"/>
          <p:cNvSpPr/>
          <p:nvPr/>
        </p:nvSpPr>
        <p:spPr>
          <a:xfrm>
            <a:off x="1917551" y="6293224"/>
            <a:ext cx="1312433" cy="188259"/>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1186" b="1" i="0" u="none" strike="noStrike" kern="1200" cap="none" spc="0" normalizeH="0" baseline="0" noProof="0" dirty="0">
                <a:ln>
                  <a:noFill/>
                </a:ln>
                <a:solidFill>
                  <a:srgbClr val="222222"/>
                </a:solidFill>
                <a:effectLst/>
                <a:uLnTx/>
                <a:uFillTx/>
                <a:latin typeface="Arvo" pitchFamily="34" charset="0"/>
                <a:ea typeface="Arvo" pitchFamily="34" charset="-122"/>
                <a:cs typeface="Arvo" pitchFamily="34" charset="-120"/>
              </a:rPr>
              <a:t>42.7%</a:t>
            </a:r>
            <a:endParaRPr kumimoji="0" lang="en-US" sz="1186"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Text 13"/>
          <p:cNvSpPr/>
          <p:nvPr/>
        </p:nvSpPr>
        <p:spPr>
          <a:xfrm>
            <a:off x="1917551" y="6502998"/>
            <a:ext cx="1312433" cy="96819"/>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593"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Current Score</a:t>
            </a:r>
            <a:endParaRPr kumimoji="0" lang="en-US" sz="59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 name="Text 14"/>
          <p:cNvSpPr/>
          <p:nvPr/>
        </p:nvSpPr>
        <p:spPr>
          <a:xfrm>
            <a:off x="3230489" y="6293224"/>
            <a:ext cx="1317812" cy="188259"/>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1186" b="1" i="0" u="none" strike="noStrike" kern="1200" cap="none" spc="0" normalizeH="0" baseline="0" noProof="0" dirty="0">
                <a:ln>
                  <a:noFill/>
                </a:ln>
                <a:solidFill>
                  <a:srgbClr val="222222"/>
                </a:solidFill>
                <a:effectLst/>
                <a:uLnTx/>
                <a:uFillTx/>
                <a:latin typeface="Arvo" pitchFamily="34" charset="0"/>
                <a:ea typeface="Arvo" pitchFamily="34" charset="-122"/>
                <a:cs typeface="Arvo" pitchFamily="34" charset="-120"/>
              </a:rPr>
              <a:t>85.0%</a:t>
            </a:r>
            <a:endParaRPr kumimoji="0" lang="en-US" sz="1186"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 name="Text 15"/>
          <p:cNvSpPr/>
          <p:nvPr/>
        </p:nvSpPr>
        <p:spPr>
          <a:xfrm>
            <a:off x="3230489" y="6502998"/>
            <a:ext cx="1317812" cy="96819"/>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593"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Target Score</a:t>
            </a:r>
            <a:endParaRPr kumimoji="0" lang="en-US" sz="59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8" name="Image 20" descr="preencoded.png"/>
          <p:cNvPicPr>
            <a:picLocks noChangeAspect="1"/>
          </p:cNvPicPr>
          <p:nvPr/>
        </p:nvPicPr>
        <p:blipFill>
          <a:blip r:embed="rId8"/>
          <a:stretch>
            <a:fillRect/>
          </a:stretch>
        </p:blipFill>
        <p:spPr>
          <a:xfrm>
            <a:off x="1917551" y="6685878"/>
            <a:ext cx="3937299" cy="161365"/>
          </a:xfrm>
          <a:prstGeom prst="rect">
            <a:avLst/>
          </a:prstGeom>
        </p:spPr>
      </p:pic>
      <p:pic>
        <p:nvPicPr>
          <p:cNvPr id="39" name="Image 21" descr="preencoded.png"/>
          <p:cNvPicPr>
            <a:picLocks noChangeAspect="1"/>
          </p:cNvPicPr>
          <p:nvPr/>
        </p:nvPicPr>
        <p:blipFill>
          <a:blip r:embed="rId15"/>
          <a:stretch>
            <a:fillRect/>
          </a:stretch>
        </p:blipFill>
        <p:spPr>
          <a:xfrm>
            <a:off x="1917551" y="6685878"/>
            <a:ext cx="1683572" cy="161365"/>
          </a:xfrm>
          <a:prstGeom prst="rect">
            <a:avLst/>
          </a:prstGeom>
        </p:spPr>
      </p:pic>
      <p:pic>
        <p:nvPicPr>
          <p:cNvPr id="40" name="Image 22" descr="preencoded.png"/>
          <p:cNvPicPr>
            <a:picLocks noChangeAspect="1"/>
          </p:cNvPicPr>
          <p:nvPr/>
        </p:nvPicPr>
        <p:blipFill>
          <a:blip r:embed="rId16"/>
          <a:stretch>
            <a:fillRect/>
          </a:stretch>
        </p:blipFill>
        <p:spPr>
          <a:xfrm>
            <a:off x="1917551" y="6685878"/>
            <a:ext cx="3345628" cy="161365"/>
          </a:xfrm>
          <a:prstGeom prst="rect">
            <a:avLst/>
          </a:prstGeom>
        </p:spPr>
      </p:pic>
      <p:pic>
        <p:nvPicPr>
          <p:cNvPr id="41" name="Image 23" descr="preencoded.png"/>
          <p:cNvPicPr>
            <a:picLocks noChangeAspect="1"/>
          </p:cNvPicPr>
          <p:nvPr/>
        </p:nvPicPr>
        <p:blipFill>
          <a:blip r:embed="rId6"/>
          <a:stretch>
            <a:fillRect/>
          </a:stretch>
        </p:blipFill>
        <p:spPr>
          <a:xfrm>
            <a:off x="1788459" y="7637929"/>
            <a:ext cx="4195482" cy="1592132"/>
          </a:xfrm>
          <a:prstGeom prst="rect">
            <a:avLst/>
          </a:prstGeom>
        </p:spPr>
      </p:pic>
      <p:pic>
        <p:nvPicPr>
          <p:cNvPr id="42" name="Image 24" descr="preencoded.png"/>
          <p:cNvPicPr>
            <a:picLocks noChangeAspect="1"/>
          </p:cNvPicPr>
          <p:nvPr/>
        </p:nvPicPr>
        <p:blipFill>
          <a:blip r:embed="rId7"/>
          <a:stretch>
            <a:fillRect/>
          </a:stretch>
        </p:blipFill>
        <p:spPr>
          <a:xfrm>
            <a:off x="5186783" y="7767021"/>
            <a:ext cx="666974" cy="161365"/>
          </a:xfrm>
          <a:prstGeom prst="rect">
            <a:avLst/>
          </a:prstGeom>
        </p:spPr>
      </p:pic>
      <p:sp>
        <p:nvSpPr>
          <p:cNvPr id="43" name="Text 16"/>
          <p:cNvSpPr/>
          <p:nvPr/>
        </p:nvSpPr>
        <p:spPr>
          <a:xfrm>
            <a:off x="1917551" y="8014447"/>
            <a:ext cx="1312433" cy="188259"/>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1186" b="1" i="0" u="none" strike="noStrike" kern="1200" cap="none" spc="0" normalizeH="0" baseline="0" noProof="0" dirty="0">
                <a:ln>
                  <a:noFill/>
                </a:ln>
                <a:solidFill>
                  <a:srgbClr val="222222"/>
                </a:solidFill>
                <a:effectLst/>
                <a:uLnTx/>
                <a:uFillTx/>
                <a:latin typeface="Arvo" pitchFamily="34" charset="0"/>
                <a:ea typeface="Arvo" pitchFamily="34" charset="-122"/>
                <a:cs typeface="Arvo" pitchFamily="34" charset="-120"/>
              </a:rPr>
              <a:t>42.0%</a:t>
            </a:r>
            <a:endParaRPr kumimoji="0" lang="en-US" sz="1186"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Text 17"/>
          <p:cNvSpPr/>
          <p:nvPr/>
        </p:nvSpPr>
        <p:spPr>
          <a:xfrm>
            <a:off x="1917551" y="8224221"/>
            <a:ext cx="1312433" cy="96819"/>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593"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Current Score</a:t>
            </a:r>
            <a:endParaRPr kumimoji="0" lang="en-US" sz="59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 name="Text 18"/>
          <p:cNvSpPr/>
          <p:nvPr/>
        </p:nvSpPr>
        <p:spPr>
          <a:xfrm>
            <a:off x="3231834" y="8014447"/>
            <a:ext cx="1317812" cy="188259"/>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1186" b="1" i="0" u="none" strike="noStrike" kern="1200" cap="none" spc="0" normalizeH="0" baseline="0" noProof="0" dirty="0">
                <a:ln>
                  <a:noFill/>
                </a:ln>
                <a:solidFill>
                  <a:srgbClr val="222222"/>
                </a:solidFill>
                <a:effectLst/>
                <a:uLnTx/>
                <a:uFillTx/>
                <a:latin typeface="Arvo" pitchFamily="34" charset="0"/>
                <a:ea typeface="Arvo" pitchFamily="34" charset="-122"/>
                <a:cs typeface="Arvo" pitchFamily="34" charset="-120"/>
              </a:rPr>
              <a:t>80.0%</a:t>
            </a:r>
            <a:endParaRPr kumimoji="0" lang="en-US" sz="1186"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 name="Text 19"/>
          <p:cNvSpPr/>
          <p:nvPr/>
        </p:nvSpPr>
        <p:spPr>
          <a:xfrm>
            <a:off x="3231834" y="8224221"/>
            <a:ext cx="1317812" cy="96819"/>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593"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Target Score</a:t>
            </a:r>
            <a:endParaRPr kumimoji="0" lang="en-US" sz="59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7" name="Image 25" descr="preencoded.png"/>
          <p:cNvPicPr>
            <a:picLocks noChangeAspect="1"/>
          </p:cNvPicPr>
          <p:nvPr/>
        </p:nvPicPr>
        <p:blipFill>
          <a:blip r:embed="rId8"/>
          <a:stretch>
            <a:fillRect/>
          </a:stretch>
        </p:blipFill>
        <p:spPr>
          <a:xfrm>
            <a:off x="1917551" y="8407101"/>
            <a:ext cx="3937299" cy="161365"/>
          </a:xfrm>
          <a:prstGeom prst="rect">
            <a:avLst/>
          </a:prstGeom>
        </p:spPr>
      </p:pic>
      <p:pic>
        <p:nvPicPr>
          <p:cNvPr id="48" name="Image 26" descr="preencoded.png"/>
          <p:cNvPicPr>
            <a:picLocks noChangeAspect="1"/>
          </p:cNvPicPr>
          <p:nvPr/>
        </p:nvPicPr>
        <p:blipFill>
          <a:blip r:embed="rId17"/>
          <a:stretch>
            <a:fillRect/>
          </a:stretch>
        </p:blipFill>
        <p:spPr>
          <a:xfrm>
            <a:off x="1917551" y="8407101"/>
            <a:ext cx="1651299" cy="161365"/>
          </a:xfrm>
          <a:prstGeom prst="rect">
            <a:avLst/>
          </a:prstGeom>
        </p:spPr>
      </p:pic>
      <p:pic>
        <p:nvPicPr>
          <p:cNvPr id="49" name="Image 27" descr="preencoded.png"/>
          <p:cNvPicPr>
            <a:picLocks noChangeAspect="1"/>
          </p:cNvPicPr>
          <p:nvPr/>
        </p:nvPicPr>
        <p:blipFill>
          <a:blip r:embed="rId10"/>
          <a:stretch>
            <a:fillRect/>
          </a:stretch>
        </p:blipFill>
        <p:spPr>
          <a:xfrm>
            <a:off x="1917550" y="8407101"/>
            <a:ext cx="3151991" cy="161365"/>
          </a:xfrm>
          <a:prstGeom prst="rect">
            <a:avLst/>
          </a:prstGeom>
        </p:spPr>
      </p:pic>
      <p:pic>
        <p:nvPicPr>
          <p:cNvPr id="50" name="Image 28" descr="preencoded.png"/>
          <p:cNvPicPr>
            <a:picLocks noChangeAspect="1"/>
          </p:cNvPicPr>
          <p:nvPr/>
        </p:nvPicPr>
        <p:blipFill>
          <a:blip r:embed="rId18"/>
          <a:stretch>
            <a:fillRect/>
          </a:stretch>
        </p:blipFill>
        <p:spPr>
          <a:xfrm>
            <a:off x="1465730" y="9574306"/>
            <a:ext cx="4840941" cy="322729"/>
          </a:xfrm>
          <a:prstGeom prst="rect">
            <a:avLst/>
          </a:prstGeom>
        </p:spPr>
      </p:pic>
      <p:sp>
        <p:nvSpPr>
          <p:cNvPr id="51" name="Text 20"/>
          <p:cNvSpPr/>
          <p:nvPr/>
        </p:nvSpPr>
        <p:spPr>
          <a:xfrm>
            <a:off x="1788459" y="161364"/>
            <a:ext cx="4200861" cy="258184"/>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1694" b="0" i="0" u="none" strike="noStrike" kern="1200" cap="none" spc="0" normalizeH="0" baseline="0" noProof="0" dirty="0">
                <a:ln>
                  <a:noFill/>
                </a:ln>
                <a:solidFill>
                  <a:srgbClr val="222222"/>
                </a:solidFill>
                <a:effectLst/>
                <a:uLnTx/>
                <a:uFillTx/>
                <a:latin typeface="Arvo" pitchFamily="34" charset="0"/>
                <a:ea typeface="Arvo" pitchFamily="34" charset="-122"/>
                <a:cs typeface="Arvo" pitchFamily="34" charset="-120"/>
              </a:rPr>
              <a:t>Organization Gap Analysis</a:t>
            </a:r>
            <a:endParaRPr kumimoji="0" lang="en-US" sz="169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 name="Text 21"/>
          <p:cNvSpPr/>
          <p:nvPr/>
        </p:nvSpPr>
        <p:spPr>
          <a:xfrm>
            <a:off x="1917551" y="882127"/>
            <a:ext cx="650838" cy="161365"/>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1016" b="1" i="0" u="none" strike="noStrike" kern="1200" cap="none" spc="0" normalizeH="0" baseline="0" noProof="0" dirty="0">
                <a:ln>
                  <a:noFill/>
                </a:ln>
                <a:solidFill>
                  <a:srgbClr val="222222"/>
                </a:solidFill>
                <a:effectLst/>
                <a:uLnTx/>
                <a:uFillTx/>
                <a:latin typeface="Arvo" pitchFamily="34" charset="0"/>
                <a:ea typeface="Arvo" pitchFamily="34" charset="-122"/>
                <a:cs typeface="Arvo" pitchFamily="34" charset="-120"/>
              </a:rPr>
              <a:t>Financial</a:t>
            </a:r>
            <a:endParaRPr kumimoji="0" lang="en-US" sz="1016"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 name="Text 22"/>
          <p:cNvSpPr/>
          <p:nvPr/>
        </p:nvSpPr>
        <p:spPr>
          <a:xfrm>
            <a:off x="5251329" y="914400"/>
            <a:ext cx="537882" cy="96819"/>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593" b="1" i="0" u="none" strike="noStrike" kern="1200" cap="none" spc="0" normalizeH="0" baseline="0" noProof="0" dirty="0">
                <a:ln>
                  <a:noFill/>
                </a:ln>
                <a:solidFill>
                  <a:srgbClr val="795548"/>
                </a:solidFill>
                <a:effectLst/>
                <a:uLnTx/>
                <a:uFillTx/>
                <a:latin typeface="Source Sans Pro" pitchFamily="34" charset="0"/>
                <a:ea typeface="Source Sans Pro" pitchFamily="34" charset="-122"/>
                <a:cs typeface="Source Sans Pro" pitchFamily="34" charset="-120"/>
              </a:rPr>
              <a:t>Medium Priority</a:t>
            </a:r>
            <a:endParaRPr kumimoji="0" lang="en-US" sz="59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 name="Text 23"/>
          <p:cNvSpPr/>
          <p:nvPr/>
        </p:nvSpPr>
        <p:spPr>
          <a:xfrm>
            <a:off x="4550485" y="1129553"/>
            <a:ext cx="1307054" cy="188259"/>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1186" b="1" i="0" u="none" strike="noStrike" kern="1200" cap="none" spc="0" normalizeH="0" baseline="0" noProof="0" dirty="0">
                <a:ln>
                  <a:noFill/>
                </a:ln>
                <a:solidFill>
                  <a:srgbClr val="222222"/>
                </a:solidFill>
                <a:effectLst/>
                <a:uLnTx/>
                <a:uFillTx/>
                <a:latin typeface="Arvo" pitchFamily="34" charset="0"/>
                <a:ea typeface="Arvo" pitchFamily="34" charset="-122"/>
                <a:cs typeface="Arvo" pitchFamily="34" charset="-120"/>
              </a:rPr>
              <a:t>35.0%</a:t>
            </a:r>
            <a:endParaRPr kumimoji="0" lang="en-US" sz="1186"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Text 24"/>
          <p:cNvSpPr/>
          <p:nvPr/>
        </p:nvSpPr>
        <p:spPr>
          <a:xfrm>
            <a:off x="4550485" y="1339327"/>
            <a:ext cx="1307054" cy="96819"/>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593"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Gap</a:t>
            </a:r>
            <a:endParaRPr kumimoji="0" lang="en-US" sz="59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Text 25"/>
          <p:cNvSpPr/>
          <p:nvPr/>
        </p:nvSpPr>
        <p:spPr>
          <a:xfrm>
            <a:off x="1917551" y="1769633"/>
            <a:ext cx="91440" cy="80682"/>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50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0%</a:t>
            </a:r>
            <a:endParaRPr kumimoji="0" lang="en-US" sz="50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Text 26"/>
          <p:cNvSpPr/>
          <p:nvPr/>
        </p:nvSpPr>
        <p:spPr>
          <a:xfrm>
            <a:off x="2840438" y="1769633"/>
            <a:ext cx="123713" cy="80682"/>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50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25%</a:t>
            </a:r>
            <a:endParaRPr kumimoji="0" lang="en-US" sz="50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 name="Text 27"/>
          <p:cNvSpPr/>
          <p:nvPr/>
        </p:nvSpPr>
        <p:spPr>
          <a:xfrm>
            <a:off x="3795433" y="1769633"/>
            <a:ext cx="123713" cy="80682"/>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50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50%</a:t>
            </a:r>
            <a:endParaRPr kumimoji="0" lang="en-US" sz="50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Text 28"/>
          <p:cNvSpPr/>
          <p:nvPr/>
        </p:nvSpPr>
        <p:spPr>
          <a:xfrm>
            <a:off x="4750427" y="1769633"/>
            <a:ext cx="123713" cy="80682"/>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50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75%</a:t>
            </a:r>
            <a:endParaRPr kumimoji="0" lang="en-US" sz="50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Text 29"/>
          <p:cNvSpPr/>
          <p:nvPr/>
        </p:nvSpPr>
        <p:spPr>
          <a:xfrm>
            <a:off x="5705421" y="1769633"/>
            <a:ext cx="155986" cy="80682"/>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50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100%</a:t>
            </a:r>
            <a:endParaRPr kumimoji="0" lang="en-US" sz="50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 name="Text 30"/>
          <p:cNvSpPr/>
          <p:nvPr/>
        </p:nvSpPr>
        <p:spPr>
          <a:xfrm>
            <a:off x="1917551" y="1936377"/>
            <a:ext cx="3942678" cy="107576"/>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678" b="1"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Key Intervention Required:</a:t>
            </a:r>
            <a:endParaRPr kumimoji="0" lang="en-US" sz="67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Text 31"/>
          <p:cNvSpPr/>
          <p:nvPr/>
        </p:nvSpPr>
        <p:spPr>
          <a:xfrm>
            <a:off x="1917551" y="2086983"/>
            <a:ext cx="3942678" cy="129092"/>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67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Develop integrated financial forecast linked to operational targets and funding strategy</a:t>
            </a:r>
            <a:endParaRPr kumimoji="0" lang="en-US" sz="67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Text 32"/>
          <p:cNvSpPr/>
          <p:nvPr/>
        </p:nvSpPr>
        <p:spPr>
          <a:xfrm>
            <a:off x="1917551" y="2603350"/>
            <a:ext cx="812202" cy="161365"/>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1016" b="1" i="0" u="none" strike="noStrike" kern="1200" cap="none" spc="0" normalizeH="0" baseline="0" noProof="0" dirty="0">
                <a:ln>
                  <a:noFill/>
                </a:ln>
                <a:solidFill>
                  <a:srgbClr val="222222"/>
                </a:solidFill>
                <a:effectLst/>
                <a:uLnTx/>
                <a:uFillTx/>
                <a:latin typeface="Arvo" pitchFamily="34" charset="0"/>
                <a:ea typeface="Arvo" pitchFamily="34" charset="-122"/>
                <a:cs typeface="Arvo" pitchFamily="34" charset="-120"/>
              </a:rPr>
              <a:t>Operational</a:t>
            </a:r>
            <a:endParaRPr kumimoji="0" lang="en-US" sz="1016"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Text 33"/>
          <p:cNvSpPr/>
          <p:nvPr/>
        </p:nvSpPr>
        <p:spPr>
          <a:xfrm>
            <a:off x="5364199" y="2635623"/>
            <a:ext cx="424927" cy="96819"/>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593" b="1" i="0" u="none" strike="noStrike" kern="1200" cap="none" spc="0" normalizeH="0" baseline="0" noProof="0" dirty="0">
                <a:ln>
                  <a:noFill/>
                </a:ln>
                <a:solidFill>
                  <a:srgbClr val="6A1B1B"/>
                </a:solidFill>
                <a:effectLst/>
                <a:uLnTx/>
                <a:uFillTx/>
                <a:latin typeface="Source Sans Pro" pitchFamily="34" charset="0"/>
                <a:ea typeface="Source Sans Pro" pitchFamily="34" charset="-122"/>
                <a:cs typeface="Source Sans Pro" pitchFamily="34" charset="-120"/>
              </a:rPr>
              <a:t>High Priority</a:t>
            </a:r>
            <a:endParaRPr kumimoji="0" lang="en-US" sz="59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Text 34"/>
          <p:cNvSpPr/>
          <p:nvPr/>
        </p:nvSpPr>
        <p:spPr>
          <a:xfrm>
            <a:off x="4541238" y="2850777"/>
            <a:ext cx="1312433" cy="188259"/>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1186" b="1" i="0" u="none" strike="noStrike" kern="1200" cap="none" spc="0" normalizeH="0" baseline="0" noProof="0" dirty="0">
                <a:ln>
                  <a:noFill/>
                </a:ln>
                <a:solidFill>
                  <a:srgbClr val="222222"/>
                </a:solidFill>
                <a:effectLst/>
                <a:uLnTx/>
                <a:uFillTx/>
                <a:latin typeface="Arvo" pitchFamily="34" charset="0"/>
                <a:ea typeface="Arvo" pitchFamily="34" charset="-122"/>
                <a:cs typeface="Arvo" pitchFamily="34" charset="-120"/>
              </a:rPr>
              <a:t>40.0%</a:t>
            </a:r>
            <a:endParaRPr kumimoji="0" lang="en-US" sz="1186"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Text 35"/>
          <p:cNvSpPr/>
          <p:nvPr/>
        </p:nvSpPr>
        <p:spPr>
          <a:xfrm>
            <a:off x="4541238" y="3060551"/>
            <a:ext cx="1312433" cy="96819"/>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593"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Gap</a:t>
            </a:r>
            <a:endParaRPr kumimoji="0" lang="en-US" sz="59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Text 36"/>
          <p:cNvSpPr/>
          <p:nvPr/>
        </p:nvSpPr>
        <p:spPr>
          <a:xfrm>
            <a:off x="1917551" y="3490857"/>
            <a:ext cx="91440" cy="80682"/>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50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0%</a:t>
            </a:r>
            <a:endParaRPr kumimoji="0" lang="en-US" sz="50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Text 37"/>
          <p:cNvSpPr/>
          <p:nvPr/>
        </p:nvSpPr>
        <p:spPr>
          <a:xfrm>
            <a:off x="2840438" y="3490857"/>
            <a:ext cx="123713" cy="80682"/>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50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25%</a:t>
            </a:r>
            <a:endParaRPr kumimoji="0" lang="en-US" sz="50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Text 38"/>
          <p:cNvSpPr/>
          <p:nvPr/>
        </p:nvSpPr>
        <p:spPr>
          <a:xfrm>
            <a:off x="3795433" y="3490857"/>
            <a:ext cx="123713" cy="80682"/>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50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50%</a:t>
            </a:r>
            <a:endParaRPr kumimoji="0" lang="en-US" sz="50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Text 39"/>
          <p:cNvSpPr/>
          <p:nvPr/>
        </p:nvSpPr>
        <p:spPr>
          <a:xfrm>
            <a:off x="4750427" y="3490857"/>
            <a:ext cx="123713" cy="80682"/>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50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75%</a:t>
            </a:r>
            <a:endParaRPr kumimoji="0" lang="en-US" sz="50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Text 40"/>
          <p:cNvSpPr/>
          <p:nvPr/>
        </p:nvSpPr>
        <p:spPr>
          <a:xfrm>
            <a:off x="5705421" y="3490857"/>
            <a:ext cx="155986" cy="80682"/>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50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100%</a:t>
            </a:r>
            <a:endParaRPr kumimoji="0" lang="en-US" sz="50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Text 41"/>
          <p:cNvSpPr/>
          <p:nvPr/>
        </p:nvSpPr>
        <p:spPr>
          <a:xfrm>
            <a:off x="1917551" y="3657600"/>
            <a:ext cx="3942678" cy="107576"/>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678" b="1"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Key Intervention Required:</a:t>
            </a:r>
            <a:endParaRPr kumimoji="0" lang="en-US" sz="67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Text 42"/>
          <p:cNvSpPr/>
          <p:nvPr/>
        </p:nvSpPr>
        <p:spPr>
          <a:xfrm>
            <a:off x="1917551" y="3808207"/>
            <a:ext cx="3942678" cy="129092"/>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67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Standardize SOPs and implement KPI dashboard with quarterly reviews</a:t>
            </a:r>
            <a:endParaRPr kumimoji="0" lang="en-US" sz="67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Text 43"/>
          <p:cNvSpPr/>
          <p:nvPr/>
        </p:nvSpPr>
        <p:spPr>
          <a:xfrm>
            <a:off x="1917551" y="4324574"/>
            <a:ext cx="785308" cy="161365"/>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1016" b="1" i="0" u="none" strike="noStrike" kern="1200" cap="none" spc="0" normalizeH="0" baseline="0" noProof="0" dirty="0">
                <a:ln>
                  <a:noFill/>
                </a:ln>
                <a:solidFill>
                  <a:srgbClr val="222222"/>
                </a:solidFill>
                <a:effectLst/>
                <a:uLnTx/>
                <a:uFillTx/>
                <a:latin typeface="Arvo" pitchFamily="34" charset="0"/>
                <a:ea typeface="Arvo" pitchFamily="34" charset="-122"/>
                <a:cs typeface="Arvo" pitchFamily="34" charset="-120"/>
              </a:rPr>
              <a:t>Technology</a:t>
            </a:r>
            <a:endParaRPr kumimoji="0" lang="en-US" sz="1016"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Text 44"/>
          <p:cNvSpPr/>
          <p:nvPr/>
        </p:nvSpPr>
        <p:spPr>
          <a:xfrm>
            <a:off x="5364199" y="4356847"/>
            <a:ext cx="424927" cy="96819"/>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593" b="1" i="0" u="none" strike="noStrike" kern="1200" cap="none" spc="0" normalizeH="0" baseline="0" noProof="0" dirty="0">
                <a:ln>
                  <a:noFill/>
                </a:ln>
                <a:solidFill>
                  <a:srgbClr val="6A1B1B"/>
                </a:solidFill>
                <a:effectLst/>
                <a:uLnTx/>
                <a:uFillTx/>
                <a:latin typeface="Source Sans Pro" pitchFamily="34" charset="0"/>
                <a:ea typeface="Source Sans Pro" pitchFamily="34" charset="-122"/>
                <a:cs typeface="Source Sans Pro" pitchFamily="34" charset="-120"/>
              </a:rPr>
              <a:t>High Priority</a:t>
            </a:r>
            <a:endParaRPr kumimoji="0" lang="en-US" sz="59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6" name="Text 45"/>
          <p:cNvSpPr/>
          <p:nvPr/>
        </p:nvSpPr>
        <p:spPr>
          <a:xfrm>
            <a:off x="4562334" y="4572000"/>
            <a:ext cx="1290918" cy="188259"/>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1186" b="1" i="0" u="none" strike="noStrike" kern="1200" cap="none" spc="0" normalizeH="0" baseline="0" noProof="0" dirty="0">
                <a:ln>
                  <a:noFill/>
                </a:ln>
                <a:solidFill>
                  <a:srgbClr val="222222"/>
                </a:solidFill>
                <a:effectLst/>
                <a:uLnTx/>
                <a:uFillTx/>
                <a:latin typeface="Arvo" pitchFamily="34" charset="0"/>
                <a:ea typeface="Arvo" pitchFamily="34" charset="-122"/>
                <a:cs typeface="Arvo" pitchFamily="34" charset="-120"/>
              </a:rPr>
              <a:t>54.1%</a:t>
            </a:r>
            <a:endParaRPr kumimoji="0" lang="en-US" sz="1186"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7" name="Text 46"/>
          <p:cNvSpPr/>
          <p:nvPr/>
        </p:nvSpPr>
        <p:spPr>
          <a:xfrm>
            <a:off x="4562334" y="4781774"/>
            <a:ext cx="1290918" cy="96819"/>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593"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Gap</a:t>
            </a:r>
            <a:endParaRPr kumimoji="0" lang="en-US" sz="59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Text 47"/>
          <p:cNvSpPr/>
          <p:nvPr/>
        </p:nvSpPr>
        <p:spPr>
          <a:xfrm>
            <a:off x="1917551" y="5212080"/>
            <a:ext cx="91440" cy="80682"/>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50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0%</a:t>
            </a:r>
            <a:endParaRPr kumimoji="0" lang="en-US" sz="50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Text 48"/>
          <p:cNvSpPr/>
          <p:nvPr/>
        </p:nvSpPr>
        <p:spPr>
          <a:xfrm>
            <a:off x="2840438" y="5212080"/>
            <a:ext cx="123713" cy="80682"/>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50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25%</a:t>
            </a:r>
            <a:endParaRPr kumimoji="0" lang="en-US" sz="50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Text 49"/>
          <p:cNvSpPr/>
          <p:nvPr/>
        </p:nvSpPr>
        <p:spPr>
          <a:xfrm>
            <a:off x="3795433" y="5212080"/>
            <a:ext cx="123713" cy="80682"/>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50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50%</a:t>
            </a:r>
            <a:endParaRPr kumimoji="0" lang="en-US" sz="50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Text 50"/>
          <p:cNvSpPr/>
          <p:nvPr/>
        </p:nvSpPr>
        <p:spPr>
          <a:xfrm>
            <a:off x="4750427" y="5212080"/>
            <a:ext cx="123713" cy="80682"/>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50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75%</a:t>
            </a:r>
            <a:endParaRPr kumimoji="0" lang="en-US" sz="50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2" name="Text 51"/>
          <p:cNvSpPr/>
          <p:nvPr/>
        </p:nvSpPr>
        <p:spPr>
          <a:xfrm>
            <a:off x="5705421" y="5212080"/>
            <a:ext cx="155986" cy="80682"/>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50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100%</a:t>
            </a:r>
            <a:endParaRPr kumimoji="0" lang="en-US" sz="50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3" name="Text 52"/>
          <p:cNvSpPr/>
          <p:nvPr/>
        </p:nvSpPr>
        <p:spPr>
          <a:xfrm>
            <a:off x="1917551" y="5378824"/>
            <a:ext cx="3942678" cy="107576"/>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678" b="1"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Key Intervention Required:</a:t>
            </a:r>
            <a:endParaRPr kumimoji="0" lang="en-US" sz="67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Text 53"/>
          <p:cNvSpPr/>
          <p:nvPr/>
        </p:nvSpPr>
        <p:spPr>
          <a:xfrm>
            <a:off x="1917551" y="5529430"/>
            <a:ext cx="3942678" cy="129092"/>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67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Deploy CRM, cloud accounting, and introduce cybersecurity protocols</a:t>
            </a:r>
            <a:endParaRPr kumimoji="0" lang="en-US" sz="67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Text 54"/>
          <p:cNvSpPr/>
          <p:nvPr/>
        </p:nvSpPr>
        <p:spPr>
          <a:xfrm>
            <a:off x="1917551" y="6045798"/>
            <a:ext cx="1317812" cy="161365"/>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1016" b="1" i="0" u="none" strike="noStrike" kern="1200" cap="none" spc="0" normalizeH="0" baseline="0" noProof="0" dirty="0">
                <a:ln>
                  <a:noFill/>
                </a:ln>
                <a:solidFill>
                  <a:srgbClr val="222222"/>
                </a:solidFill>
                <a:effectLst/>
                <a:uLnTx/>
                <a:uFillTx/>
                <a:latin typeface="Arvo" pitchFamily="34" charset="0"/>
                <a:ea typeface="Arvo" pitchFamily="34" charset="-122"/>
                <a:cs typeface="Arvo" pitchFamily="34" charset="-120"/>
              </a:rPr>
              <a:t>Market &amp; Customer</a:t>
            </a:r>
            <a:endParaRPr kumimoji="0" lang="en-US" sz="1016"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6" name="Text 55"/>
          <p:cNvSpPr/>
          <p:nvPr/>
        </p:nvSpPr>
        <p:spPr>
          <a:xfrm>
            <a:off x="5364199" y="6078071"/>
            <a:ext cx="424927" cy="96819"/>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593" b="1" i="0" u="none" strike="noStrike" kern="1200" cap="none" spc="0" normalizeH="0" baseline="0" noProof="0" dirty="0">
                <a:ln>
                  <a:noFill/>
                </a:ln>
                <a:solidFill>
                  <a:srgbClr val="6A1B1B"/>
                </a:solidFill>
                <a:effectLst/>
                <a:uLnTx/>
                <a:uFillTx/>
                <a:latin typeface="Source Sans Pro" pitchFamily="34" charset="0"/>
                <a:ea typeface="Source Sans Pro" pitchFamily="34" charset="-122"/>
                <a:cs typeface="Source Sans Pro" pitchFamily="34" charset="-120"/>
              </a:rPr>
              <a:t>High Priority</a:t>
            </a:r>
            <a:endParaRPr kumimoji="0" lang="en-US" sz="59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Text 56"/>
          <p:cNvSpPr/>
          <p:nvPr/>
        </p:nvSpPr>
        <p:spPr>
          <a:xfrm>
            <a:off x="4549560" y="6293224"/>
            <a:ext cx="1307054" cy="188259"/>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1186" b="1" i="0" u="none" strike="noStrike" kern="1200" cap="none" spc="0" normalizeH="0" baseline="0" noProof="0" dirty="0">
                <a:ln>
                  <a:noFill/>
                </a:ln>
                <a:solidFill>
                  <a:srgbClr val="222222"/>
                </a:solidFill>
                <a:effectLst/>
                <a:uLnTx/>
                <a:uFillTx/>
                <a:latin typeface="Arvo" pitchFamily="34" charset="0"/>
                <a:ea typeface="Arvo" pitchFamily="34" charset="-122"/>
                <a:cs typeface="Arvo" pitchFamily="34" charset="-120"/>
              </a:rPr>
              <a:t>42.3%</a:t>
            </a:r>
            <a:endParaRPr kumimoji="0" lang="en-US" sz="1186"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8" name="Text 57"/>
          <p:cNvSpPr/>
          <p:nvPr/>
        </p:nvSpPr>
        <p:spPr>
          <a:xfrm>
            <a:off x="4549560" y="6502998"/>
            <a:ext cx="1307054" cy="96819"/>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593"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Gap</a:t>
            </a:r>
            <a:endParaRPr kumimoji="0" lang="en-US" sz="59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Text 58"/>
          <p:cNvSpPr/>
          <p:nvPr/>
        </p:nvSpPr>
        <p:spPr>
          <a:xfrm>
            <a:off x="1917551" y="6933304"/>
            <a:ext cx="91440" cy="80682"/>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50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0%</a:t>
            </a:r>
            <a:endParaRPr kumimoji="0" lang="en-US" sz="50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Text 59"/>
          <p:cNvSpPr/>
          <p:nvPr/>
        </p:nvSpPr>
        <p:spPr>
          <a:xfrm>
            <a:off x="2840438" y="6933304"/>
            <a:ext cx="123713" cy="80682"/>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50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25%</a:t>
            </a:r>
            <a:endParaRPr kumimoji="0" lang="en-US" sz="50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Text 60"/>
          <p:cNvSpPr/>
          <p:nvPr/>
        </p:nvSpPr>
        <p:spPr>
          <a:xfrm>
            <a:off x="3795433" y="6933304"/>
            <a:ext cx="123713" cy="80682"/>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50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50%</a:t>
            </a:r>
            <a:endParaRPr kumimoji="0" lang="en-US" sz="50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Text 61"/>
          <p:cNvSpPr/>
          <p:nvPr/>
        </p:nvSpPr>
        <p:spPr>
          <a:xfrm>
            <a:off x="4750427" y="6933304"/>
            <a:ext cx="123713" cy="80682"/>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50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75%</a:t>
            </a:r>
            <a:endParaRPr kumimoji="0" lang="en-US" sz="50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Text 62"/>
          <p:cNvSpPr/>
          <p:nvPr/>
        </p:nvSpPr>
        <p:spPr>
          <a:xfrm>
            <a:off x="5705421" y="6933304"/>
            <a:ext cx="155986" cy="80682"/>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50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100%</a:t>
            </a:r>
            <a:endParaRPr kumimoji="0" lang="en-US" sz="50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Text 63"/>
          <p:cNvSpPr/>
          <p:nvPr/>
        </p:nvSpPr>
        <p:spPr>
          <a:xfrm>
            <a:off x="1917551" y="7100047"/>
            <a:ext cx="3942678" cy="107576"/>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678" b="1"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Key Intervention Required:</a:t>
            </a:r>
            <a:endParaRPr kumimoji="0" lang="en-US" sz="67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5" name="Text 64"/>
          <p:cNvSpPr/>
          <p:nvPr/>
        </p:nvSpPr>
        <p:spPr>
          <a:xfrm>
            <a:off x="1917551" y="7250654"/>
            <a:ext cx="3942678" cy="129092"/>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67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Build GTM strategy, define customer segments, and strengthen branding</a:t>
            </a:r>
            <a:endParaRPr kumimoji="0" lang="en-US" sz="67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Text 65"/>
          <p:cNvSpPr/>
          <p:nvPr/>
        </p:nvSpPr>
        <p:spPr>
          <a:xfrm>
            <a:off x="1917550" y="7767021"/>
            <a:ext cx="1775012" cy="161365"/>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1016" b="1" i="0" u="none" strike="noStrike" kern="1200" cap="none" spc="0" normalizeH="0" baseline="0" noProof="0" dirty="0">
                <a:ln>
                  <a:noFill/>
                </a:ln>
                <a:solidFill>
                  <a:srgbClr val="222222"/>
                </a:solidFill>
                <a:effectLst/>
                <a:uLnTx/>
                <a:uFillTx/>
                <a:latin typeface="Arvo" pitchFamily="34" charset="0"/>
                <a:ea typeface="Arvo" pitchFamily="34" charset="-122"/>
                <a:cs typeface="Arvo" pitchFamily="34" charset="-120"/>
              </a:rPr>
              <a:t>Governance &amp; Compliance</a:t>
            </a:r>
            <a:endParaRPr kumimoji="0" lang="en-US" sz="1016"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Text 66"/>
          <p:cNvSpPr/>
          <p:nvPr/>
        </p:nvSpPr>
        <p:spPr>
          <a:xfrm>
            <a:off x="5251329" y="7799294"/>
            <a:ext cx="537882" cy="96819"/>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593" b="1" i="0" u="none" strike="noStrike" kern="1200" cap="none" spc="0" normalizeH="0" baseline="0" noProof="0" dirty="0">
                <a:ln>
                  <a:noFill/>
                </a:ln>
                <a:solidFill>
                  <a:srgbClr val="795548"/>
                </a:solidFill>
                <a:effectLst/>
                <a:uLnTx/>
                <a:uFillTx/>
                <a:latin typeface="Source Sans Pro" pitchFamily="34" charset="0"/>
                <a:ea typeface="Source Sans Pro" pitchFamily="34" charset="-122"/>
                <a:cs typeface="Source Sans Pro" pitchFamily="34" charset="-120"/>
              </a:rPr>
              <a:t>Medium Priority</a:t>
            </a:r>
            <a:endParaRPr kumimoji="0" lang="en-US" sz="59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Text 67"/>
          <p:cNvSpPr/>
          <p:nvPr/>
        </p:nvSpPr>
        <p:spPr>
          <a:xfrm>
            <a:off x="4551071" y="8014447"/>
            <a:ext cx="1301675" cy="188259"/>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1186" b="1" i="0" u="none" strike="noStrike" kern="1200" cap="none" spc="0" normalizeH="0" baseline="0" noProof="0" dirty="0">
                <a:ln>
                  <a:noFill/>
                </a:ln>
                <a:solidFill>
                  <a:srgbClr val="222222"/>
                </a:solidFill>
                <a:effectLst/>
                <a:uLnTx/>
                <a:uFillTx/>
                <a:latin typeface="Arvo" pitchFamily="34" charset="0"/>
                <a:ea typeface="Arvo" pitchFamily="34" charset="-122"/>
                <a:cs typeface="Arvo" pitchFamily="34" charset="-120"/>
              </a:rPr>
              <a:t>38.0%</a:t>
            </a:r>
            <a:endParaRPr kumimoji="0" lang="en-US" sz="1186"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9" name="Text 68"/>
          <p:cNvSpPr/>
          <p:nvPr/>
        </p:nvSpPr>
        <p:spPr>
          <a:xfrm>
            <a:off x="4551071" y="8224221"/>
            <a:ext cx="1301675" cy="96819"/>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593"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Gap</a:t>
            </a:r>
            <a:endParaRPr kumimoji="0" lang="en-US" sz="59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0" name="Text 69"/>
          <p:cNvSpPr/>
          <p:nvPr/>
        </p:nvSpPr>
        <p:spPr>
          <a:xfrm>
            <a:off x="1917551" y="8654528"/>
            <a:ext cx="91440" cy="80682"/>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50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0%</a:t>
            </a:r>
            <a:endParaRPr kumimoji="0" lang="en-US" sz="50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Text 70"/>
          <p:cNvSpPr/>
          <p:nvPr/>
        </p:nvSpPr>
        <p:spPr>
          <a:xfrm>
            <a:off x="2840438" y="8654528"/>
            <a:ext cx="123713" cy="80682"/>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50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25%</a:t>
            </a:r>
            <a:endParaRPr kumimoji="0" lang="en-US" sz="50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Text 71"/>
          <p:cNvSpPr/>
          <p:nvPr/>
        </p:nvSpPr>
        <p:spPr>
          <a:xfrm>
            <a:off x="3795433" y="8654528"/>
            <a:ext cx="123713" cy="80682"/>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50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50%</a:t>
            </a:r>
            <a:endParaRPr kumimoji="0" lang="en-US" sz="50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 72"/>
          <p:cNvSpPr/>
          <p:nvPr/>
        </p:nvSpPr>
        <p:spPr>
          <a:xfrm>
            <a:off x="4750427" y="8654528"/>
            <a:ext cx="123713" cy="80682"/>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50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75%</a:t>
            </a:r>
            <a:endParaRPr kumimoji="0" lang="en-US" sz="50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4" name="Text 73"/>
          <p:cNvSpPr/>
          <p:nvPr/>
        </p:nvSpPr>
        <p:spPr>
          <a:xfrm>
            <a:off x="5705421" y="8654528"/>
            <a:ext cx="155986" cy="80682"/>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50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100%</a:t>
            </a:r>
            <a:endParaRPr kumimoji="0" lang="en-US" sz="50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Text 74"/>
          <p:cNvSpPr/>
          <p:nvPr/>
        </p:nvSpPr>
        <p:spPr>
          <a:xfrm>
            <a:off x="1917551" y="8821271"/>
            <a:ext cx="3942678" cy="107576"/>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678" b="1"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Key Intervention Required:</a:t>
            </a:r>
            <a:endParaRPr kumimoji="0" lang="en-US" sz="67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6" name="Text 75"/>
          <p:cNvSpPr/>
          <p:nvPr/>
        </p:nvSpPr>
        <p:spPr>
          <a:xfrm>
            <a:off x="1917551" y="8971878"/>
            <a:ext cx="3942678" cy="129092"/>
          </a:xfrm>
          <a:prstGeom prst="rect">
            <a:avLst/>
          </a:prstGeom>
          <a:noFill/>
          <a:ln/>
        </p:spPr>
        <p:txBody>
          <a:bodyPr wrap="square" lIns="0" tIns="0" rIns="0" bIns="0" rtlCol="0" anchor="ctr"/>
          <a:lstStyle/>
          <a:p>
            <a:pPr marL="0" marR="0" lvl="0" indent="0" algn="l" defTabSz="516362" rtl="0" eaLnBrk="1" fontAlgn="auto" latinLnBrk="0" hangingPunct="1">
              <a:lnSpc>
                <a:spcPct val="100000"/>
              </a:lnSpc>
              <a:spcBef>
                <a:spcPts val="0"/>
              </a:spcBef>
              <a:spcAft>
                <a:spcPts val="0"/>
              </a:spcAft>
              <a:buClrTx/>
              <a:buSzTx/>
              <a:buFontTx/>
              <a:buNone/>
              <a:tabLst/>
              <a:defRPr/>
            </a:pPr>
            <a:r>
              <a:rPr kumimoji="0" lang="en-US" sz="67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Formalize strategy, board governance charter, risk register, and compliance policy suite</a:t>
            </a:r>
            <a:endParaRPr kumimoji="0" lang="en-US" sz="67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Text 76"/>
          <p:cNvSpPr/>
          <p:nvPr/>
        </p:nvSpPr>
        <p:spPr>
          <a:xfrm>
            <a:off x="1573306" y="9681883"/>
            <a:ext cx="4625788" cy="107576"/>
          </a:xfrm>
          <a:prstGeom prst="rect">
            <a:avLst/>
          </a:prstGeom>
          <a:noFill/>
          <a:ln/>
        </p:spPr>
        <p:txBody>
          <a:bodyPr wrap="square" lIns="0" tIns="0" rIns="0" bIns="0" rtlCol="0" anchor="ctr"/>
          <a:lstStyle/>
          <a:p>
            <a:pPr marL="0" marR="0" lvl="0" indent="0" algn="ctr" defTabSz="516362" rtl="0" eaLnBrk="1" fontAlgn="auto" latinLnBrk="0" hangingPunct="1">
              <a:lnSpc>
                <a:spcPct val="100000"/>
              </a:lnSpc>
              <a:spcBef>
                <a:spcPts val="0"/>
              </a:spcBef>
              <a:spcAft>
                <a:spcPts val="0"/>
              </a:spcAft>
              <a:buClrTx/>
              <a:buSzTx/>
              <a:buFontTx/>
              <a:buNone/>
              <a:tabLst/>
              <a:defRPr/>
            </a:pPr>
            <a:r>
              <a:rPr kumimoji="0" lang="en-US" sz="678" b="0" i="0" u="none" strike="noStrike" kern="1200" cap="none" spc="0" normalizeH="0" baseline="0" noProof="0" dirty="0">
                <a:ln>
                  <a:noFill/>
                </a:ln>
                <a:solidFill>
                  <a:srgbClr val="222222"/>
                </a:solidFill>
                <a:effectLst/>
                <a:uLnTx/>
                <a:uFillTx/>
                <a:latin typeface="Source Sans Pro" pitchFamily="34" charset="0"/>
                <a:ea typeface="Source Sans Pro" pitchFamily="34" charset="-122"/>
                <a:cs typeface="Source Sans Pro" pitchFamily="34" charset="-120"/>
              </a:rPr>
              <a:t>Gap Analysis Summary - Organization Maturity Assessment</a:t>
            </a:r>
            <a:endParaRPr kumimoji="0" lang="en-US" sz="67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634562" y="0"/>
            <a:ext cx="6503276" cy="10058400"/>
          </a:xfrm>
          <a:prstGeom prst="rect">
            <a:avLst/>
          </a:prstGeom>
        </p:spPr>
      </p:pic>
      <p:pic>
        <p:nvPicPr>
          <p:cNvPr id="3" name="Image 1" descr="preencoded.png"/>
          <p:cNvPicPr>
            <a:picLocks noChangeAspect="1"/>
          </p:cNvPicPr>
          <p:nvPr/>
        </p:nvPicPr>
        <p:blipFill>
          <a:blip r:embed="rId3"/>
          <a:stretch>
            <a:fillRect/>
          </a:stretch>
        </p:blipFill>
        <p:spPr>
          <a:xfrm>
            <a:off x="634562" y="0"/>
            <a:ext cx="6503276" cy="10058400"/>
          </a:xfrm>
          <a:prstGeom prst="rect">
            <a:avLst/>
          </a:prstGeom>
        </p:spPr>
      </p:pic>
      <p:pic>
        <p:nvPicPr>
          <p:cNvPr id="4" name="Image 2" descr="preencoded.png"/>
          <p:cNvPicPr>
            <a:picLocks noChangeAspect="1"/>
          </p:cNvPicPr>
          <p:nvPr/>
        </p:nvPicPr>
        <p:blipFill>
          <a:blip r:embed="rId4"/>
          <a:stretch>
            <a:fillRect/>
          </a:stretch>
        </p:blipFill>
        <p:spPr>
          <a:xfrm>
            <a:off x="634562" y="144517"/>
            <a:ext cx="6503276" cy="737038"/>
          </a:xfrm>
          <a:prstGeom prst="rect">
            <a:avLst/>
          </a:prstGeom>
        </p:spPr>
      </p:pic>
      <p:pic>
        <p:nvPicPr>
          <p:cNvPr id="5" name="Image 3" descr="preencoded.png"/>
          <p:cNvPicPr>
            <a:picLocks noChangeAspect="1"/>
          </p:cNvPicPr>
          <p:nvPr/>
        </p:nvPicPr>
        <p:blipFill>
          <a:blip r:embed="rId5"/>
          <a:stretch>
            <a:fillRect/>
          </a:stretch>
        </p:blipFill>
        <p:spPr>
          <a:xfrm>
            <a:off x="923597" y="1170590"/>
            <a:ext cx="5925207" cy="448003"/>
          </a:xfrm>
          <a:prstGeom prst="rect">
            <a:avLst/>
          </a:prstGeom>
        </p:spPr>
      </p:pic>
      <p:pic>
        <p:nvPicPr>
          <p:cNvPr id="6" name="Image 4" descr="preencoded.png"/>
          <p:cNvPicPr>
            <a:picLocks noChangeAspect="1"/>
          </p:cNvPicPr>
          <p:nvPr/>
        </p:nvPicPr>
        <p:blipFill>
          <a:blip r:embed="rId6"/>
          <a:stretch>
            <a:fillRect/>
          </a:stretch>
        </p:blipFill>
        <p:spPr>
          <a:xfrm>
            <a:off x="923597" y="1618593"/>
            <a:ext cx="5925207" cy="440778"/>
          </a:xfrm>
          <a:prstGeom prst="rect">
            <a:avLst/>
          </a:prstGeom>
        </p:spPr>
      </p:pic>
      <p:pic>
        <p:nvPicPr>
          <p:cNvPr id="7" name="Image 5" descr="preencoded.png"/>
          <p:cNvPicPr>
            <a:picLocks noChangeAspect="1"/>
          </p:cNvPicPr>
          <p:nvPr/>
        </p:nvPicPr>
        <p:blipFill>
          <a:blip r:embed="rId7"/>
          <a:stretch>
            <a:fillRect/>
          </a:stretch>
        </p:blipFill>
        <p:spPr>
          <a:xfrm>
            <a:off x="916371" y="1979886"/>
            <a:ext cx="5939659" cy="144517"/>
          </a:xfrm>
          <a:prstGeom prst="rect">
            <a:avLst/>
          </a:prstGeom>
        </p:spPr>
      </p:pic>
      <p:pic>
        <p:nvPicPr>
          <p:cNvPr id="8" name="Image 6" descr="preencoded.png"/>
          <p:cNvPicPr>
            <a:picLocks noChangeAspect="1"/>
          </p:cNvPicPr>
          <p:nvPr/>
        </p:nvPicPr>
        <p:blipFill>
          <a:blip r:embed="rId8"/>
          <a:stretch>
            <a:fillRect/>
          </a:stretch>
        </p:blipFill>
        <p:spPr>
          <a:xfrm>
            <a:off x="5981700" y="1748658"/>
            <a:ext cx="722586" cy="173421"/>
          </a:xfrm>
          <a:prstGeom prst="rect">
            <a:avLst/>
          </a:prstGeom>
        </p:spPr>
      </p:pic>
      <p:pic>
        <p:nvPicPr>
          <p:cNvPr id="9" name="Image 7" descr="preencoded.png"/>
          <p:cNvPicPr>
            <a:picLocks noChangeAspect="1"/>
          </p:cNvPicPr>
          <p:nvPr/>
        </p:nvPicPr>
        <p:blipFill>
          <a:blip r:embed="rId7"/>
          <a:stretch>
            <a:fillRect/>
          </a:stretch>
        </p:blipFill>
        <p:spPr>
          <a:xfrm>
            <a:off x="916371" y="2529052"/>
            <a:ext cx="5939659" cy="144517"/>
          </a:xfrm>
          <a:prstGeom prst="rect">
            <a:avLst/>
          </a:prstGeom>
        </p:spPr>
      </p:pic>
      <p:pic>
        <p:nvPicPr>
          <p:cNvPr id="10" name="Image 8" descr="preencoded.png"/>
          <p:cNvPicPr>
            <a:picLocks noChangeAspect="1"/>
          </p:cNvPicPr>
          <p:nvPr/>
        </p:nvPicPr>
        <p:blipFill>
          <a:blip r:embed="rId8"/>
          <a:stretch>
            <a:fillRect/>
          </a:stretch>
        </p:blipFill>
        <p:spPr>
          <a:xfrm>
            <a:off x="5981700" y="2243630"/>
            <a:ext cx="722586" cy="173421"/>
          </a:xfrm>
          <a:prstGeom prst="rect">
            <a:avLst/>
          </a:prstGeom>
        </p:spPr>
      </p:pic>
      <p:pic>
        <p:nvPicPr>
          <p:cNvPr id="11" name="Image 9" descr="preencoded.png"/>
          <p:cNvPicPr>
            <a:picLocks noChangeAspect="1"/>
          </p:cNvPicPr>
          <p:nvPr/>
        </p:nvPicPr>
        <p:blipFill>
          <a:blip r:embed="rId9"/>
          <a:stretch>
            <a:fillRect/>
          </a:stretch>
        </p:blipFill>
        <p:spPr>
          <a:xfrm>
            <a:off x="923597" y="2608536"/>
            <a:ext cx="5925207" cy="549166"/>
          </a:xfrm>
          <a:prstGeom prst="rect">
            <a:avLst/>
          </a:prstGeom>
        </p:spPr>
      </p:pic>
      <p:pic>
        <p:nvPicPr>
          <p:cNvPr id="12" name="Image 10" descr="preencoded.png"/>
          <p:cNvPicPr>
            <a:picLocks noChangeAspect="1"/>
          </p:cNvPicPr>
          <p:nvPr/>
        </p:nvPicPr>
        <p:blipFill>
          <a:blip r:embed="rId7"/>
          <a:stretch>
            <a:fillRect/>
          </a:stretch>
        </p:blipFill>
        <p:spPr>
          <a:xfrm>
            <a:off x="916371" y="3078217"/>
            <a:ext cx="5939659" cy="144517"/>
          </a:xfrm>
          <a:prstGeom prst="rect">
            <a:avLst/>
          </a:prstGeom>
        </p:spPr>
      </p:pic>
      <p:pic>
        <p:nvPicPr>
          <p:cNvPr id="13" name="Image 11" descr="preencoded.png"/>
          <p:cNvPicPr>
            <a:picLocks noChangeAspect="1"/>
          </p:cNvPicPr>
          <p:nvPr/>
        </p:nvPicPr>
        <p:blipFill>
          <a:blip r:embed="rId8"/>
          <a:stretch>
            <a:fillRect/>
          </a:stretch>
        </p:blipFill>
        <p:spPr>
          <a:xfrm>
            <a:off x="5981700" y="2792796"/>
            <a:ext cx="722586" cy="173421"/>
          </a:xfrm>
          <a:prstGeom prst="rect">
            <a:avLst/>
          </a:prstGeom>
        </p:spPr>
      </p:pic>
      <p:pic>
        <p:nvPicPr>
          <p:cNvPr id="14" name="Image 12" descr="preencoded.png"/>
          <p:cNvPicPr>
            <a:picLocks noChangeAspect="1"/>
          </p:cNvPicPr>
          <p:nvPr/>
        </p:nvPicPr>
        <p:blipFill>
          <a:blip r:embed="rId7"/>
          <a:stretch>
            <a:fillRect/>
          </a:stretch>
        </p:blipFill>
        <p:spPr>
          <a:xfrm>
            <a:off x="916371" y="3627383"/>
            <a:ext cx="5939659" cy="144517"/>
          </a:xfrm>
          <a:prstGeom prst="rect">
            <a:avLst/>
          </a:prstGeom>
        </p:spPr>
      </p:pic>
      <p:pic>
        <p:nvPicPr>
          <p:cNvPr id="15" name="Image 13" descr="preencoded.png"/>
          <p:cNvPicPr>
            <a:picLocks noChangeAspect="1"/>
          </p:cNvPicPr>
          <p:nvPr/>
        </p:nvPicPr>
        <p:blipFill>
          <a:blip r:embed="rId8"/>
          <a:stretch>
            <a:fillRect/>
          </a:stretch>
        </p:blipFill>
        <p:spPr>
          <a:xfrm>
            <a:off x="5981700" y="3341961"/>
            <a:ext cx="722586" cy="173421"/>
          </a:xfrm>
          <a:prstGeom prst="rect">
            <a:avLst/>
          </a:prstGeom>
        </p:spPr>
      </p:pic>
      <p:pic>
        <p:nvPicPr>
          <p:cNvPr id="16" name="Image 14" descr="preencoded.png"/>
          <p:cNvPicPr>
            <a:picLocks noChangeAspect="1"/>
          </p:cNvPicPr>
          <p:nvPr/>
        </p:nvPicPr>
        <p:blipFill>
          <a:blip r:embed="rId10"/>
          <a:stretch>
            <a:fillRect/>
          </a:stretch>
        </p:blipFill>
        <p:spPr>
          <a:xfrm>
            <a:off x="923597" y="3706868"/>
            <a:ext cx="5925207" cy="657553"/>
          </a:xfrm>
          <a:prstGeom prst="rect">
            <a:avLst/>
          </a:prstGeom>
        </p:spPr>
      </p:pic>
      <p:pic>
        <p:nvPicPr>
          <p:cNvPr id="17" name="Image 15" descr="preencoded.png"/>
          <p:cNvPicPr>
            <a:picLocks noChangeAspect="1"/>
          </p:cNvPicPr>
          <p:nvPr/>
        </p:nvPicPr>
        <p:blipFill>
          <a:blip r:embed="rId7"/>
          <a:stretch>
            <a:fillRect/>
          </a:stretch>
        </p:blipFill>
        <p:spPr>
          <a:xfrm>
            <a:off x="916371" y="4284936"/>
            <a:ext cx="5939659" cy="144517"/>
          </a:xfrm>
          <a:prstGeom prst="rect">
            <a:avLst/>
          </a:prstGeom>
        </p:spPr>
      </p:pic>
      <p:pic>
        <p:nvPicPr>
          <p:cNvPr id="18" name="Image 16" descr="preencoded.png"/>
          <p:cNvPicPr>
            <a:picLocks noChangeAspect="1"/>
          </p:cNvPicPr>
          <p:nvPr/>
        </p:nvPicPr>
        <p:blipFill>
          <a:blip r:embed="rId8"/>
          <a:stretch>
            <a:fillRect/>
          </a:stretch>
        </p:blipFill>
        <p:spPr>
          <a:xfrm>
            <a:off x="5981700" y="3945321"/>
            <a:ext cx="722586" cy="173421"/>
          </a:xfrm>
          <a:prstGeom prst="rect">
            <a:avLst/>
          </a:prstGeom>
        </p:spPr>
      </p:pic>
      <p:pic>
        <p:nvPicPr>
          <p:cNvPr id="19" name="Image 17" descr="preencoded.png"/>
          <p:cNvPicPr>
            <a:picLocks noChangeAspect="1"/>
          </p:cNvPicPr>
          <p:nvPr/>
        </p:nvPicPr>
        <p:blipFill>
          <a:blip r:embed="rId11"/>
          <a:stretch>
            <a:fillRect/>
          </a:stretch>
        </p:blipFill>
        <p:spPr>
          <a:xfrm>
            <a:off x="923596" y="4870231"/>
            <a:ext cx="2890345" cy="1213945"/>
          </a:xfrm>
          <a:prstGeom prst="rect">
            <a:avLst/>
          </a:prstGeom>
        </p:spPr>
      </p:pic>
      <p:pic>
        <p:nvPicPr>
          <p:cNvPr id="20" name="Image 18" descr="preencoded.png"/>
          <p:cNvPicPr>
            <a:picLocks noChangeAspect="1"/>
          </p:cNvPicPr>
          <p:nvPr/>
        </p:nvPicPr>
        <p:blipFill>
          <a:blip r:embed="rId12"/>
          <a:stretch>
            <a:fillRect/>
          </a:stretch>
        </p:blipFill>
        <p:spPr>
          <a:xfrm>
            <a:off x="3597166" y="4826876"/>
            <a:ext cx="289034" cy="289034"/>
          </a:xfrm>
          <a:prstGeom prst="rect">
            <a:avLst/>
          </a:prstGeom>
        </p:spPr>
      </p:pic>
      <p:pic>
        <p:nvPicPr>
          <p:cNvPr id="21" name="Image 19" descr="preencoded.png"/>
          <p:cNvPicPr>
            <a:picLocks noChangeAspect="1"/>
          </p:cNvPicPr>
          <p:nvPr/>
        </p:nvPicPr>
        <p:blipFill>
          <a:blip r:embed="rId13"/>
          <a:stretch>
            <a:fillRect/>
          </a:stretch>
        </p:blipFill>
        <p:spPr>
          <a:xfrm>
            <a:off x="1060888" y="5318235"/>
            <a:ext cx="2615762" cy="144517"/>
          </a:xfrm>
          <a:prstGeom prst="rect">
            <a:avLst/>
          </a:prstGeom>
        </p:spPr>
      </p:pic>
      <p:pic>
        <p:nvPicPr>
          <p:cNvPr id="22" name="Image 20" descr="preencoded.png"/>
          <p:cNvPicPr>
            <a:picLocks noChangeAspect="1"/>
          </p:cNvPicPr>
          <p:nvPr/>
        </p:nvPicPr>
        <p:blipFill>
          <a:blip r:embed="rId14"/>
          <a:stretch>
            <a:fillRect/>
          </a:stretch>
        </p:blipFill>
        <p:spPr>
          <a:xfrm>
            <a:off x="1068114" y="5542236"/>
            <a:ext cx="2601310" cy="144517"/>
          </a:xfrm>
          <a:prstGeom prst="rect">
            <a:avLst/>
          </a:prstGeom>
        </p:spPr>
      </p:pic>
      <p:pic>
        <p:nvPicPr>
          <p:cNvPr id="23" name="Image 21" descr="preencoded.png"/>
          <p:cNvPicPr>
            <a:picLocks noChangeAspect="1"/>
          </p:cNvPicPr>
          <p:nvPr/>
        </p:nvPicPr>
        <p:blipFill>
          <a:blip r:embed="rId15"/>
          <a:stretch>
            <a:fillRect/>
          </a:stretch>
        </p:blipFill>
        <p:spPr>
          <a:xfrm>
            <a:off x="1068114" y="5542236"/>
            <a:ext cx="1242848" cy="144517"/>
          </a:xfrm>
          <a:prstGeom prst="rect">
            <a:avLst/>
          </a:prstGeom>
        </p:spPr>
      </p:pic>
      <p:pic>
        <p:nvPicPr>
          <p:cNvPr id="24" name="Image 22" descr="preencoded.png"/>
          <p:cNvPicPr>
            <a:picLocks noChangeAspect="1"/>
          </p:cNvPicPr>
          <p:nvPr/>
        </p:nvPicPr>
        <p:blipFill>
          <a:blip r:embed="rId16"/>
          <a:stretch>
            <a:fillRect/>
          </a:stretch>
        </p:blipFill>
        <p:spPr>
          <a:xfrm>
            <a:off x="3958459" y="4870231"/>
            <a:ext cx="2890345" cy="1213945"/>
          </a:xfrm>
          <a:prstGeom prst="rect">
            <a:avLst/>
          </a:prstGeom>
        </p:spPr>
      </p:pic>
      <p:pic>
        <p:nvPicPr>
          <p:cNvPr id="25" name="Image 23" descr="preencoded.png"/>
          <p:cNvPicPr>
            <a:picLocks noChangeAspect="1"/>
          </p:cNvPicPr>
          <p:nvPr/>
        </p:nvPicPr>
        <p:blipFill>
          <a:blip r:embed="rId12"/>
          <a:stretch>
            <a:fillRect/>
          </a:stretch>
        </p:blipFill>
        <p:spPr>
          <a:xfrm>
            <a:off x="6632028" y="4826876"/>
            <a:ext cx="289034" cy="289034"/>
          </a:xfrm>
          <a:prstGeom prst="rect">
            <a:avLst/>
          </a:prstGeom>
        </p:spPr>
      </p:pic>
      <p:pic>
        <p:nvPicPr>
          <p:cNvPr id="26" name="Image 24" descr="preencoded.png"/>
          <p:cNvPicPr>
            <a:picLocks noChangeAspect="1"/>
          </p:cNvPicPr>
          <p:nvPr/>
        </p:nvPicPr>
        <p:blipFill>
          <a:blip r:embed="rId13"/>
          <a:stretch>
            <a:fillRect/>
          </a:stretch>
        </p:blipFill>
        <p:spPr>
          <a:xfrm>
            <a:off x="4095750" y="5318235"/>
            <a:ext cx="2615762" cy="144517"/>
          </a:xfrm>
          <a:prstGeom prst="rect">
            <a:avLst/>
          </a:prstGeom>
        </p:spPr>
      </p:pic>
      <p:pic>
        <p:nvPicPr>
          <p:cNvPr id="27" name="Image 25" descr="preencoded.png"/>
          <p:cNvPicPr>
            <a:picLocks noChangeAspect="1"/>
          </p:cNvPicPr>
          <p:nvPr/>
        </p:nvPicPr>
        <p:blipFill>
          <a:blip r:embed="rId14"/>
          <a:stretch>
            <a:fillRect/>
          </a:stretch>
        </p:blipFill>
        <p:spPr>
          <a:xfrm>
            <a:off x="4102976" y="5542236"/>
            <a:ext cx="2601310" cy="144517"/>
          </a:xfrm>
          <a:prstGeom prst="rect">
            <a:avLst/>
          </a:prstGeom>
        </p:spPr>
      </p:pic>
      <p:pic>
        <p:nvPicPr>
          <p:cNvPr id="28" name="Image 26" descr="preencoded.png"/>
          <p:cNvPicPr>
            <a:picLocks noChangeAspect="1"/>
          </p:cNvPicPr>
          <p:nvPr/>
        </p:nvPicPr>
        <p:blipFill>
          <a:blip r:embed="rId17"/>
          <a:stretch>
            <a:fillRect/>
          </a:stretch>
        </p:blipFill>
        <p:spPr>
          <a:xfrm>
            <a:off x="4102976" y="5542236"/>
            <a:ext cx="1112783" cy="144517"/>
          </a:xfrm>
          <a:prstGeom prst="rect">
            <a:avLst/>
          </a:prstGeom>
        </p:spPr>
      </p:pic>
      <p:pic>
        <p:nvPicPr>
          <p:cNvPr id="29" name="Image 27" descr="preencoded.png"/>
          <p:cNvPicPr>
            <a:picLocks noChangeAspect="1"/>
          </p:cNvPicPr>
          <p:nvPr/>
        </p:nvPicPr>
        <p:blipFill>
          <a:blip r:embed="rId18"/>
          <a:stretch>
            <a:fillRect/>
          </a:stretch>
        </p:blipFill>
        <p:spPr>
          <a:xfrm>
            <a:off x="923596" y="6228693"/>
            <a:ext cx="2890345" cy="1213945"/>
          </a:xfrm>
          <a:prstGeom prst="rect">
            <a:avLst/>
          </a:prstGeom>
        </p:spPr>
      </p:pic>
      <p:pic>
        <p:nvPicPr>
          <p:cNvPr id="30" name="Image 28" descr="preencoded.png"/>
          <p:cNvPicPr>
            <a:picLocks noChangeAspect="1"/>
          </p:cNvPicPr>
          <p:nvPr/>
        </p:nvPicPr>
        <p:blipFill>
          <a:blip r:embed="rId12"/>
          <a:stretch>
            <a:fillRect/>
          </a:stretch>
        </p:blipFill>
        <p:spPr>
          <a:xfrm>
            <a:off x="3597166" y="6185338"/>
            <a:ext cx="289034" cy="289034"/>
          </a:xfrm>
          <a:prstGeom prst="rect">
            <a:avLst/>
          </a:prstGeom>
        </p:spPr>
      </p:pic>
      <p:pic>
        <p:nvPicPr>
          <p:cNvPr id="31" name="Image 29" descr="preencoded.png"/>
          <p:cNvPicPr>
            <a:picLocks noChangeAspect="1"/>
          </p:cNvPicPr>
          <p:nvPr/>
        </p:nvPicPr>
        <p:blipFill>
          <a:blip r:embed="rId13"/>
          <a:stretch>
            <a:fillRect/>
          </a:stretch>
        </p:blipFill>
        <p:spPr>
          <a:xfrm>
            <a:off x="1060888" y="6676697"/>
            <a:ext cx="2615762" cy="144517"/>
          </a:xfrm>
          <a:prstGeom prst="rect">
            <a:avLst/>
          </a:prstGeom>
        </p:spPr>
      </p:pic>
      <p:pic>
        <p:nvPicPr>
          <p:cNvPr id="32" name="Image 30" descr="preencoded.png"/>
          <p:cNvPicPr>
            <a:picLocks noChangeAspect="1"/>
          </p:cNvPicPr>
          <p:nvPr/>
        </p:nvPicPr>
        <p:blipFill>
          <a:blip r:embed="rId14"/>
          <a:stretch>
            <a:fillRect/>
          </a:stretch>
        </p:blipFill>
        <p:spPr>
          <a:xfrm>
            <a:off x="1068114" y="6900698"/>
            <a:ext cx="2601310" cy="144517"/>
          </a:xfrm>
          <a:prstGeom prst="rect">
            <a:avLst/>
          </a:prstGeom>
        </p:spPr>
      </p:pic>
      <p:pic>
        <p:nvPicPr>
          <p:cNvPr id="33" name="Image 31" descr="preencoded.png"/>
          <p:cNvPicPr>
            <a:picLocks noChangeAspect="1"/>
          </p:cNvPicPr>
          <p:nvPr/>
        </p:nvPicPr>
        <p:blipFill>
          <a:blip r:embed="rId19"/>
          <a:stretch>
            <a:fillRect/>
          </a:stretch>
        </p:blipFill>
        <p:spPr>
          <a:xfrm>
            <a:off x="1068114" y="6900698"/>
            <a:ext cx="614198" cy="144517"/>
          </a:xfrm>
          <a:prstGeom prst="rect">
            <a:avLst/>
          </a:prstGeom>
        </p:spPr>
      </p:pic>
      <p:pic>
        <p:nvPicPr>
          <p:cNvPr id="34" name="Image 32" descr="preencoded.png"/>
          <p:cNvPicPr>
            <a:picLocks noChangeAspect="1"/>
          </p:cNvPicPr>
          <p:nvPr/>
        </p:nvPicPr>
        <p:blipFill>
          <a:blip r:embed="rId20"/>
          <a:stretch>
            <a:fillRect/>
          </a:stretch>
        </p:blipFill>
        <p:spPr>
          <a:xfrm>
            <a:off x="3958459" y="6228693"/>
            <a:ext cx="2890345" cy="1213945"/>
          </a:xfrm>
          <a:prstGeom prst="rect">
            <a:avLst/>
          </a:prstGeom>
        </p:spPr>
      </p:pic>
      <p:pic>
        <p:nvPicPr>
          <p:cNvPr id="35" name="Image 33" descr="preencoded.png"/>
          <p:cNvPicPr>
            <a:picLocks noChangeAspect="1"/>
          </p:cNvPicPr>
          <p:nvPr/>
        </p:nvPicPr>
        <p:blipFill>
          <a:blip r:embed="rId12"/>
          <a:stretch>
            <a:fillRect/>
          </a:stretch>
        </p:blipFill>
        <p:spPr>
          <a:xfrm>
            <a:off x="6632028" y="6185338"/>
            <a:ext cx="289034" cy="289034"/>
          </a:xfrm>
          <a:prstGeom prst="rect">
            <a:avLst/>
          </a:prstGeom>
        </p:spPr>
      </p:pic>
      <p:pic>
        <p:nvPicPr>
          <p:cNvPr id="36" name="Image 34" descr="preencoded.png"/>
          <p:cNvPicPr>
            <a:picLocks noChangeAspect="1"/>
          </p:cNvPicPr>
          <p:nvPr/>
        </p:nvPicPr>
        <p:blipFill>
          <a:blip r:embed="rId13"/>
          <a:stretch>
            <a:fillRect/>
          </a:stretch>
        </p:blipFill>
        <p:spPr>
          <a:xfrm>
            <a:off x="4095750" y="6676697"/>
            <a:ext cx="2615762" cy="144517"/>
          </a:xfrm>
          <a:prstGeom prst="rect">
            <a:avLst/>
          </a:prstGeom>
        </p:spPr>
      </p:pic>
      <p:pic>
        <p:nvPicPr>
          <p:cNvPr id="37" name="Image 35" descr="preencoded.png"/>
          <p:cNvPicPr>
            <a:picLocks noChangeAspect="1"/>
          </p:cNvPicPr>
          <p:nvPr/>
        </p:nvPicPr>
        <p:blipFill>
          <a:blip r:embed="rId14"/>
          <a:stretch>
            <a:fillRect/>
          </a:stretch>
        </p:blipFill>
        <p:spPr>
          <a:xfrm>
            <a:off x="4102976" y="6900698"/>
            <a:ext cx="2601310" cy="144517"/>
          </a:xfrm>
          <a:prstGeom prst="rect">
            <a:avLst/>
          </a:prstGeom>
        </p:spPr>
      </p:pic>
      <p:pic>
        <p:nvPicPr>
          <p:cNvPr id="38" name="Image 36" descr="preencoded.png"/>
          <p:cNvPicPr>
            <a:picLocks noChangeAspect="1"/>
          </p:cNvPicPr>
          <p:nvPr/>
        </p:nvPicPr>
        <p:blipFill>
          <a:blip r:embed="rId21"/>
          <a:stretch>
            <a:fillRect/>
          </a:stretch>
        </p:blipFill>
        <p:spPr>
          <a:xfrm>
            <a:off x="4102976" y="6900698"/>
            <a:ext cx="1185041" cy="144517"/>
          </a:xfrm>
          <a:prstGeom prst="rect">
            <a:avLst/>
          </a:prstGeom>
        </p:spPr>
      </p:pic>
      <p:pic>
        <p:nvPicPr>
          <p:cNvPr id="39" name="Image 37" descr="preencoded.png"/>
          <p:cNvPicPr>
            <a:picLocks noChangeAspect="1"/>
          </p:cNvPicPr>
          <p:nvPr/>
        </p:nvPicPr>
        <p:blipFill>
          <a:blip r:embed="rId22"/>
          <a:stretch>
            <a:fillRect/>
          </a:stretch>
        </p:blipFill>
        <p:spPr>
          <a:xfrm>
            <a:off x="2296511" y="7587155"/>
            <a:ext cx="3179379" cy="1213945"/>
          </a:xfrm>
          <a:prstGeom prst="rect">
            <a:avLst/>
          </a:prstGeom>
        </p:spPr>
      </p:pic>
      <p:pic>
        <p:nvPicPr>
          <p:cNvPr id="40" name="Image 38" descr="preencoded.png"/>
          <p:cNvPicPr>
            <a:picLocks noChangeAspect="1"/>
          </p:cNvPicPr>
          <p:nvPr/>
        </p:nvPicPr>
        <p:blipFill>
          <a:blip r:embed="rId12"/>
          <a:stretch>
            <a:fillRect/>
          </a:stretch>
        </p:blipFill>
        <p:spPr>
          <a:xfrm>
            <a:off x="5259114" y="7543800"/>
            <a:ext cx="289034" cy="289034"/>
          </a:xfrm>
          <a:prstGeom prst="rect">
            <a:avLst/>
          </a:prstGeom>
        </p:spPr>
      </p:pic>
      <p:pic>
        <p:nvPicPr>
          <p:cNvPr id="41" name="Image 39" descr="preencoded.png"/>
          <p:cNvPicPr>
            <a:picLocks noChangeAspect="1"/>
          </p:cNvPicPr>
          <p:nvPr/>
        </p:nvPicPr>
        <p:blipFill>
          <a:blip r:embed="rId23"/>
          <a:stretch>
            <a:fillRect/>
          </a:stretch>
        </p:blipFill>
        <p:spPr>
          <a:xfrm>
            <a:off x="2433802" y="8035159"/>
            <a:ext cx="2904797" cy="144517"/>
          </a:xfrm>
          <a:prstGeom prst="rect">
            <a:avLst/>
          </a:prstGeom>
        </p:spPr>
      </p:pic>
      <p:pic>
        <p:nvPicPr>
          <p:cNvPr id="42" name="Image 40" descr="preencoded.png"/>
          <p:cNvPicPr>
            <a:picLocks noChangeAspect="1"/>
          </p:cNvPicPr>
          <p:nvPr/>
        </p:nvPicPr>
        <p:blipFill>
          <a:blip r:embed="rId24"/>
          <a:stretch>
            <a:fillRect/>
          </a:stretch>
        </p:blipFill>
        <p:spPr>
          <a:xfrm>
            <a:off x="2441028" y="8259160"/>
            <a:ext cx="2890345" cy="144517"/>
          </a:xfrm>
          <a:prstGeom prst="rect">
            <a:avLst/>
          </a:prstGeom>
        </p:spPr>
      </p:pic>
      <p:pic>
        <p:nvPicPr>
          <p:cNvPr id="43" name="Image 41" descr="preencoded.png"/>
          <p:cNvPicPr>
            <a:picLocks noChangeAspect="1"/>
          </p:cNvPicPr>
          <p:nvPr/>
        </p:nvPicPr>
        <p:blipFill>
          <a:blip r:embed="rId25"/>
          <a:stretch>
            <a:fillRect/>
          </a:stretch>
        </p:blipFill>
        <p:spPr>
          <a:xfrm>
            <a:off x="2441028" y="8259160"/>
            <a:ext cx="1286203" cy="144517"/>
          </a:xfrm>
          <a:prstGeom prst="rect">
            <a:avLst/>
          </a:prstGeom>
        </p:spPr>
      </p:pic>
      <p:pic>
        <p:nvPicPr>
          <p:cNvPr id="44" name="Image 42" descr="preencoded.png"/>
          <p:cNvPicPr>
            <a:picLocks noChangeAspect="1"/>
          </p:cNvPicPr>
          <p:nvPr/>
        </p:nvPicPr>
        <p:blipFill>
          <a:blip r:embed="rId26"/>
          <a:stretch>
            <a:fillRect/>
          </a:stretch>
        </p:blipFill>
        <p:spPr>
          <a:xfrm>
            <a:off x="634562" y="9162393"/>
            <a:ext cx="6503276" cy="896007"/>
          </a:xfrm>
          <a:prstGeom prst="rect">
            <a:avLst/>
          </a:prstGeom>
        </p:spPr>
      </p:pic>
      <p:sp>
        <p:nvSpPr>
          <p:cNvPr id="45" name="Text 0"/>
          <p:cNvSpPr/>
          <p:nvPr/>
        </p:nvSpPr>
        <p:spPr>
          <a:xfrm>
            <a:off x="2691563" y="361293"/>
            <a:ext cx="2398986" cy="303486"/>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1991"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Strategic KPI Matrix</a:t>
            </a:r>
            <a:endParaRPr kumimoji="0" lang="en-US" sz="1991"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 name="Text 1"/>
          <p:cNvSpPr/>
          <p:nvPr/>
        </p:nvSpPr>
        <p:spPr>
          <a:xfrm>
            <a:off x="1068114" y="1336784"/>
            <a:ext cx="419100" cy="115614"/>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97"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Initiative</a:t>
            </a:r>
            <a:endParaRPr kumimoji="0" lang="en-US" sz="79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Text 2"/>
          <p:cNvSpPr/>
          <p:nvPr/>
        </p:nvSpPr>
        <p:spPr>
          <a:xfrm>
            <a:off x="2285672" y="1278977"/>
            <a:ext cx="599747" cy="23122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97"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Strategic Domain</a:t>
            </a:r>
            <a:endParaRPr kumimoji="0" lang="en-US" sz="79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 name="Text 3"/>
          <p:cNvSpPr/>
          <p:nvPr/>
        </p:nvSpPr>
        <p:spPr>
          <a:xfrm>
            <a:off x="3026322" y="1336784"/>
            <a:ext cx="939362" cy="115614"/>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97"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KPI (Target Output)</a:t>
            </a:r>
            <a:endParaRPr kumimoji="0" lang="en-US" sz="79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Text 4"/>
          <p:cNvSpPr/>
          <p:nvPr/>
        </p:nvSpPr>
        <p:spPr>
          <a:xfrm>
            <a:off x="4363107" y="1278977"/>
            <a:ext cx="476907" cy="23122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97"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Baseline (%)</a:t>
            </a:r>
            <a:endParaRPr kumimoji="0" lang="en-US" sz="79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 name="Text 5"/>
          <p:cNvSpPr/>
          <p:nvPr/>
        </p:nvSpPr>
        <p:spPr>
          <a:xfrm>
            <a:off x="4984531" y="1278977"/>
            <a:ext cx="476907" cy="23122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97"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Target (%)</a:t>
            </a:r>
            <a:endParaRPr kumimoji="0" lang="en-US" sz="79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Text 6"/>
          <p:cNvSpPr/>
          <p:nvPr/>
        </p:nvSpPr>
        <p:spPr>
          <a:xfrm>
            <a:off x="5605955" y="1278977"/>
            <a:ext cx="476907" cy="23122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97"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Weight (%)</a:t>
            </a:r>
            <a:endParaRPr kumimoji="0" lang="en-US" sz="79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 name="Text 7"/>
          <p:cNvSpPr/>
          <p:nvPr/>
        </p:nvSpPr>
        <p:spPr>
          <a:xfrm>
            <a:off x="6311156" y="1336784"/>
            <a:ext cx="317938" cy="115614"/>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97"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Status</a:t>
            </a:r>
            <a:endParaRPr kumimoji="0" lang="en-US" sz="79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 name="Text 8"/>
          <p:cNvSpPr/>
          <p:nvPr/>
        </p:nvSpPr>
        <p:spPr>
          <a:xfrm>
            <a:off x="1068114" y="1726981"/>
            <a:ext cx="1011621" cy="216776"/>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1"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Financial Forecast &amp; Variance Reporting</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 name="Text 9"/>
          <p:cNvSpPr/>
          <p:nvPr/>
        </p:nvSpPr>
        <p:spPr>
          <a:xfrm>
            <a:off x="2317285" y="1781176"/>
            <a:ext cx="382971"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Financial</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Text 10"/>
          <p:cNvSpPr/>
          <p:nvPr/>
        </p:nvSpPr>
        <p:spPr>
          <a:xfrm>
            <a:off x="2930804" y="1726981"/>
            <a:ext cx="1127234" cy="216776"/>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Monthly variance reports delivered &amp; reviewed</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Text 11"/>
          <p:cNvSpPr/>
          <p:nvPr/>
        </p:nvSpPr>
        <p:spPr>
          <a:xfrm>
            <a:off x="4332736" y="1781176"/>
            <a:ext cx="187872"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45.0</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Text 12"/>
          <p:cNvSpPr/>
          <p:nvPr/>
        </p:nvSpPr>
        <p:spPr>
          <a:xfrm>
            <a:off x="4926840" y="1781176"/>
            <a:ext cx="187872"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80.0</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 name="Text 13"/>
          <p:cNvSpPr/>
          <p:nvPr/>
        </p:nvSpPr>
        <p:spPr>
          <a:xfrm>
            <a:off x="5560114" y="1781176"/>
            <a:ext cx="108388"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15</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Text 14"/>
          <p:cNvSpPr/>
          <p:nvPr/>
        </p:nvSpPr>
        <p:spPr>
          <a:xfrm>
            <a:off x="6089865" y="1781176"/>
            <a:ext cx="513036"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Not Started</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Text 15"/>
          <p:cNvSpPr/>
          <p:nvPr/>
        </p:nvSpPr>
        <p:spPr>
          <a:xfrm>
            <a:off x="1068114" y="2167759"/>
            <a:ext cx="1011621" cy="325164"/>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1"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SOP Development &amp; KPI Dashboard Implementation</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 name="Text 16"/>
          <p:cNvSpPr/>
          <p:nvPr/>
        </p:nvSpPr>
        <p:spPr>
          <a:xfrm>
            <a:off x="2262412" y="2276147"/>
            <a:ext cx="491359"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Operational</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Text 17"/>
          <p:cNvSpPr/>
          <p:nvPr/>
        </p:nvSpPr>
        <p:spPr>
          <a:xfrm>
            <a:off x="2930804" y="2167759"/>
            <a:ext cx="1127234" cy="325164"/>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All core processes documented; KPIs tracked quarterly</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Text 18"/>
          <p:cNvSpPr/>
          <p:nvPr/>
        </p:nvSpPr>
        <p:spPr>
          <a:xfrm>
            <a:off x="4332736" y="2276147"/>
            <a:ext cx="187872"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40.0</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Text 19"/>
          <p:cNvSpPr/>
          <p:nvPr/>
        </p:nvSpPr>
        <p:spPr>
          <a:xfrm>
            <a:off x="4926840" y="2276147"/>
            <a:ext cx="187872"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80.0</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Text 20"/>
          <p:cNvSpPr/>
          <p:nvPr/>
        </p:nvSpPr>
        <p:spPr>
          <a:xfrm>
            <a:off x="5560114" y="2276147"/>
            <a:ext cx="108388"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25</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Text 21"/>
          <p:cNvSpPr/>
          <p:nvPr/>
        </p:nvSpPr>
        <p:spPr>
          <a:xfrm>
            <a:off x="6089865" y="2276147"/>
            <a:ext cx="513036"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Not Started</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Text 22"/>
          <p:cNvSpPr/>
          <p:nvPr/>
        </p:nvSpPr>
        <p:spPr>
          <a:xfrm>
            <a:off x="1068114" y="2771118"/>
            <a:ext cx="1011621" cy="216776"/>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1"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CRM &amp; Digital Systems Deployment</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Text 23"/>
          <p:cNvSpPr/>
          <p:nvPr/>
        </p:nvSpPr>
        <p:spPr>
          <a:xfrm>
            <a:off x="2262412" y="2825312"/>
            <a:ext cx="491359"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Technology</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Text 24"/>
          <p:cNvSpPr/>
          <p:nvPr/>
        </p:nvSpPr>
        <p:spPr>
          <a:xfrm>
            <a:off x="2930804" y="2716924"/>
            <a:ext cx="1127234" cy="325164"/>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CRM &amp; accounting tools active; backups and access controls in place</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Text 25"/>
          <p:cNvSpPr/>
          <p:nvPr/>
        </p:nvSpPr>
        <p:spPr>
          <a:xfrm>
            <a:off x="4332736" y="2825312"/>
            <a:ext cx="187872"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20.9</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Text 26"/>
          <p:cNvSpPr/>
          <p:nvPr/>
        </p:nvSpPr>
        <p:spPr>
          <a:xfrm>
            <a:off x="4926840" y="2825312"/>
            <a:ext cx="187872"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75.0</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Text 27"/>
          <p:cNvSpPr/>
          <p:nvPr/>
        </p:nvSpPr>
        <p:spPr>
          <a:xfrm>
            <a:off x="5560114" y="2825312"/>
            <a:ext cx="108388"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15</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Text 28"/>
          <p:cNvSpPr/>
          <p:nvPr/>
        </p:nvSpPr>
        <p:spPr>
          <a:xfrm>
            <a:off x="6089865" y="2825312"/>
            <a:ext cx="513036"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Not Started</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Text 29"/>
          <p:cNvSpPr/>
          <p:nvPr/>
        </p:nvSpPr>
        <p:spPr>
          <a:xfrm>
            <a:off x="1068114" y="3266090"/>
            <a:ext cx="1011621" cy="325164"/>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1"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Customer Segmentation &amp; GTM Strategy</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Text 30"/>
          <p:cNvSpPr/>
          <p:nvPr/>
        </p:nvSpPr>
        <p:spPr>
          <a:xfrm>
            <a:off x="2224252" y="3320284"/>
            <a:ext cx="563617" cy="216776"/>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Market &amp; Customer</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6" name="Text 31"/>
          <p:cNvSpPr/>
          <p:nvPr/>
        </p:nvSpPr>
        <p:spPr>
          <a:xfrm>
            <a:off x="2930804" y="3266090"/>
            <a:ext cx="1127234" cy="325164"/>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Personas, GTM funnel, and brand assets published</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7" name="Text 32"/>
          <p:cNvSpPr/>
          <p:nvPr/>
        </p:nvSpPr>
        <p:spPr>
          <a:xfrm>
            <a:off x="4332736" y="3374478"/>
            <a:ext cx="187872"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42.7</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Text 33"/>
          <p:cNvSpPr/>
          <p:nvPr/>
        </p:nvSpPr>
        <p:spPr>
          <a:xfrm>
            <a:off x="4926840" y="3374478"/>
            <a:ext cx="187872"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85.0</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Text 34"/>
          <p:cNvSpPr/>
          <p:nvPr/>
        </p:nvSpPr>
        <p:spPr>
          <a:xfrm>
            <a:off x="5560114" y="3374478"/>
            <a:ext cx="108388"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25</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Text 35"/>
          <p:cNvSpPr/>
          <p:nvPr/>
        </p:nvSpPr>
        <p:spPr>
          <a:xfrm>
            <a:off x="6089865" y="3374478"/>
            <a:ext cx="513036"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Not Started</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Text 36"/>
          <p:cNvSpPr/>
          <p:nvPr/>
        </p:nvSpPr>
        <p:spPr>
          <a:xfrm>
            <a:off x="1068114" y="3923643"/>
            <a:ext cx="1011621" cy="216776"/>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1"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Governance Charter &amp; Risk Framework</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2" name="Text 37"/>
          <p:cNvSpPr/>
          <p:nvPr/>
        </p:nvSpPr>
        <p:spPr>
          <a:xfrm>
            <a:off x="2224252" y="3869450"/>
            <a:ext cx="563617" cy="325164"/>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Governance &amp; Compliance</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3" name="Text 38"/>
          <p:cNvSpPr/>
          <p:nvPr/>
        </p:nvSpPr>
        <p:spPr>
          <a:xfrm>
            <a:off x="2930804" y="3815255"/>
            <a:ext cx="1127234" cy="433552"/>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Strategy, board charter signed; risk register and compliance policies implemented</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Text 39"/>
          <p:cNvSpPr/>
          <p:nvPr/>
        </p:nvSpPr>
        <p:spPr>
          <a:xfrm>
            <a:off x="4332736" y="3977838"/>
            <a:ext cx="187872"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42.0</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Text 40"/>
          <p:cNvSpPr/>
          <p:nvPr/>
        </p:nvSpPr>
        <p:spPr>
          <a:xfrm>
            <a:off x="4926840" y="3977838"/>
            <a:ext cx="187872"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80.0</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6" name="Text 41"/>
          <p:cNvSpPr/>
          <p:nvPr/>
        </p:nvSpPr>
        <p:spPr>
          <a:xfrm>
            <a:off x="5560114" y="3977838"/>
            <a:ext cx="108388"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20</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Text 42"/>
          <p:cNvSpPr/>
          <p:nvPr/>
        </p:nvSpPr>
        <p:spPr>
          <a:xfrm>
            <a:off x="6089865" y="3977838"/>
            <a:ext cx="513036"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Not Started</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8" name="Text 43"/>
          <p:cNvSpPr/>
          <p:nvPr/>
        </p:nvSpPr>
        <p:spPr>
          <a:xfrm>
            <a:off x="3640406" y="4913586"/>
            <a:ext cx="209550" cy="115614"/>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97"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15%</a:t>
            </a:r>
            <a:endParaRPr kumimoji="0" lang="en-US" sz="79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Text 44"/>
          <p:cNvSpPr/>
          <p:nvPr/>
        </p:nvSpPr>
        <p:spPr>
          <a:xfrm>
            <a:off x="1068114" y="5043651"/>
            <a:ext cx="2608536" cy="130066"/>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910" b="1"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Financial Domain</a:t>
            </a:r>
            <a:endParaRPr kumimoji="0" lang="en-US" sz="91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Text 45"/>
          <p:cNvSpPr/>
          <p:nvPr/>
        </p:nvSpPr>
        <p:spPr>
          <a:xfrm>
            <a:off x="1068114" y="5209847"/>
            <a:ext cx="2608536" cy="108388"/>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777777"/>
                </a:solidFill>
                <a:effectLst/>
                <a:uLnTx/>
                <a:uFillTx/>
                <a:latin typeface="Arimo" pitchFamily="34" charset="0"/>
                <a:ea typeface="Arimo" pitchFamily="34" charset="-122"/>
                <a:cs typeface="Arimo" pitchFamily="34" charset="-120"/>
              </a:rPr>
              <a:t>Financial Forecast &amp; Variance Reporting</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Text 46"/>
          <p:cNvSpPr/>
          <p:nvPr/>
        </p:nvSpPr>
        <p:spPr>
          <a:xfrm>
            <a:off x="2065059" y="5563914"/>
            <a:ext cx="180647" cy="101162"/>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683"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45%</a:t>
            </a:r>
            <a:endParaRPr kumimoji="0" lang="en-US" sz="68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Text 47"/>
          <p:cNvSpPr/>
          <p:nvPr/>
        </p:nvSpPr>
        <p:spPr>
          <a:xfrm>
            <a:off x="1068114" y="5831271"/>
            <a:ext cx="563617" cy="108388"/>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Current: 45%</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Text 48"/>
          <p:cNvSpPr/>
          <p:nvPr/>
        </p:nvSpPr>
        <p:spPr>
          <a:xfrm>
            <a:off x="3157631" y="5831271"/>
            <a:ext cx="520262" cy="108388"/>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Target: 80%</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Text 49"/>
          <p:cNvSpPr/>
          <p:nvPr/>
        </p:nvSpPr>
        <p:spPr>
          <a:xfrm>
            <a:off x="6675268" y="4913586"/>
            <a:ext cx="209550" cy="115614"/>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97"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25%</a:t>
            </a:r>
            <a:endParaRPr kumimoji="0" lang="en-US" sz="79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5" name="Text 50"/>
          <p:cNvSpPr/>
          <p:nvPr/>
        </p:nvSpPr>
        <p:spPr>
          <a:xfrm>
            <a:off x="4102976" y="5043651"/>
            <a:ext cx="2608536" cy="130066"/>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910" b="1"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Operational Domain</a:t>
            </a:r>
            <a:endParaRPr kumimoji="0" lang="en-US" sz="91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Text 51"/>
          <p:cNvSpPr/>
          <p:nvPr/>
        </p:nvSpPr>
        <p:spPr>
          <a:xfrm>
            <a:off x="4102976" y="5209847"/>
            <a:ext cx="2608536" cy="108388"/>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777777"/>
                </a:solidFill>
                <a:effectLst/>
                <a:uLnTx/>
                <a:uFillTx/>
                <a:latin typeface="Arimo" pitchFamily="34" charset="0"/>
                <a:ea typeface="Arimo" pitchFamily="34" charset="-122"/>
                <a:cs typeface="Arimo" pitchFamily="34" charset="-120"/>
              </a:rPr>
              <a:t>SOP Development &amp; KPI Dashboard</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Text 52"/>
          <p:cNvSpPr/>
          <p:nvPr/>
        </p:nvSpPr>
        <p:spPr>
          <a:xfrm>
            <a:off x="4969856" y="5563914"/>
            <a:ext cx="180647" cy="101162"/>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683"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40%</a:t>
            </a:r>
            <a:endParaRPr kumimoji="0" lang="en-US" sz="68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Text 53"/>
          <p:cNvSpPr/>
          <p:nvPr/>
        </p:nvSpPr>
        <p:spPr>
          <a:xfrm>
            <a:off x="4102976" y="5831271"/>
            <a:ext cx="563617" cy="108388"/>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Current: 40%</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9" name="Text 54"/>
          <p:cNvSpPr/>
          <p:nvPr/>
        </p:nvSpPr>
        <p:spPr>
          <a:xfrm>
            <a:off x="6192493" y="5831271"/>
            <a:ext cx="520262" cy="108388"/>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Target: 80%</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0" name="Text 55"/>
          <p:cNvSpPr/>
          <p:nvPr/>
        </p:nvSpPr>
        <p:spPr>
          <a:xfrm>
            <a:off x="3640406" y="6272048"/>
            <a:ext cx="209550" cy="115614"/>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97"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15%</a:t>
            </a:r>
            <a:endParaRPr kumimoji="0" lang="en-US" sz="79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Text 56"/>
          <p:cNvSpPr/>
          <p:nvPr/>
        </p:nvSpPr>
        <p:spPr>
          <a:xfrm>
            <a:off x="1068114" y="6402114"/>
            <a:ext cx="2608536" cy="130066"/>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910" b="1"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Technology Domain</a:t>
            </a:r>
            <a:endParaRPr kumimoji="0" lang="en-US" sz="91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Text 57"/>
          <p:cNvSpPr/>
          <p:nvPr/>
        </p:nvSpPr>
        <p:spPr>
          <a:xfrm>
            <a:off x="1068114" y="6568309"/>
            <a:ext cx="2608536" cy="108388"/>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777777"/>
                </a:solidFill>
                <a:effectLst/>
                <a:uLnTx/>
                <a:uFillTx/>
                <a:latin typeface="Arimo" pitchFamily="34" charset="0"/>
                <a:ea typeface="Arimo" pitchFamily="34" charset="-122"/>
                <a:cs typeface="Arimo" pitchFamily="34" charset="-120"/>
              </a:rPr>
              <a:t>CRM &amp; Digital Systems Deployment</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 58"/>
          <p:cNvSpPr/>
          <p:nvPr/>
        </p:nvSpPr>
        <p:spPr>
          <a:xfrm>
            <a:off x="1365842" y="6922376"/>
            <a:ext cx="252905" cy="101162"/>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683"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20.9%</a:t>
            </a:r>
            <a:endParaRPr kumimoji="0" lang="en-US" sz="68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4" name="Text 59"/>
          <p:cNvSpPr/>
          <p:nvPr/>
        </p:nvSpPr>
        <p:spPr>
          <a:xfrm>
            <a:off x="1068114" y="7189733"/>
            <a:ext cx="635876" cy="108388"/>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Current: 20.9%</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Text 60"/>
          <p:cNvSpPr/>
          <p:nvPr/>
        </p:nvSpPr>
        <p:spPr>
          <a:xfrm>
            <a:off x="3157631" y="7189733"/>
            <a:ext cx="520262" cy="108388"/>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Target: 75%</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6" name="Text 61"/>
          <p:cNvSpPr/>
          <p:nvPr/>
        </p:nvSpPr>
        <p:spPr>
          <a:xfrm>
            <a:off x="6675268" y="6272048"/>
            <a:ext cx="209550" cy="115614"/>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97"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25%</a:t>
            </a:r>
            <a:endParaRPr kumimoji="0" lang="en-US" sz="79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Text 62"/>
          <p:cNvSpPr/>
          <p:nvPr/>
        </p:nvSpPr>
        <p:spPr>
          <a:xfrm>
            <a:off x="4102976" y="6402114"/>
            <a:ext cx="2608536" cy="130066"/>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910" b="1"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Market &amp; Customer Domain</a:t>
            </a:r>
            <a:endParaRPr kumimoji="0" lang="en-US" sz="91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Text 63"/>
          <p:cNvSpPr/>
          <p:nvPr/>
        </p:nvSpPr>
        <p:spPr>
          <a:xfrm>
            <a:off x="4102976" y="6568309"/>
            <a:ext cx="2608536" cy="108388"/>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777777"/>
                </a:solidFill>
                <a:effectLst/>
                <a:uLnTx/>
                <a:uFillTx/>
                <a:latin typeface="Arimo" pitchFamily="34" charset="0"/>
                <a:ea typeface="Arimo" pitchFamily="34" charset="-122"/>
                <a:cs typeface="Arimo" pitchFamily="34" charset="-120"/>
              </a:rPr>
              <a:t>Customer Segmentation &amp; GTM Strategy</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 64"/>
          <p:cNvSpPr/>
          <p:nvPr/>
        </p:nvSpPr>
        <p:spPr>
          <a:xfrm>
            <a:off x="4967825" y="6922376"/>
            <a:ext cx="252905" cy="101162"/>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683"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42.7%</a:t>
            </a:r>
            <a:endParaRPr kumimoji="0" lang="en-US" sz="68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 65"/>
          <p:cNvSpPr/>
          <p:nvPr/>
        </p:nvSpPr>
        <p:spPr>
          <a:xfrm>
            <a:off x="4102976" y="7189733"/>
            <a:ext cx="635876" cy="108388"/>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Current: 42.7%</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1" name="Text 66"/>
          <p:cNvSpPr/>
          <p:nvPr/>
        </p:nvSpPr>
        <p:spPr>
          <a:xfrm>
            <a:off x="6192493" y="7189733"/>
            <a:ext cx="520262" cy="108388"/>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Target: 85%</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2" name="Text 67"/>
          <p:cNvSpPr/>
          <p:nvPr/>
        </p:nvSpPr>
        <p:spPr>
          <a:xfrm>
            <a:off x="5302354" y="7630510"/>
            <a:ext cx="209550" cy="115614"/>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97"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20%</a:t>
            </a:r>
            <a:endParaRPr kumimoji="0" lang="en-US" sz="79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3" name="Text 68"/>
          <p:cNvSpPr/>
          <p:nvPr/>
        </p:nvSpPr>
        <p:spPr>
          <a:xfrm>
            <a:off x="2441028" y="7760576"/>
            <a:ext cx="2897571" cy="130066"/>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910" b="1"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Governance &amp; Compliance</a:t>
            </a:r>
            <a:endParaRPr kumimoji="0" lang="en-US" sz="91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4" name="Text 69"/>
          <p:cNvSpPr/>
          <p:nvPr/>
        </p:nvSpPr>
        <p:spPr>
          <a:xfrm>
            <a:off x="2441028" y="7926771"/>
            <a:ext cx="2897571" cy="108388"/>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777777"/>
                </a:solidFill>
                <a:effectLst/>
                <a:uLnTx/>
                <a:uFillTx/>
                <a:latin typeface="Arimo" pitchFamily="34" charset="0"/>
                <a:ea typeface="Arimo" pitchFamily="34" charset="-122"/>
                <a:cs typeface="Arimo" pitchFamily="34" charset="-120"/>
              </a:rPr>
              <a:t>Governance Charter &amp; Risk Framework</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5" name="Text 70"/>
          <p:cNvSpPr/>
          <p:nvPr/>
        </p:nvSpPr>
        <p:spPr>
          <a:xfrm>
            <a:off x="3481328" y="8280838"/>
            <a:ext cx="180647" cy="101162"/>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683"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42%</a:t>
            </a:r>
            <a:endParaRPr kumimoji="0" lang="en-US" sz="68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Text 71"/>
          <p:cNvSpPr/>
          <p:nvPr/>
        </p:nvSpPr>
        <p:spPr>
          <a:xfrm>
            <a:off x="2441028" y="8548195"/>
            <a:ext cx="563617" cy="108388"/>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Current: 42%</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7" name="Text 72"/>
          <p:cNvSpPr/>
          <p:nvPr/>
        </p:nvSpPr>
        <p:spPr>
          <a:xfrm>
            <a:off x="4819579" y="8548195"/>
            <a:ext cx="520262" cy="108388"/>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Target: 80%</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8" name="Text 73"/>
          <p:cNvSpPr/>
          <p:nvPr/>
        </p:nvSpPr>
        <p:spPr>
          <a:xfrm>
            <a:off x="1140373" y="9379169"/>
            <a:ext cx="5491655" cy="462455"/>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97"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All initiatives are currently in "Not Started" status. The Strategic KPI Matrix tracks 5 key domains with assigned strategic weights and targets. The highest weighted domains (25% each) are Operational and Market &amp; Customer, highlighting their importance to organizational priorities. Technology initiatives show the lowest baseline scores, indicating the greatest improvement opportunity.</a:t>
            </a:r>
            <a:endParaRPr kumimoji="0" lang="en-US" sz="79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778555" y="0"/>
            <a:ext cx="4215290" cy="10058400"/>
          </a:xfrm>
          <a:prstGeom prst="rect">
            <a:avLst/>
          </a:prstGeom>
        </p:spPr>
      </p:pic>
      <p:pic>
        <p:nvPicPr>
          <p:cNvPr id="3" name="Image 1" descr="preencoded.png"/>
          <p:cNvPicPr>
            <a:picLocks noChangeAspect="1"/>
          </p:cNvPicPr>
          <p:nvPr/>
        </p:nvPicPr>
        <p:blipFill>
          <a:blip r:embed="rId4"/>
          <a:stretch>
            <a:fillRect/>
          </a:stretch>
        </p:blipFill>
        <p:spPr>
          <a:xfrm>
            <a:off x="1814430" y="35875"/>
            <a:ext cx="4215290" cy="10058400"/>
          </a:xfrm>
          <a:prstGeom prst="rect">
            <a:avLst/>
          </a:prstGeom>
        </p:spPr>
      </p:pic>
      <p:pic>
        <p:nvPicPr>
          <p:cNvPr id="4" name="Image 2" descr="preencoded.png"/>
          <p:cNvPicPr>
            <a:picLocks noChangeAspect="1"/>
          </p:cNvPicPr>
          <p:nvPr/>
        </p:nvPicPr>
        <p:blipFill>
          <a:blip r:embed="rId5"/>
          <a:stretch>
            <a:fillRect/>
          </a:stretch>
        </p:blipFill>
        <p:spPr>
          <a:xfrm>
            <a:off x="1904117" y="125562"/>
            <a:ext cx="4035916" cy="1255618"/>
          </a:xfrm>
          <a:prstGeom prst="rect">
            <a:avLst/>
          </a:prstGeom>
        </p:spPr>
      </p:pic>
      <p:pic>
        <p:nvPicPr>
          <p:cNvPr id="5" name="Image 3" descr="preencoded.png"/>
          <p:cNvPicPr>
            <a:picLocks noChangeAspect="1"/>
          </p:cNvPicPr>
          <p:nvPr/>
        </p:nvPicPr>
        <p:blipFill>
          <a:blip r:embed="rId6"/>
          <a:stretch>
            <a:fillRect/>
          </a:stretch>
        </p:blipFill>
        <p:spPr>
          <a:xfrm>
            <a:off x="4520736" y="304936"/>
            <a:ext cx="1242165" cy="896870"/>
          </a:xfrm>
          <a:prstGeom prst="rect">
            <a:avLst/>
          </a:prstGeom>
        </p:spPr>
      </p:pic>
      <p:pic>
        <p:nvPicPr>
          <p:cNvPr id="6" name="Image 4" descr="preencoded.png"/>
          <p:cNvPicPr>
            <a:picLocks noChangeAspect="1"/>
          </p:cNvPicPr>
          <p:nvPr/>
        </p:nvPicPr>
        <p:blipFill>
          <a:blip r:embed="rId7"/>
          <a:stretch>
            <a:fillRect/>
          </a:stretch>
        </p:blipFill>
        <p:spPr>
          <a:xfrm>
            <a:off x="4826793" y="514754"/>
            <a:ext cx="627809" cy="475341"/>
          </a:xfrm>
          <a:prstGeom prst="rect">
            <a:avLst/>
          </a:prstGeom>
        </p:spPr>
      </p:pic>
      <p:pic>
        <p:nvPicPr>
          <p:cNvPr id="7" name="Image 5" descr="preencoded.png"/>
          <p:cNvPicPr>
            <a:picLocks noChangeAspect="1"/>
          </p:cNvPicPr>
          <p:nvPr/>
        </p:nvPicPr>
        <p:blipFill>
          <a:blip r:embed="rId8"/>
          <a:stretch>
            <a:fillRect/>
          </a:stretch>
        </p:blipFill>
        <p:spPr>
          <a:xfrm>
            <a:off x="2070038" y="1367727"/>
            <a:ext cx="448435" cy="8076317"/>
          </a:xfrm>
          <a:prstGeom prst="rect">
            <a:avLst/>
          </a:prstGeom>
        </p:spPr>
      </p:pic>
      <p:pic>
        <p:nvPicPr>
          <p:cNvPr id="8" name="Image 6" descr="preencoded.png"/>
          <p:cNvPicPr>
            <a:picLocks noChangeAspect="1"/>
          </p:cNvPicPr>
          <p:nvPr/>
        </p:nvPicPr>
        <p:blipFill>
          <a:blip r:embed="rId9"/>
          <a:stretch>
            <a:fillRect/>
          </a:stretch>
        </p:blipFill>
        <p:spPr>
          <a:xfrm>
            <a:off x="2061069" y="1627820"/>
            <a:ext cx="358748" cy="358748"/>
          </a:xfrm>
          <a:prstGeom prst="rect">
            <a:avLst/>
          </a:prstGeom>
        </p:spPr>
      </p:pic>
      <p:pic>
        <p:nvPicPr>
          <p:cNvPr id="9" name="Image 7" descr="preencoded.png"/>
          <p:cNvPicPr>
            <a:picLocks noChangeAspect="1"/>
          </p:cNvPicPr>
          <p:nvPr/>
        </p:nvPicPr>
        <p:blipFill>
          <a:blip r:embed="rId10"/>
          <a:stretch>
            <a:fillRect/>
          </a:stretch>
        </p:blipFill>
        <p:spPr>
          <a:xfrm>
            <a:off x="2509504" y="2121098"/>
            <a:ext cx="313905" cy="313905"/>
          </a:xfrm>
          <a:prstGeom prst="rect">
            <a:avLst/>
          </a:prstGeom>
        </p:spPr>
      </p:pic>
      <p:pic>
        <p:nvPicPr>
          <p:cNvPr id="10" name="Image 8" descr="preencoded.png"/>
          <p:cNvPicPr>
            <a:picLocks noChangeAspect="1"/>
          </p:cNvPicPr>
          <p:nvPr/>
        </p:nvPicPr>
        <p:blipFill>
          <a:blip r:embed="rId11"/>
          <a:stretch>
            <a:fillRect/>
          </a:stretch>
        </p:blipFill>
        <p:spPr>
          <a:xfrm>
            <a:off x="2565559" y="2177153"/>
            <a:ext cx="201796" cy="201796"/>
          </a:xfrm>
          <a:prstGeom prst="rect">
            <a:avLst/>
          </a:prstGeom>
        </p:spPr>
      </p:pic>
      <p:pic>
        <p:nvPicPr>
          <p:cNvPr id="11" name="Image 9" descr="preencoded.png"/>
          <p:cNvPicPr>
            <a:picLocks noChangeAspect="1"/>
          </p:cNvPicPr>
          <p:nvPr/>
        </p:nvPicPr>
        <p:blipFill>
          <a:blip r:embed="rId9"/>
          <a:stretch>
            <a:fillRect/>
          </a:stretch>
        </p:blipFill>
        <p:spPr>
          <a:xfrm>
            <a:off x="2061069" y="3183890"/>
            <a:ext cx="358748" cy="358748"/>
          </a:xfrm>
          <a:prstGeom prst="rect">
            <a:avLst/>
          </a:prstGeom>
        </p:spPr>
      </p:pic>
      <p:pic>
        <p:nvPicPr>
          <p:cNvPr id="12" name="Image 10" descr="preencoded.png"/>
          <p:cNvPicPr>
            <a:picLocks noChangeAspect="1"/>
          </p:cNvPicPr>
          <p:nvPr/>
        </p:nvPicPr>
        <p:blipFill>
          <a:blip r:embed="rId12"/>
          <a:stretch>
            <a:fillRect/>
          </a:stretch>
        </p:blipFill>
        <p:spPr>
          <a:xfrm>
            <a:off x="2509504" y="3677168"/>
            <a:ext cx="313905" cy="313905"/>
          </a:xfrm>
          <a:prstGeom prst="rect">
            <a:avLst/>
          </a:prstGeom>
        </p:spPr>
      </p:pic>
      <p:pic>
        <p:nvPicPr>
          <p:cNvPr id="13" name="Image 11" descr="preencoded.png"/>
          <p:cNvPicPr>
            <a:picLocks noChangeAspect="1"/>
          </p:cNvPicPr>
          <p:nvPr/>
        </p:nvPicPr>
        <p:blipFill>
          <a:blip r:embed="rId13"/>
          <a:stretch>
            <a:fillRect/>
          </a:stretch>
        </p:blipFill>
        <p:spPr>
          <a:xfrm>
            <a:off x="2575649" y="3733223"/>
            <a:ext cx="183858" cy="201796"/>
          </a:xfrm>
          <a:prstGeom prst="rect">
            <a:avLst/>
          </a:prstGeom>
        </p:spPr>
      </p:pic>
      <p:pic>
        <p:nvPicPr>
          <p:cNvPr id="14" name="Image 12" descr="preencoded.png"/>
          <p:cNvPicPr>
            <a:picLocks noChangeAspect="1"/>
          </p:cNvPicPr>
          <p:nvPr/>
        </p:nvPicPr>
        <p:blipFill>
          <a:blip r:embed="rId9"/>
          <a:stretch>
            <a:fillRect/>
          </a:stretch>
        </p:blipFill>
        <p:spPr>
          <a:xfrm>
            <a:off x="2061069" y="4739960"/>
            <a:ext cx="358748" cy="358748"/>
          </a:xfrm>
          <a:prstGeom prst="rect">
            <a:avLst/>
          </a:prstGeom>
        </p:spPr>
      </p:pic>
      <p:pic>
        <p:nvPicPr>
          <p:cNvPr id="15" name="Image 13" descr="preencoded.png"/>
          <p:cNvPicPr>
            <a:picLocks noChangeAspect="1"/>
          </p:cNvPicPr>
          <p:nvPr/>
        </p:nvPicPr>
        <p:blipFill>
          <a:blip r:embed="rId14"/>
          <a:stretch>
            <a:fillRect/>
          </a:stretch>
        </p:blipFill>
        <p:spPr>
          <a:xfrm>
            <a:off x="2509504" y="5233238"/>
            <a:ext cx="313905" cy="313905"/>
          </a:xfrm>
          <a:prstGeom prst="rect">
            <a:avLst/>
          </a:prstGeom>
        </p:spPr>
      </p:pic>
      <p:pic>
        <p:nvPicPr>
          <p:cNvPr id="16" name="Image 14" descr="preencoded.png"/>
          <p:cNvPicPr>
            <a:picLocks noChangeAspect="1"/>
          </p:cNvPicPr>
          <p:nvPr/>
        </p:nvPicPr>
        <p:blipFill>
          <a:blip r:embed="rId15"/>
          <a:stretch>
            <a:fillRect/>
          </a:stretch>
        </p:blipFill>
        <p:spPr>
          <a:xfrm>
            <a:off x="2565559" y="5307455"/>
            <a:ext cx="201796" cy="165921"/>
          </a:xfrm>
          <a:prstGeom prst="rect">
            <a:avLst/>
          </a:prstGeom>
        </p:spPr>
      </p:pic>
      <p:pic>
        <p:nvPicPr>
          <p:cNvPr id="17" name="Image 15" descr="preencoded.png"/>
          <p:cNvPicPr>
            <a:picLocks noChangeAspect="1"/>
          </p:cNvPicPr>
          <p:nvPr/>
        </p:nvPicPr>
        <p:blipFill>
          <a:blip r:embed="rId9"/>
          <a:stretch>
            <a:fillRect/>
          </a:stretch>
        </p:blipFill>
        <p:spPr>
          <a:xfrm>
            <a:off x="2061069" y="6296030"/>
            <a:ext cx="358748" cy="358748"/>
          </a:xfrm>
          <a:prstGeom prst="rect">
            <a:avLst/>
          </a:prstGeom>
        </p:spPr>
      </p:pic>
      <p:pic>
        <p:nvPicPr>
          <p:cNvPr id="18" name="Image 16" descr="preencoded.png"/>
          <p:cNvPicPr>
            <a:picLocks noChangeAspect="1"/>
          </p:cNvPicPr>
          <p:nvPr/>
        </p:nvPicPr>
        <p:blipFill>
          <a:blip r:embed="rId16"/>
          <a:stretch>
            <a:fillRect/>
          </a:stretch>
        </p:blipFill>
        <p:spPr>
          <a:xfrm>
            <a:off x="2509504" y="6789308"/>
            <a:ext cx="313905" cy="313905"/>
          </a:xfrm>
          <a:prstGeom prst="rect">
            <a:avLst/>
          </a:prstGeom>
        </p:spPr>
      </p:pic>
      <p:pic>
        <p:nvPicPr>
          <p:cNvPr id="19" name="Image 17" descr="preencoded.png"/>
          <p:cNvPicPr>
            <a:picLocks noChangeAspect="1"/>
          </p:cNvPicPr>
          <p:nvPr/>
        </p:nvPicPr>
        <p:blipFill>
          <a:blip r:embed="rId17"/>
          <a:stretch>
            <a:fillRect/>
          </a:stretch>
        </p:blipFill>
        <p:spPr>
          <a:xfrm>
            <a:off x="2565559" y="6856573"/>
            <a:ext cx="201796" cy="179374"/>
          </a:xfrm>
          <a:prstGeom prst="rect">
            <a:avLst/>
          </a:prstGeom>
        </p:spPr>
      </p:pic>
      <p:pic>
        <p:nvPicPr>
          <p:cNvPr id="20" name="Image 18" descr="preencoded.png"/>
          <p:cNvPicPr>
            <a:picLocks noChangeAspect="1"/>
          </p:cNvPicPr>
          <p:nvPr/>
        </p:nvPicPr>
        <p:blipFill>
          <a:blip r:embed="rId9"/>
          <a:stretch>
            <a:fillRect/>
          </a:stretch>
        </p:blipFill>
        <p:spPr>
          <a:xfrm>
            <a:off x="2061069" y="7852099"/>
            <a:ext cx="358748" cy="358748"/>
          </a:xfrm>
          <a:prstGeom prst="rect">
            <a:avLst/>
          </a:prstGeom>
        </p:spPr>
      </p:pic>
      <p:pic>
        <p:nvPicPr>
          <p:cNvPr id="21" name="Image 19" descr="preencoded.png"/>
          <p:cNvPicPr>
            <a:picLocks noChangeAspect="1"/>
          </p:cNvPicPr>
          <p:nvPr/>
        </p:nvPicPr>
        <p:blipFill>
          <a:blip r:embed="rId18"/>
          <a:stretch>
            <a:fillRect/>
          </a:stretch>
        </p:blipFill>
        <p:spPr>
          <a:xfrm>
            <a:off x="2509504" y="8345378"/>
            <a:ext cx="313905" cy="313905"/>
          </a:xfrm>
          <a:prstGeom prst="rect">
            <a:avLst/>
          </a:prstGeom>
        </p:spPr>
      </p:pic>
      <p:pic>
        <p:nvPicPr>
          <p:cNvPr id="22" name="Image 20" descr="preencoded.png"/>
          <p:cNvPicPr>
            <a:picLocks noChangeAspect="1"/>
          </p:cNvPicPr>
          <p:nvPr/>
        </p:nvPicPr>
        <p:blipFill>
          <a:blip r:embed="rId19"/>
          <a:stretch>
            <a:fillRect/>
          </a:stretch>
        </p:blipFill>
        <p:spPr>
          <a:xfrm>
            <a:off x="2577325" y="8401433"/>
            <a:ext cx="179374" cy="201796"/>
          </a:xfrm>
          <a:prstGeom prst="rect">
            <a:avLst/>
          </a:prstGeom>
        </p:spPr>
      </p:pic>
      <p:pic>
        <p:nvPicPr>
          <p:cNvPr id="23" name="Image 21" descr="preencoded.png"/>
          <p:cNvPicPr>
            <a:picLocks noChangeAspect="1"/>
          </p:cNvPicPr>
          <p:nvPr/>
        </p:nvPicPr>
        <p:blipFill>
          <a:blip r:embed="rId20"/>
          <a:stretch>
            <a:fillRect/>
          </a:stretch>
        </p:blipFill>
        <p:spPr>
          <a:xfrm>
            <a:off x="1904117" y="9520278"/>
            <a:ext cx="4035916" cy="484310"/>
          </a:xfrm>
          <a:prstGeom prst="rect">
            <a:avLst/>
          </a:prstGeom>
        </p:spPr>
      </p:pic>
      <p:sp>
        <p:nvSpPr>
          <p:cNvPr id="24" name="Text 0"/>
          <p:cNvSpPr/>
          <p:nvPr/>
        </p:nvSpPr>
        <p:spPr>
          <a:xfrm>
            <a:off x="2083491" y="474221"/>
            <a:ext cx="2304957" cy="170405"/>
          </a:xfrm>
          <a:prstGeom prst="rect">
            <a:avLst/>
          </a:prstGeom>
          <a:noFill/>
          <a:ln/>
        </p:spPr>
        <p:txBody>
          <a:bodyPr wrap="square" lIns="0" tIns="0" rIns="0" bIns="0" rtlCol="0" anchor="ctr"/>
          <a:lstStyle/>
          <a:p>
            <a:pPr defTabSz="430500"/>
            <a:r>
              <a:rPr lang="en-US" sz="1130" b="1" dirty="0">
                <a:solidFill>
                  <a:srgbClr val="FFFFFF"/>
                </a:solidFill>
                <a:latin typeface="Roboto" pitchFamily="34" charset="0"/>
                <a:ea typeface="Roboto" pitchFamily="34" charset="-122"/>
                <a:cs typeface="Roboto" pitchFamily="34" charset="-120"/>
              </a:rPr>
              <a:t>Roadmap for Gap Closure</a:t>
            </a:r>
            <a:endParaRPr lang="en-US" sz="1130" dirty="0">
              <a:solidFill>
                <a:prstClr val="black"/>
              </a:solidFill>
              <a:latin typeface="Calibri" panose="020F0502020204030204"/>
            </a:endParaRPr>
          </a:p>
        </p:txBody>
      </p:sp>
      <p:sp>
        <p:nvSpPr>
          <p:cNvPr id="25" name="Text 1"/>
          <p:cNvSpPr/>
          <p:nvPr/>
        </p:nvSpPr>
        <p:spPr>
          <a:xfrm>
            <a:off x="2083491" y="711891"/>
            <a:ext cx="2300472" cy="345295"/>
          </a:xfrm>
          <a:prstGeom prst="rect">
            <a:avLst/>
          </a:prstGeom>
          <a:noFill/>
          <a:ln/>
        </p:spPr>
        <p:txBody>
          <a:bodyPr wrap="square" lIns="0" tIns="0" rIns="0" bIns="0" rtlCol="0" anchor="ctr"/>
          <a:lstStyle/>
          <a:p>
            <a:pPr defTabSz="430500"/>
            <a:r>
              <a:rPr lang="en-US" sz="600" dirty="0">
                <a:solidFill>
                  <a:srgbClr val="FFFFFF"/>
                </a:solidFill>
                <a:latin typeface="Roboto" pitchFamily="34" charset="0"/>
                <a:ea typeface="Roboto" pitchFamily="34" charset="-122"/>
                <a:cs typeface="Roboto" pitchFamily="34" charset="-120"/>
              </a:rPr>
              <a:t>Five strategic initiatives have been identified to address critical readiness gaps, scheduled to begin in Q2 2025 through Q4 2025, with a combined budget of R420,000.</a:t>
            </a:r>
            <a:endParaRPr lang="en-US" sz="600" dirty="0">
              <a:solidFill>
                <a:prstClr val="black"/>
              </a:solidFill>
              <a:latin typeface="Calibri" panose="020F0502020204030204"/>
            </a:endParaRPr>
          </a:p>
        </p:txBody>
      </p:sp>
      <p:sp>
        <p:nvSpPr>
          <p:cNvPr id="26" name="Text 2"/>
          <p:cNvSpPr/>
          <p:nvPr/>
        </p:nvSpPr>
        <p:spPr>
          <a:xfrm>
            <a:off x="2178644" y="1679390"/>
            <a:ext cx="130046" cy="255608"/>
          </a:xfrm>
          <a:prstGeom prst="rect">
            <a:avLst/>
          </a:prstGeom>
          <a:noFill/>
          <a:ln/>
        </p:spPr>
        <p:txBody>
          <a:bodyPr wrap="square" lIns="0" tIns="0" rIns="0" bIns="0" rtlCol="0" anchor="ctr"/>
          <a:lstStyle/>
          <a:p>
            <a:pPr defTabSz="430500"/>
            <a:r>
              <a:rPr lang="en-US" sz="1695" b="1" dirty="0">
                <a:solidFill>
                  <a:srgbClr val="FF9D36"/>
                </a:solidFill>
                <a:latin typeface="Roboto" pitchFamily="34" charset="0"/>
                <a:ea typeface="Roboto" pitchFamily="34" charset="-122"/>
                <a:cs typeface="Roboto" pitchFamily="34" charset="-120"/>
              </a:rPr>
              <a:t>1</a:t>
            </a:r>
            <a:endParaRPr lang="en-US" sz="1695" dirty="0">
              <a:solidFill>
                <a:prstClr val="black"/>
              </a:solidFill>
              <a:latin typeface="Calibri" panose="020F0502020204030204"/>
            </a:endParaRPr>
          </a:p>
        </p:txBody>
      </p:sp>
      <p:sp>
        <p:nvSpPr>
          <p:cNvPr id="27" name="Text 3"/>
          <p:cNvSpPr/>
          <p:nvPr/>
        </p:nvSpPr>
        <p:spPr>
          <a:xfrm>
            <a:off x="2554348" y="1728718"/>
            <a:ext cx="551575" cy="156952"/>
          </a:xfrm>
          <a:prstGeom prst="rect">
            <a:avLst/>
          </a:prstGeom>
          <a:noFill/>
          <a:ln/>
        </p:spPr>
        <p:txBody>
          <a:bodyPr wrap="square" lIns="0" tIns="0" rIns="0" bIns="0" rtlCol="0" anchor="ctr"/>
          <a:lstStyle/>
          <a:p>
            <a:pPr defTabSz="430500"/>
            <a:r>
              <a:rPr lang="en-US" sz="1059" b="1" dirty="0">
                <a:solidFill>
                  <a:srgbClr val="000000"/>
                </a:solidFill>
                <a:latin typeface="Roboto" pitchFamily="34" charset="0"/>
                <a:ea typeface="Roboto" pitchFamily="34" charset="-122"/>
                <a:cs typeface="Roboto" pitchFamily="34" charset="-120"/>
              </a:rPr>
              <a:t>Financial</a:t>
            </a:r>
            <a:endParaRPr lang="en-US" sz="1059" dirty="0">
              <a:solidFill>
                <a:prstClr val="black"/>
              </a:solidFill>
              <a:latin typeface="Calibri" panose="020F0502020204030204"/>
            </a:endParaRPr>
          </a:p>
        </p:txBody>
      </p:sp>
      <p:sp>
        <p:nvSpPr>
          <p:cNvPr id="28" name="Text 4"/>
          <p:cNvSpPr/>
          <p:nvPr/>
        </p:nvSpPr>
        <p:spPr>
          <a:xfrm>
            <a:off x="2913096" y="2165942"/>
            <a:ext cx="2914828" cy="228702"/>
          </a:xfrm>
          <a:prstGeom prst="rect">
            <a:avLst/>
          </a:prstGeom>
          <a:noFill/>
          <a:ln/>
        </p:spPr>
        <p:txBody>
          <a:bodyPr wrap="square" lIns="0" tIns="0" rIns="0" bIns="0" rtlCol="0" anchor="ctr"/>
          <a:lstStyle/>
          <a:p>
            <a:pPr defTabSz="430500"/>
            <a:r>
              <a:rPr lang="en-US" sz="600" dirty="0">
                <a:solidFill>
                  <a:srgbClr val="000000"/>
                </a:solidFill>
                <a:latin typeface="Roboto" pitchFamily="34" charset="0"/>
                <a:ea typeface="Roboto" pitchFamily="34" charset="-122"/>
                <a:cs typeface="Roboto" pitchFamily="34" charset="-120"/>
              </a:rPr>
              <a:t>3-year forecasting &amp; variance reporting implementation to improve financial planning and performance tracking.</a:t>
            </a:r>
            <a:endParaRPr lang="en-US" sz="600" dirty="0">
              <a:solidFill>
                <a:prstClr val="black"/>
              </a:solidFill>
              <a:latin typeface="Calibri" panose="020F0502020204030204"/>
            </a:endParaRPr>
          </a:p>
        </p:txBody>
      </p:sp>
      <p:sp>
        <p:nvSpPr>
          <p:cNvPr id="29" name="Text 5"/>
          <p:cNvSpPr/>
          <p:nvPr/>
        </p:nvSpPr>
        <p:spPr>
          <a:xfrm>
            <a:off x="2913096" y="2417066"/>
            <a:ext cx="2919313" cy="116593"/>
          </a:xfrm>
          <a:prstGeom prst="rect">
            <a:avLst/>
          </a:prstGeom>
          <a:noFill/>
          <a:ln/>
        </p:spPr>
        <p:txBody>
          <a:bodyPr wrap="square" lIns="0" tIns="0" rIns="0" bIns="0" rtlCol="0" anchor="ctr"/>
          <a:lstStyle/>
          <a:p>
            <a:pPr defTabSz="430500"/>
            <a:r>
              <a:rPr lang="en-US" sz="600" b="1" dirty="0">
                <a:solidFill>
                  <a:srgbClr val="0C2B57"/>
                </a:solidFill>
                <a:latin typeface="Roboto" pitchFamily="34" charset="0"/>
                <a:ea typeface="Roboto" pitchFamily="34" charset="-122"/>
                <a:cs typeface="Roboto" pitchFamily="34" charset="-120"/>
              </a:rPr>
              <a:t>Budget: R60,000</a:t>
            </a:r>
            <a:endParaRPr lang="en-US" sz="600" dirty="0">
              <a:solidFill>
                <a:prstClr val="black"/>
              </a:solidFill>
              <a:latin typeface="Calibri" panose="020F0502020204030204"/>
            </a:endParaRPr>
          </a:p>
        </p:txBody>
      </p:sp>
      <p:sp>
        <p:nvSpPr>
          <p:cNvPr id="30" name="Text 6"/>
          <p:cNvSpPr/>
          <p:nvPr/>
        </p:nvSpPr>
        <p:spPr>
          <a:xfrm>
            <a:off x="2957939" y="2688369"/>
            <a:ext cx="2869985" cy="116593"/>
          </a:xfrm>
          <a:prstGeom prst="rect">
            <a:avLst/>
          </a:prstGeom>
          <a:noFill/>
          <a:ln/>
        </p:spPr>
        <p:txBody>
          <a:bodyPr wrap="square" lIns="0" tIns="0" rIns="0" bIns="0" rtlCol="0" anchor="ctr"/>
          <a:lstStyle/>
          <a:p>
            <a:pPr defTabSz="430500"/>
            <a:r>
              <a:rPr lang="en-US" sz="600" dirty="0">
                <a:solidFill>
                  <a:srgbClr val="555555"/>
                </a:solidFill>
                <a:latin typeface="Roboto" pitchFamily="34" charset="0"/>
                <a:ea typeface="Roboto" pitchFamily="34" charset="-122"/>
                <a:cs typeface="Roboto" pitchFamily="34" charset="-120"/>
              </a:rPr>
              <a:t>Timeline: Q2–Q3 2025</a:t>
            </a:r>
            <a:endParaRPr lang="en-US" sz="600" dirty="0">
              <a:solidFill>
                <a:prstClr val="black"/>
              </a:solidFill>
              <a:latin typeface="Calibri" panose="020F0502020204030204"/>
            </a:endParaRPr>
          </a:p>
        </p:txBody>
      </p:sp>
      <p:sp>
        <p:nvSpPr>
          <p:cNvPr id="31" name="Text 7"/>
          <p:cNvSpPr/>
          <p:nvPr/>
        </p:nvSpPr>
        <p:spPr>
          <a:xfrm>
            <a:off x="2178644" y="3235460"/>
            <a:ext cx="130046" cy="255608"/>
          </a:xfrm>
          <a:prstGeom prst="rect">
            <a:avLst/>
          </a:prstGeom>
          <a:noFill/>
          <a:ln/>
        </p:spPr>
        <p:txBody>
          <a:bodyPr wrap="square" lIns="0" tIns="0" rIns="0" bIns="0" rtlCol="0" anchor="ctr"/>
          <a:lstStyle/>
          <a:p>
            <a:pPr defTabSz="430500"/>
            <a:r>
              <a:rPr lang="en-US" sz="1695" b="1" dirty="0">
                <a:solidFill>
                  <a:srgbClr val="38CE9B"/>
                </a:solidFill>
                <a:latin typeface="Roboto" pitchFamily="34" charset="0"/>
                <a:ea typeface="Roboto" pitchFamily="34" charset="-122"/>
                <a:cs typeface="Roboto" pitchFamily="34" charset="-120"/>
              </a:rPr>
              <a:t>2</a:t>
            </a:r>
            <a:endParaRPr lang="en-US" sz="1695" dirty="0">
              <a:solidFill>
                <a:prstClr val="black"/>
              </a:solidFill>
              <a:latin typeface="Calibri" panose="020F0502020204030204"/>
            </a:endParaRPr>
          </a:p>
        </p:txBody>
      </p:sp>
      <p:sp>
        <p:nvSpPr>
          <p:cNvPr id="32" name="Text 8"/>
          <p:cNvSpPr/>
          <p:nvPr/>
        </p:nvSpPr>
        <p:spPr>
          <a:xfrm>
            <a:off x="2554347" y="3284788"/>
            <a:ext cx="708528" cy="156952"/>
          </a:xfrm>
          <a:prstGeom prst="rect">
            <a:avLst/>
          </a:prstGeom>
          <a:noFill/>
          <a:ln/>
        </p:spPr>
        <p:txBody>
          <a:bodyPr wrap="square" lIns="0" tIns="0" rIns="0" bIns="0" rtlCol="0" anchor="ctr"/>
          <a:lstStyle/>
          <a:p>
            <a:pPr defTabSz="430500"/>
            <a:r>
              <a:rPr lang="en-US" sz="1059" b="1" dirty="0">
                <a:solidFill>
                  <a:srgbClr val="000000"/>
                </a:solidFill>
                <a:latin typeface="Roboto" pitchFamily="34" charset="0"/>
                <a:ea typeface="Roboto" pitchFamily="34" charset="-122"/>
                <a:cs typeface="Roboto" pitchFamily="34" charset="-120"/>
              </a:rPr>
              <a:t>Operational</a:t>
            </a:r>
            <a:endParaRPr lang="en-US" sz="1059" dirty="0">
              <a:solidFill>
                <a:prstClr val="black"/>
              </a:solidFill>
              <a:latin typeface="Calibri" panose="020F0502020204030204"/>
            </a:endParaRPr>
          </a:p>
        </p:txBody>
      </p:sp>
      <p:sp>
        <p:nvSpPr>
          <p:cNvPr id="33" name="Text 9"/>
          <p:cNvSpPr/>
          <p:nvPr/>
        </p:nvSpPr>
        <p:spPr>
          <a:xfrm>
            <a:off x="2913096" y="3722012"/>
            <a:ext cx="2914828" cy="228702"/>
          </a:xfrm>
          <a:prstGeom prst="rect">
            <a:avLst/>
          </a:prstGeom>
          <a:noFill/>
          <a:ln/>
        </p:spPr>
        <p:txBody>
          <a:bodyPr wrap="square" lIns="0" tIns="0" rIns="0" bIns="0" rtlCol="0" anchor="ctr"/>
          <a:lstStyle/>
          <a:p>
            <a:pPr defTabSz="430500"/>
            <a:r>
              <a:rPr lang="en-US" sz="600" dirty="0">
                <a:solidFill>
                  <a:srgbClr val="000000"/>
                </a:solidFill>
                <a:latin typeface="Roboto" pitchFamily="34" charset="0"/>
                <a:ea typeface="Roboto" pitchFamily="34" charset="-122"/>
                <a:cs typeface="Roboto" pitchFamily="34" charset="-120"/>
              </a:rPr>
              <a:t>SOP development and KPI implementation to standardize processes and measure operational effectiveness.</a:t>
            </a:r>
            <a:endParaRPr lang="en-US" sz="600" dirty="0">
              <a:solidFill>
                <a:prstClr val="black"/>
              </a:solidFill>
              <a:latin typeface="Calibri" panose="020F0502020204030204"/>
            </a:endParaRPr>
          </a:p>
        </p:txBody>
      </p:sp>
      <p:sp>
        <p:nvSpPr>
          <p:cNvPr id="34" name="Text 10"/>
          <p:cNvSpPr/>
          <p:nvPr/>
        </p:nvSpPr>
        <p:spPr>
          <a:xfrm>
            <a:off x="2913096" y="3973136"/>
            <a:ext cx="2919313" cy="116593"/>
          </a:xfrm>
          <a:prstGeom prst="rect">
            <a:avLst/>
          </a:prstGeom>
          <a:noFill/>
          <a:ln/>
        </p:spPr>
        <p:txBody>
          <a:bodyPr wrap="square" lIns="0" tIns="0" rIns="0" bIns="0" rtlCol="0" anchor="ctr"/>
          <a:lstStyle/>
          <a:p>
            <a:pPr defTabSz="430500"/>
            <a:r>
              <a:rPr lang="en-US" sz="600" b="1" dirty="0">
                <a:solidFill>
                  <a:srgbClr val="0C2B57"/>
                </a:solidFill>
                <a:latin typeface="Roboto" pitchFamily="34" charset="0"/>
                <a:ea typeface="Roboto" pitchFamily="34" charset="-122"/>
                <a:cs typeface="Roboto" pitchFamily="34" charset="-120"/>
              </a:rPr>
              <a:t>Budget: R80,000</a:t>
            </a:r>
            <a:endParaRPr lang="en-US" sz="600" dirty="0">
              <a:solidFill>
                <a:prstClr val="black"/>
              </a:solidFill>
              <a:latin typeface="Calibri" panose="020F0502020204030204"/>
            </a:endParaRPr>
          </a:p>
        </p:txBody>
      </p:sp>
      <p:sp>
        <p:nvSpPr>
          <p:cNvPr id="35" name="Text 11"/>
          <p:cNvSpPr/>
          <p:nvPr/>
        </p:nvSpPr>
        <p:spPr>
          <a:xfrm>
            <a:off x="2957939" y="4244439"/>
            <a:ext cx="2869985" cy="116593"/>
          </a:xfrm>
          <a:prstGeom prst="rect">
            <a:avLst/>
          </a:prstGeom>
          <a:noFill/>
          <a:ln/>
        </p:spPr>
        <p:txBody>
          <a:bodyPr wrap="square" lIns="0" tIns="0" rIns="0" bIns="0" rtlCol="0" anchor="ctr"/>
          <a:lstStyle/>
          <a:p>
            <a:pPr defTabSz="430500"/>
            <a:r>
              <a:rPr lang="en-US" sz="600" dirty="0">
                <a:solidFill>
                  <a:srgbClr val="555555"/>
                </a:solidFill>
                <a:latin typeface="Roboto" pitchFamily="34" charset="0"/>
                <a:ea typeface="Roboto" pitchFamily="34" charset="-122"/>
                <a:cs typeface="Roboto" pitchFamily="34" charset="-120"/>
              </a:rPr>
              <a:t>Timeline: Q2–Q4 2025</a:t>
            </a:r>
            <a:endParaRPr lang="en-US" sz="600" dirty="0">
              <a:solidFill>
                <a:prstClr val="black"/>
              </a:solidFill>
              <a:latin typeface="Calibri" panose="020F0502020204030204"/>
            </a:endParaRPr>
          </a:p>
        </p:txBody>
      </p:sp>
      <p:sp>
        <p:nvSpPr>
          <p:cNvPr id="36" name="Text 12"/>
          <p:cNvSpPr/>
          <p:nvPr/>
        </p:nvSpPr>
        <p:spPr>
          <a:xfrm>
            <a:off x="2178644" y="4791530"/>
            <a:ext cx="130046" cy="255608"/>
          </a:xfrm>
          <a:prstGeom prst="rect">
            <a:avLst/>
          </a:prstGeom>
          <a:noFill/>
          <a:ln/>
        </p:spPr>
        <p:txBody>
          <a:bodyPr wrap="square" lIns="0" tIns="0" rIns="0" bIns="0" rtlCol="0" anchor="ctr"/>
          <a:lstStyle/>
          <a:p>
            <a:pPr defTabSz="430500"/>
            <a:r>
              <a:rPr lang="en-US" sz="1695" b="1" dirty="0">
                <a:solidFill>
                  <a:srgbClr val="90B1F2"/>
                </a:solidFill>
                <a:latin typeface="Roboto" pitchFamily="34" charset="0"/>
                <a:ea typeface="Roboto" pitchFamily="34" charset="-122"/>
                <a:cs typeface="Roboto" pitchFamily="34" charset="-120"/>
              </a:rPr>
              <a:t>3</a:t>
            </a:r>
            <a:endParaRPr lang="en-US" sz="1695" dirty="0">
              <a:solidFill>
                <a:prstClr val="black"/>
              </a:solidFill>
              <a:latin typeface="Calibri" panose="020F0502020204030204"/>
            </a:endParaRPr>
          </a:p>
        </p:txBody>
      </p:sp>
      <p:sp>
        <p:nvSpPr>
          <p:cNvPr id="37" name="Text 13"/>
          <p:cNvSpPr/>
          <p:nvPr/>
        </p:nvSpPr>
        <p:spPr>
          <a:xfrm>
            <a:off x="2554348" y="4840858"/>
            <a:ext cx="713012" cy="156952"/>
          </a:xfrm>
          <a:prstGeom prst="rect">
            <a:avLst/>
          </a:prstGeom>
          <a:noFill/>
          <a:ln/>
        </p:spPr>
        <p:txBody>
          <a:bodyPr wrap="square" lIns="0" tIns="0" rIns="0" bIns="0" rtlCol="0" anchor="ctr"/>
          <a:lstStyle/>
          <a:p>
            <a:pPr defTabSz="430500"/>
            <a:r>
              <a:rPr lang="en-US" sz="1059" b="1" dirty="0">
                <a:solidFill>
                  <a:srgbClr val="000000"/>
                </a:solidFill>
                <a:latin typeface="Roboto" pitchFamily="34" charset="0"/>
                <a:ea typeface="Roboto" pitchFamily="34" charset="-122"/>
                <a:cs typeface="Roboto" pitchFamily="34" charset="-120"/>
              </a:rPr>
              <a:t>Technology</a:t>
            </a:r>
            <a:endParaRPr lang="en-US" sz="1059" dirty="0">
              <a:solidFill>
                <a:prstClr val="black"/>
              </a:solidFill>
              <a:latin typeface="Calibri" panose="020F0502020204030204"/>
            </a:endParaRPr>
          </a:p>
        </p:txBody>
      </p:sp>
      <p:sp>
        <p:nvSpPr>
          <p:cNvPr id="38" name="Text 14"/>
          <p:cNvSpPr/>
          <p:nvPr/>
        </p:nvSpPr>
        <p:spPr>
          <a:xfrm>
            <a:off x="2913096" y="5278082"/>
            <a:ext cx="2914828" cy="228702"/>
          </a:xfrm>
          <a:prstGeom prst="rect">
            <a:avLst/>
          </a:prstGeom>
          <a:noFill/>
          <a:ln/>
        </p:spPr>
        <p:txBody>
          <a:bodyPr wrap="square" lIns="0" tIns="0" rIns="0" bIns="0" rtlCol="0" anchor="ctr"/>
          <a:lstStyle/>
          <a:p>
            <a:pPr defTabSz="430500"/>
            <a:r>
              <a:rPr lang="en-US" sz="600" dirty="0">
                <a:solidFill>
                  <a:srgbClr val="000000"/>
                </a:solidFill>
                <a:latin typeface="Roboto" pitchFamily="34" charset="0"/>
                <a:ea typeface="Roboto" pitchFamily="34" charset="-122"/>
                <a:cs typeface="Roboto" pitchFamily="34" charset="-120"/>
              </a:rPr>
              <a:t>Implementation of CRM system, cloud accounting system, and cybersecurity baseline to modernize technology infrastructure.</a:t>
            </a:r>
            <a:endParaRPr lang="en-US" sz="600" dirty="0">
              <a:solidFill>
                <a:prstClr val="black"/>
              </a:solidFill>
              <a:latin typeface="Calibri" panose="020F0502020204030204"/>
            </a:endParaRPr>
          </a:p>
        </p:txBody>
      </p:sp>
      <p:sp>
        <p:nvSpPr>
          <p:cNvPr id="39" name="Text 15"/>
          <p:cNvSpPr/>
          <p:nvPr/>
        </p:nvSpPr>
        <p:spPr>
          <a:xfrm>
            <a:off x="2913096" y="5529205"/>
            <a:ext cx="2919313" cy="116593"/>
          </a:xfrm>
          <a:prstGeom prst="rect">
            <a:avLst/>
          </a:prstGeom>
          <a:noFill/>
          <a:ln/>
        </p:spPr>
        <p:txBody>
          <a:bodyPr wrap="square" lIns="0" tIns="0" rIns="0" bIns="0" rtlCol="0" anchor="ctr"/>
          <a:lstStyle/>
          <a:p>
            <a:pPr defTabSz="430500"/>
            <a:r>
              <a:rPr lang="en-US" sz="600" b="1" dirty="0">
                <a:solidFill>
                  <a:srgbClr val="0C2B57"/>
                </a:solidFill>
                <a:latin typeface="Roboto" pitchFamily="34" charset="0"/>
                <a:ea typeface="Roboto" pitchFamily="34" charset="-122"/>
                <a:cs typeface="Roboto" pitchFamily="34" charset="-120"/>
              </a:rPr>
              <a:t>Budget: R120,000</a:t>
            </a:r>
            <a:endParaRPr lang="en-US" sz="600" dirty="0">
              <a:solidFill>
                <a:prstClr val="black"/>
              </a:solidFill>
              <a:latin typeface="Calibri" panose="020F0502020204030204"/>
            </a:endParaRPr>
          </a:p>
        </p:txBody>
      </p:sp>
      <p:sp>
        <p:nvSpPr>
          <p:cNvPr id="40" name="Text 16"/>
          <p:cNvSpPr/>
          <p:nvPr/>
        </p:nvSpPr>
        <p:spPr>
          <a:xfrm>
            <a:off x="2957939" y="5800509"/>
            <a:ext cx="2869985" cy="116593"/>
          </a:xfrm>
          <a:prstGeom prst="rect">
            <a:avLst/>
          </a:prstGeom>
          <a:noFill/>
          <a:ln/>
        </p:spPr>
        <p:txBody>
          <a:bodyPr wrap="square" lIns="0" tIns="0" rIns="0" bIns="0" rtlCol="0" anchor="ctr"/>
          <a:lstStyle/>
          <a:p>
            <a:pPr defTabSz="430500"/>
            <a:r>
              <a:rPr lang="en-US" sz="600" dirty="0">
                <a:solidFill>
                  <a:srgbClr val="555555"/>
                </a:solidFill>
                <a:latin typeface="Roboto" pitchFamily="34" charset="0"/>
                <a:ea typeface="Roboto" pitchFamily="34" charset="-122"/>
                <a:cs typeface="Roboto" pitchFamily="34" charset="-120"/>
              </a:rPr>
              <a:t>Timeline: Q2–Q4 2025</a:t>
            </a:r>
            <a:endParaRPr lang="en-US" sz="600" dirty="0">
              <a:solidFill>
                <a:prstClr val="black"/>
              </a:solidFill>
              <a:latin typeface="Calibri" panose="020F0502020204030204"/>
            </a:endParaRPr>
          </a:p>
        </p:txBody>
      </p:sp>
      <p:sp>
        <p:nvSpPr>
          <p:cNvPr id="41" name="Text 17"/>
          <p:cNvSpPr/>
          <p:nvPr/>
        </p:nvSpPr>
        <p:spPr>
          <a:xfrm>
            <a:off x="2178644" y="6347600"/>
            <a:ext cx="130046" cy="255608"/>
          </a:xfrm>
          <a:prstGeom prst="rect">
            <a:avLst/>
          </a:prstGeom>
          <a:noFill/>
          <a:ln/>
        </p:spPr>
        <p:txBody>
          <a:bodyPr wrap="square" lIns="0" tIns="0" rIns="0" bIns="0" rtlCol="0" anchor="ctr"/>
          <a:lstStyle/>
          <a:p>
            <a:pPr defTabSz="430500"/>
            <a:r>
              <a:rPr lang="en-US" sz="1695" b="1" dirty="0">
                <a:solidFill>
                  <a:srgbClr val="FF6B6B"/>
                </a:solidFill>
                <a:latin typeface="Roboto" pitchFamily="34" charset="0"/>
                <a:ea typeface="Roboto" pitchFamily="34" charset="-122"/>
                <a:cs typeface="Roboto" pitchFamily="34" charset="-120"/>
              </a:rPr>
              <a:t>4</a:t>
            </a:r>
            <a:endParaRPr lang="en-US" sz="1695" dirty="0">
              <a:solidFill>
                <a:prstClr val="black"/>
              </a:solidFill>
              <a:latin typeface="Calibri" panose="020F0502020204030204"/>
            </a:endParaRPr>
          </a:p>
        </p:txBody>
      </p:sp>
      <p:sp>
        <p:nvSpPr>
          <p:cNvPr id="42" name="Text 18"/>
          <p:cNvSpPr/>
          <p:nvPr/>
        </p:nvSpPr>
        <p:spPr>
          <a:xfrm>
            <a:off x="2554348" y="6396928"/>
            <a:ext cx="1179384" cy="156952"/>
          </a:xfrm>
          <a:prstGeom prst="rect">
            <a:avLst/>
          </a:prstGeom>
          <a:noFill/>
          <a:ln/>
        </p:spPr>
        <p:txBody>
          <a:bodyPr wrap="square" lIns="0" tIns="0" rIns="0" bIns="0" rtlCol="0" anchor="ctr"/>
          <a:lstStyle/>
          <a:p>
            <a:pPr defTabSz="430500"/>
            <a:r>
              <a:rPr lang="en-US" sz="1059" b="1" dirty="0">
                <a:solidFill>
                  <a:srgbClr val="000000"/>
                </a:solidFill>
                <a:latin typeface="Roboto" pitchFamily="34" charset="0"/>
                <a:ea typeface="Roboto" pitchFamily="34" charset="-122"/>
                <a:cs typeface="Roboto" pitchFamily="34" charset="-120"/>
              </a:rPr>
              <a:t>Market &amp; Customer</a:t>
            </a:r>
            <a:endParaRPr lang="en-US" sz="1059" dirty="0">
              <a:solidFill>
                <a:prstClr val="black"/>
              </a:solidFill>
              <a:latin typeface="Calibri" panose="020F0502020204030204"/>
            </a:endParaRPr>
          </a:p>
        </p:txBody>
      </p:sp>
      <p:sp>
        <p:nvSpPr>
          <p:cNvPr id="43" name="Text 19"/>
          <p:cNvSpPr/>
          <p:nvPr/>
        </p:nvSpPr>
        <p:spPr>
          <a:xfrm>
            <a:off x="2913096" y="6834152"/>
            <a:ext cx="2914828" cy="228702"/>
          </a:xfrm>
          <a:prstGeom prst="rect">
            <a:avLst/>
          </a:prstGeom>
          <a:noFill/>
          <a:ln/>
        </p:spPr>
        <p:txBody>
          <a:bodyPr wrap="square" lIns="0" tIns="0" rIns="0" bIns="0" rtlCol="0" anchor="ctr"/>
          <a:lstStyle/>
          <a:p>
            <a:pPr defTabSz="430500"/>
            <a:r>
              <a:rPr lang="en-US" sz="600" dirty="0">
                <a:solidFill>
                  <a:srgbClr val="000000"/>
                </a:solidFill>
                <a:latin typeface="Roboto" pitchFamily="34" charset="0"/>
                <a:ea typeface="Roboto" pitchFamily="34" charset="-122"/>
                <a:cs typeface="Roboto" pitchFamily="34" charset="-120"/>
              </a:rPr>
              <a:t>Customer segmentation, Go-To-Market strategy development, and brand development to strengthen market position.</a:t>
            </a:r>
            <a:endParaRPr lang="en-US" sz="600" dirty="0">
              <a:solidFill>
                <a:prstClr val="black"/>
              </a:solidFill>
              <a:latin typeface="Calibri" panose="020F0502020204030204"/>
            </a:endParaRPr>
          </a:p>
        </p:txBody>
      </p:sp>
      <p:sp>
        <p:nvSpPr>
          <p:cNvPr id="44" name="Text 20"/>
          <p:cNvSpPr/>
          <p:nvPr/>
        </p:nvSpPr>
        <p:spPr>
          <a:xfrm>
            <a:off x="2913096" y="7085275"/>
            <a:ext cx="2919313" cy="116593"/>
          </a:xfrm>
          <a:prstGeom prst="rect">
            <a:avLst/>
          </a:prstGeom>
          <a:noFill/>
          <a:ln/>
        </p:spPr>
        <p:txBody>
          <a:bodyPr wrap="square" lIns="0" tIns="0" rIns="0" bIns="0" rtlCol="0" anchor="ctr"/>
          <a:lstStyle/>
          <a:p>
            <a:pPr defTabSz="430500"/>
            <a:r>
              <a:rPr lang="en-US" sz="600" b="1" dirty="0">
                <a:solidFill>
                  <a:srgbClr val="0C2B57"/>
                </a:solidFill>
                <a:latin typeface="Roboto" pitchFamily="34" charset="0"/>
                <a:ea typeface="Roboto" pitchFamily="34" charset="-122"/>
                <a:cs typeface="Roboto" pitchFamily="34" charset="-120"/>
              </a:rPr>
              <a:t>Budget: R90,000</a:t>
            </a:r>
            <a:endParaRPr lang="en-US" sz="600" dirty="0">
              <a:solidFill>
                <a:prstClr val="black"/>
              </a:solidFill>
              <a:latin typeface="Calibri" panose="020F0502020204030204"/>
            </a:endParaRPr>
          </a:p>
        </p:txBody>
      </p:sp>
      <p:sp>
        <p:nvSpPr>
          <p:cNvPr id="45" name="Text 21"/>
          <p:cNvSpPr/>
          <p:nvPr/>
        </p:nvSpPr>
        <p:spPr>
          <a:xfrm>
            <a:off x="2957939" y="7356579"/>
            <a:ext cx="2869985" cy="116593"/>
          </a:xfrm>
          <a:prstGeom prst="rect">
            <a:avLst/>
          </a:prstGeom>
          <a:noFill/>
          <a:ln/>
        </p:spPr>
        <p:txBody>
          <a:bodyPr wrap="square" lIns="0" tIns="0" rIns="0" bIns="0" rtlCol="0" anchor="ctr"/>
          <a:lstStyle/>
          <a:p>
            <a:pPr defTabSz="430500"/>
            <a:r>
              <a:rPr lang="en-US" sz="600" dirty="0">
                <a:solidFill>
                  <a:srgbClr val="555555"/>
                </a:solidFill>
                <a:latin typeface="Roboto" pitchFamily="34" charset="0"/>
                <a:ea typeface="Roboto" pitchFamily="34" charset="-122"/>
                <a:cs typeface="Roboto" pitchFamily="34" charset="-120"/>
              </a:rPr>
              <a:t>Timeline: Q2–Q4 2025</a:t>
            </a:r>
            <a:endParaRPr lang="en-US" sz="600" dirty="0">
              <a:solidFill>
                <a:prstClr val="black"/>
              </a:solidFill>
              <a:latin typeface="Calibri" panose="020F0502020204030204"/>
            </a:endParaRPr>
          </a:p>
        </p:txBody>
      </p:sp>
      <p:sp>
        <p:nvSpPr>
          <p:cNvPr id="46" name="Text 22"/>
          <p:cNvSpPr/>
          <p:nvPr/>
        </p:nvSpPr>
        <p:spPr>
          <a:xfrm>
            <a:off x="2178644" y="7903670"/>
            <a:ext cx="130046" cy="255608"/>
          </a:xfrm>
          <a:prstGeom prst="rect">
            <a:avLst/>
          </a:prstGeom>
          <a:noFill/>
          <a:ln/>
        </p:spPr>
        <p:txBody>
          <a:bodyPr wrap="square" lIns="0" tIns="0" rIns="0" bIns="0" rtlCol="0" anchor="ctr"/>
          <a:lstStyle/>
          <a:p>
            <a:pPr defTabSz="430500"/>
            <a:r>
              <a:rPr lang="en-US" sz="1695" b="1" dirty="0">
                <a:solidFill>
                  <a:srgbClr val="A679E0"/>
                </a:solidFill>
                <a:latin typeface="Roboto" pitchFamily="34" charset="0"/>
                <a:ea typeface="Roboto" pitchFamily="34" charset="-122"/>
                <a:cs typeface="Roboto" pitchFamily="34" charset="-120"/>
              </a:rPr>
              <a:t>5</a:t>
            </a:r>
            <a:endParaRPr lang="en-US" sz="1695" dirty="0">
              <a:solidFill>
                <a:prstClr val="black"/>
              </a:solidFill>
              <a:latin typeface="Calibri" panose="020F0502020204030204"/>
            </a:endParaRPr>
          </a:p>
        </p:txBody>
      </p:sp>
      <p:sp>
        <p:nvSpPr>
          <p:cNvPr id="47" name="Text 23"/>
          <p:cNvSpPr/>
          <p:nvPr/>
        </p:nvSpPr>
        <p:spPr>
          <a:xfrm>
            <a:off x="2554348" y="7952998"/>
            <a:ext cx="1147994" cy="156952"/>
          </a:xfrm>
          <a:prstGeom prst="rect">
            <a:avLst/>
          </a:prstGeom>
          <a:noFill/>
          <a:ln/>
        </p:spPr>
        <p:txBody>
          <a:bodyPr wrap="square" lIns="0" tIns="0" rIns="0" bIns="0" rtlCol="0" anchor="ctr"/>
          <a:lstStyle/>
          <a:p>
            <a:pPr defTabSz="430500"/>
            <a:r>
              <a:rPr lang="en-US" sz="1059" b="1" dirty="0">
                <a:solidFill>
                  <a:srgbClr val="000000"/>
                </a:solidFill>
                <a:latin typeface="Roboto" pitchFamily="34" charset="0"/>
                <a:ea typeface="Roboto" pitchFamily="34" charset="-122"/>
                <a:cs typeface="Roboto" pitchFamily="34" charset="-120"/>
              </a:rPr>
              <a:t>Governance &amp; Risk</a:t>
            </a:r>
            <a:endParaRPr lang="en-US" sz="1059" dirty="0">
              <a:solidFill>
                <a:prstClr val="black"/>
              </a:solidFill>
              <a:latin typeface="Calibri" panose="020F0502020204030204"/>
            </a:endParaRPr>
          </a:p>
        </p:txBody>
      </p:sp>
      <p:sp>
        <p:nvSpPr>
          <p:cNvPr id="48" name="Text 24"/>
          <p:cNvSpPr/>
          <p:nvPr/>
        </p:nvSpPr>
        <p:spPr>
          <a:xfrm>
            <a:off x="2913096" y="8390222"/>
            <a:ext cx="2914828" cy="228702"/>
          </a:xfrm>
          <a:prstGeom prst="rect">
            <a:avLst/>
          </a:prstGeom>
          <a:noFill/>
          <a:ln/>
        </p:spPr>
        <p:txBody>
          <a:bodyPr wrap="square" lIns="0" tIns="0" rIns="0" bIns="0" rtlCol="0" anchor="ctr"/>
          <a:lstStyle/>
          <a:p>
            <a:pPr defTabSz="430500"/>
            <a:r>
              <a:rPr lang="en-US" sz="600" dirty="0">
                <a:solidFill>
                  <a:srgbClr val="000000"/>
                </a:solidFill>
                <a:latin typeface="Roboto" pitchFamily="34" charset="0"/>
                <a:ea typeface="Roboto" pitchFamily="34" charset="-122"/>
                <a:cs typeface="Roboto" pitchFamily="34" charset="-120"/>
              </a:rPr>
              <a:t>Development of strategy, Board charter, risk register, and compliance SOPs to strengthen governance framework.</a:t>
            </a:r>
            <a:endParaRPr lang="en-US" sz="600" dirty="0">
              <a:solidFill>
                <a:prstClr val="black"/>
              </a:solidFill>
              <a:latin typeface="Calibri" panose="020F0502020204030204"/>
            </a:endParaRPr>
          </a:p>
        </p:txBody>
      </p:sp>
      <p:sp>
        <p:nvSpPr>
          <p:cNvPr id="49" name="Text 25"/>
          <p:cNvSpPr/>
          <p:nvPr/>
        </p:nvSpPr>
        <p:spPr>
          <a:xfrm>
            <a:off x="2913096" y="8641345"/>
            <a:ext cx="2919313" cy="116593"/>
          </a:xfrm>
          <a:prstGeom prst="rect">
            <a:avLst/>
          </a:prstGeom>
          <a:noFill/>
          <a:ln/>
        </p:spPr>
        <p:txBody>
          <a:bodyPr wrap="square" lIns="0" tIns="0" rIns="0" bIns="0" rtlCol="0" anchor="ctr"/>
          <a:lstStyle/>
          <a:p>
            <a:pPr defTabSz="430500"/>
            <a:r>
              <a:rPr lang="en-US" sz="600" b="1" dirty="0">
                <a:solidFill>
                  <a:srgbClr val="0C2B57"/>
                </a:solidFill>
                <a:latin typeface="Roboto" pitchFamily="34" charset="0"/>
                <a:ea typeface="Roboto" pitchFamily="34" charset="-122"/>
                <a:cs typeface="Roboto" pitchFamily="34" charset="-120"/>
              </a:rPr>
              <a:t>Budget: R70,000</a:t>
            </a:r>
            <a:endParaRPr lang="en-US" sz="600" dirty="0">
              <a:solidFill>
                <a:prstClr val="black"/>
              </a:solidFill>
              <a:latin typeface="Calibri" panose="020F0502020204030204"/>
            </a:endParaRPr>
          </a:p>
        </p:txBody>
      </p:sp>
      <p:sp>
        <p:nvSpPr>
          <p:cNvPr id="50" name="Text 26"/>
          <p:cNvSpPr/>
          <p:nvPr/>
        </p:nvSpPr>
        <p:spPr>
          <a:xfrm>
            <a:off x="2957939" y="8912649"/>
            <a:ext cx="2869985" cy="116593"/>
          </a:xfrm>
          <a:prstGeom prst="rect">
            <a:avLst/>
          </a:prstGeom>
          <a:noFill/>
          <a:ln/>
        </p:spPr>
        <p:txBody>
          <a:bodyPr wrap="square" lIns="0" tIns="0" rIns="0" bIns="0" rtlCol="0" anchor="ctr"/>
          <a:lstStyle/>
          <a:p>
            <a:pPr defTabSz="430500"/>
            <a:r>
              <a:rPr lang="en-US" sz="600" dirty="0">
                <a:solidFill>
                  <a:srgbClr val="555555"/>
                </a:solidFill>
                <a:latin typeface="Roboto" pitchFamily="34" charset="0"/>
                <a:ea typeface="Roboto" pitchFamily="34" charset="-122"/>
                <a:cs typeface="Roboto" pitchFamily="34" charset="-120"/>
              </a:rPr>
              <a:t>Timeline: Q2–Q3 2025</a:t>
            </a:r>
            <a:endParaRPr lang="en-US" sz="600" dirty="0">
              <a:solidFill>
                <a:prstClr val="black"/>
              </a:solidFill>
              <a:latin typeface="Calibri" panose="020F0502020204030204"/>
            </a:endParaRPr>
          </a:p>
        </p:txBody>
      </p:sp>
      <p:sp>
        <p:nvSpPr>
          <p:cNvPr id="51" name="Text 27"/>
          <p:cNvSpPr/>
          <p:nvPr/>
        </p:nvSpPr>
        <p:spPr>
          <a:xfrm>
            <a:off x="2038647" y="9654809"/>
            <a:ext cx="3766855" cy="215249"/>
          </a:xfrm>
          <a:prstGeom prst="rect">
            <a:avLst/>
          </a:prstGeom>
          <a:noFill/>
          <a:ln/>
        </p:spPr>
        <p:txBody>
          <a:bodyPr wrap="square" lIns="0" tIns="0" rIns="0" bIns="0" rtlCol="0" anchor="ctr"/>
          <a:lstStyle/>
          <a:p>
            <a:pPr algn="ctr" defTabSz="430500"/>
            <a:r>
              <a:rPr lang="en-US" sz="565" dirty="0">
                <a:solidFill>
                  <a:srgbClr val="FFFFFF"/>
                </a:solidFill>
                <a:latin typeface="Roboto" pitchFamily="34" charset="0"/>
                <a:ea typeface="Roboto" pitchFamily="34" charset="-122"/>
                <a:cs typeface="Roboto" pitchFamily="34" charset="-120"/>
              </a:rPr>
              <a:t>Combined budget: R420,000 | Implementation period: Q2-Q4 2025 | Strategic initiatives for long-term business sustainability and growth</a:t>
            </a:r>
            <a:endParaRPr lang="en-US" sz="565" dirty="0">
              <a:solidFill>
                <a:prstClr val="black"/>
              </a:solidFill>
              <a:latin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151512" y="1387897"/>
            <a:ext cx="1162050" cy="3295650"/>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750809"/>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6" name="Text 0"/>
          <p:cNvSpPr/>
          <p:nvPr/>
        </p:nvSpPr>
        <p:spPr>
          <a:xfrm>
            <a:off x="1047749" y="1527325"/>
            <a:ext cx="4505259" cy="772964"/>
          </a:xfrm>
          <a:prstGeom prst="rect">
            <a:avLst/>
          </a:prstGeom>
          <a:noFill/>
          <a:ln/>
        </p:spPr>
        <p:txBody>
          <a:bodyPr wrap="square" lIns="0" tIns="0" rIns="0" bIns="0" rtlCol="0" anchor="ctr"/>
          <a:lstStyle/>
          <a:p>
            <a:pPr marL="342900" indent="-342900" algn="l">
              <a:lnSpc>
                <a:spcPct val="79650"/>
              </a:lnSpc>
              <a:buSzPct val="100000"/>
              <a:buFont typeface="+mj-lt"/>
              <a:buAutoNum type="arabicPeriod"/>
            </a:pPr>
            <a:r>
              <a:rPr lang="en-US" sz="3375" b="1" dirty="0">
                <a:solidFill>
                  <a:srgbClr val="1D1D1D"/>
                </a:solidFill>
                <a:latin typeface="Sora" pitchFamily="34" charset="0"/>
                <a:ea typeface="Sora" pitchFamily="34" charset="-122"/>
                <a:cs typeface="Sora" pitchFamily="34" charset="-120"/>
              </a:rPr>
              <a:t>Gap Analysis Summary</a:t>
            </a:r>
            <a:endParaRPr lang="en-US" sz="3375" dirty="0"/>
          </a:p>
        </p:txBody>
      </p:sp>
      <p:sp>
        <p:nvSpPr>
          <p:cNvPr id="7" name="Text 1"/>
          <p:cNvSpPr/>
          <p:nvPr/>
        </p:nvSpPr>
        <p:spPr>
          <a:xfrm>
            <a:off x="1047750" y="2717182"/>
            <a:ext cx="4505258" cy="6807818"/>
          </a:xfrm>
          <a:prstGeom prst="rect">
            <a:avLst/>
          </a:prstGeom>
          <a:noFill/>
          <a:ln/>
        </p:spPr>
        <p:txBody>
          <a:bodyPr wrap="square" lIns="0" tIns="0" rIns="0" bIns="0" rtlCol="0" anchor="ctr"/>
          <a:lstStyle/>
          <a:p>
            <a:pPr marL="0" indent="0" algn="l">
              <a:lnSpc>
                <a:spcPct val="105600"/>
              </a:lnSpc>
              <a:buNone/>
            </a:pPr>
            <a:r>
              <a:rPr lang="en-US" sz="1125" dirty="0">
                <a:solidFill>
                  <a:srgbClr val="1D1D1D"/>
                </a:solidFill>
                <a:latin typeface="Titillium Web" pitchFamily="34" charset="0"/>
                <a:ea typeface="Titillium Web" pitchFamily="34" charset="-122"/>
                <a:cs typeface="Titillium Web" pitchFamily="34" charset="-120"/>
              </a:rPr>
              <a:t>A domain-level gap analysis is presented in this section, contrasting Ikhwezi's present capabilities with reasonable standards for operational and investment readiness. The size of the gap and how urgently it needs to be closed determine how each domain is assessed. </a:t>
            </a:r>
            <a:endParaRPr lang="en-US" sz="1125" dirty="0"/>
          </a:p>
          <a:p>
            <a:pPr marL="0" indent="0" algn="l">
              <a:lnSpc>
                <a:spcPct val="150000"/>
              </a:lnSpc>
              <a:buNone/>
            </a:pPr>
            <a:r>
              <a:rPr lang="en-US" sz="1125" dirty="0">
                <a:solidFill>
                  <a:srgbClr val="000000"/>
                </a:solidFill>
              </a:rPr>
              <a:t> </a:t>
            </a:r>
            <a:endParaRPr lang="en-US" sz="1125" dirty="0"/>
          </a:p>
          <a:p>
            <a:pPr marL="0" indent="0" algn="l">
              <a:lnSpc>
                <a:spcPct val="105600"/>
              </a:lnSpc>
              <a:spcAft>
                <a:spcPts val="1200"/>
              </a:spcAft>
              <a:buNone/>
            </a:pPr>
            <a:r>
              <a:rPr lang="en-US" sz="1125" dirty="0">
                <a:solidFill>
                  <a:srgbClr val="1D1D1D"/>
                </a:solidFill>
                <a:latin typeface="Titillium Web" pitchFamily="34" charset="0"/>
                <a:ea typeface="Titillium Web" pitchFamily="34" charset="-122"/>
                <a:cs typeface="Titillium Web" pitchFamily="34" charset="-120"/>
              </a:rPr>
              <a:t>Ikhwezi should strive to meet the target scores used in the gap analysis in each domain in order to attain strategic alignment, obtain institutional funding, and function at a level that is ready for scale. These scores were not determined at random; rather, they represent a combination of investor expectations unique to South African agribusiness SMEs, industry norms, and business growth goals.</a:t>
            </a:r>
            <a:endParaRPr lang="en-US" sz="1125" dirty="0"/>
          </a:p>
          <a:p>
            <a:pPr marL="0" indent="0" algn="l">
              <a:lnSpc>
                <a:spcPct val="59333"/>
              </a:lnSpc>
              <a:spcBef>
                <a:spcPts val="1200"/>
              </a:spcBef>
              <a:buNone/>
            </a:pPr>
            <a:r>
              <a:rPr lang="en-US" sz="1125" dirty="0">
                <a:solidFill>
                  <a:srgbClr val="000000"/>
                </a:solidFill>
              </a:rPr>
              <a:t> </a:t>
            </a:r>
            <a:r>
              <a:rPr lang="en-US" sz="1125" b="1" dirty="0">
                <a:solidFill>
                  <a:srgbClr val="1D1D1D"/>
                </a:solidFill>
                <a:latin typeface="Titillium Web" pitchFamily="34" charset="0"/>
                <a:ea typeface="Titillium Web" pitchFamily="34" charset="-122"/>
                <a:cs typeface="Titillium Web" pitchFamily="34" charset="-120"/>
              </a:rPr>
              <a:t>     Defining a Practical Readiness Baseline:</a:t>
            </a:r>
            <a:endParaRPr lang="en-US" sz="1125" dirty="0"/>
          </a:p>
          <a:p>
            <a:pPr marL="0" indent="0" algn="l">
              <a:lnSpc>
                <a:spcPct val="59333"/>
              </a:lnSpc>
              <a:buNone/>
            </a:pPr>
            <a:r>
              <a:rPr lang="en-US" sz="1125" dirty="0">
                <a:solidFill>
                  <a:srgbClr val="000000"/>
                </a:solidFill>
              </a:rPr>
              <a:t> </a:t>
            </a:r>
            <a:endParaRPr lang="en-US" sz="1125" dirty="0"/>
          </a:p>
          <a:p>
            <a:pPr marL="540000" indent="-342900" algn="l">
              <a:lnSpc>
                <a:spcPct val="105600"/>
              </a:lnSpc>
              <a:spcAft>
                <a:spcPts val="600"/>
              </a:spcAft>
              <a:buSzPct val="100000"/>
              <a:buChar char="•"/>
            </a:pPr>
            <a:r>
              <a:rPr lang="en-US" sz="1125" dirty="0">
                <a:solidFill>
                  <a:srgbClr val="1D1D1D"/>
                </a:solidFill>
                <a:latin typeface="Titillium Web" pitchFamily="34" charset="0"/>
                <a:ea typeface="Titillium Web" pitchFamily="34" charset="-122"/>
                <a:cs typeface="Titillium Web" pitchFamily="34" charset="-120"/>
              </a:rPr>
              <a:t>An 85% target was set for Market &amp; Customer, recognizing the critical role that market reach, customer acquisition, and brand presence play in driving Ikhwezi’s growth.</a:t>
            </a:r>
            <a:endParaRPr lang="en-US" sz="1125" dirty="0"/>
          </a:p>
          <a:p>
            <a:pPr marL="540000" indent="-342900" algn="l">
              <a:lnSpc>
                <a:spcPct val="105600"/>
              </a:lnSpc>
              <a:spcAft>
                <a:spcPts val="600"/>
              </a:spcAft>
              <a:buSzPct val="100000"/>
              <a:buChar char="•"/>
            </a:pPr>
            <a:r>
              <a:rPr lang="en-US" sz="1125" dirty="0">
                <a:solidFill>
                  <a:srgbClr val="1D1D1D"/>
                </a:solidFill>
                <a:latin typeface="Titillium Web" pitchFamily="34" charset="0"/>
                <a:ea typeface="Titillium Web" pitchFamily="34" charset="-122"/>
                <a:cs typeface="Titillium Web" pitchFamily="34" charset="-120"/>
              </a:rPr>
              <a:t>The Operational, Financial, and Governance areas were each assigned an 80% target, aligning with standard expectations from development finance institutions and blended capital programs, particularly for businesses operating in rural supply chains.</a:t>
            </a:r>
            <a:endParaRPr lang="en-US" sz="1125" dirty="0"/>
          </a:p>
          <a:p>
            <a:pPr marL="540000" indent="-342900" algn="l">
              <a:lnSpc>
                <a:spcPct val="105600"/>
              </a:lnSpc>
              <a:spcAft>
                <a:spcPts val="1200"/>
              </a:spcAft>
              <a:buSzPct val="100000"/>
              <a:buChar char="•"/>
            </a:pPr>
            <a:r>
              <a:rPr lang="en-US" sz="1125" dirty="0">
                <a:solidFill>
                  <a:srgbClr val="1D1D1D"/>
                </a:solidFill>
                <a:latin typeface="Titillium Web" pitchFamily="34" charset="0"/>
                <a:ea typeface="Titillium Web" pitchFamily="34" charset="-122"/>
                <a:cs typeface="Titillium Web" pitchFamily="34" charset="-120"/>
              </a:rPr>
              <a:t>Technology was given a 75% benchmark—acknowledging that while core digital tools like CRM systems, accounting platforms, and cybersecurity are essential, they don’t need to be fully scaled or enterprise-grade at this point.</a:t>
            </a:r>
            <a:endParaRPr lang="en-US" sz="1125" dirty="0"/>
          </a:p>
          <a:p>
            <a:pPr marL="0" indent="0" algn="l">
              <a:lnSpc>
                <a:spcPct val="59333"/>
              </a:lnSpc>
              <a:spcBef>
                <a:spcPts val="1200"/>
              </a:spcBef>
              <a:buNone/>
            </a:pPr>
            <a:r>
              <a:rPr lang="en-US" sz="1125" dirty="0">
                <a:solidFill>
                  <a:srgbClr val="000000"/>
                </a:solidFill>
              </a:rPr>
              <a:t> </a:t>
            </a:r>
            <a:r>
              <a:rPr lang="en-US" sz="1125" b="1" dirty="0">
                <a:solidFill>
                  <a:srgbClr val="1D1D1D"/>
                </a:solidFill>
                <a:latin typeface="Titillium Web" pitchFamily="34" charset="0"/>
                <a:ea typeface="Titillium Web" pitchFamily="34" charset="-122"/>
                <a:cs typeface="Titillium Web" pitchFamily="34" charset="-120"/>
              </a:rPr>
              <a:t>     Strategic Philosophy Behind These Targets</a:t>
            </a:r>
            <a:endParaRPr lang="en-US" sz="1125" dirty="0"/>
          </a:p>
          <a:p>
            <a:pPr marL="0" indent="0" algn="l">
              <a:lnSpc>
                <a:spcPct val="105600"/>
              </a:lnSpc>
              <a:spcBef>
                <a:spcPts val="600"/>
              </a:spcBef>
              <a:buNone/>
            </a:pPr>
            <a:r>
              <a:rPr lang="en-US" sz="1125" dirty="0">
                <a:solidFill>
                  <a:srgbClr val="000000"/>
                </a:solidFill>
              </a:rPr>
              <a:t>     </a:t>
            </a:r>
            <a:r>
              <a:rPr lang="en-US" sz="1125" dirty="0">
                <a:solidFill>
                  <a:srgbClr val="1D1D1D"/>
                </a:solidFill>
                <a:latin typeface="Titillium Web" pitchFamily="34" charset="0"/>
                <a:ea typeface="Titillium Web" pitchFamily="34" charset="-122"/>
                <a:cs typeface="Titillium Web" pitchFamily="34" charset="-120"/>
              </a:rPr>
              <a:t>These are "readiness thresholds", not perfection scores.</a:t>
            </a:r>
            <a:endParaRPr lang="en-US" sz="1125" dirty="0"/>
          </a:p>
          <a:p>
            <a:pPr marL="0" indent="0" algn="l">
              <a:lnSpc>
                <a:spcPct val="105600"/>
              </a:lnSpc>
              <a:spcAft>
                <a:spcPts val="600"/>
              </a:spcAft>
              <a:buNone/>
            </a:pPr>
            <a:r>
              <a:rPr lang="en-US" sz="1125" dirty="0">
                <a:solidFill>
                  <a:srgbClr val="1D1D1D"/>
                </a:solidFill>
                <a:latin typeface="Titillium Web" pitchFamily="34" charset="0"/>
                <a:ea typeface="Titillium Web" pitchFamily="34" charset="-122"/>
                <a:cs typeface="Titillium Web" pitchFamily="34" charset="-120"/>
              </a:rPr>
              <a:t>     They are set at a level that is:</a:t>
            </a:r>
          </a:p>
          <a:p>
            <a:pPr marL="540000" indent="-342900">
              <a:lnSpc>
                <a:spcPct val="105600"/>
              </a:lnSpc>
              <a:spcAft>
                <a:spcPts val="600"/>
              </a:spcAft>
              <a:buSzPct val="100000"/>
              <a:buChar char="•"/>
            </a:pPr>
            <a:r>
              <a:rPr lang="en-US" sz="1125" dirty="0">
                <a:solidFill>
                  <a:srgbClr val="1D1D1D"/>
                </a:solidFill>
                <a:latin typeface="Titillium Web" pitchFamily="34" charset="0"/>
              </a:rPr>
              <a:t>Realistically achievable within 6–12 months</a:t>
            </a:r>
          </a:p>
          <a:p>
            <a:pPr marL="540000" indent="-342900">
              <a:lnSpc>
                <a:spcPct val="105600"/>
              </a:lnSpc>
              <a:spcAft>
                <a:spcPts val="600"/>
              </a:spcAft>
              <a:buSzPct val="100000"/>
              <a:buChar char="•"/>
            </a:pPr>
            <a:r>
              <a:rPr lang="en-US" sz="1125" dirty="0">
                <a:solidFill>
                  <a:srgbClr val="1D1D1D"/>
                </a:solidFill>
                <a:latin typeface="Titillium Web" pitchFamily="34" charset="0"/>
              </a:rPr>
              <a:t>Sufficient to pass due diligence by most public and private funders</a:t>
            </a:r>
          </a:p>
          <a:p>
            <a:pPr marL="540000" indent="-342900">
              <a:lnSpc>
                <a:spcPct val="105600"/>
              </a:lnSpc>
              <a:spcAft>
                <a:spcPts val="600"/>
              </a:spcAft>
              <a:buSzPct val="100000"/>
              <a:buChar char="•"/>
            </a:pPr>
            <a:r>
              <a:rPr lang="en-US" sz="1125" dirty="0">
                <a:solidFill>
                  <a:srgbClr val="1D1D1D"/>
                </a:solidFill>
                <a:latin typeface="Titillium Web" pitchFamily="34" charset="0"/>
              </a:rPr>
              <a:t>High enough to indicate professionalization of internal systems</a:t>
            </a:r>
          </a:p>
        </p:txBody>
      </p:sp>
      <p:sp>
        <p:nvSpPr>
          <p:cNvPr id="8"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9" name="Image 4" descr="preencoded.png"/>
          <p:cNvPicPr>
            <a:picLocks noChangeAspect="1"/>
          </p:cNvPicPr>
          <p:nvPr/>
        </p:nvPicPr>
        <p:blipFill>
          <a:blip r:embed="rId7"/>
          <a:stretch>
            <a:fillRect/>
          </a:stretch>
        </p:blipFill>
        <p:spPr>
          <a:xfrm>
            <a:off x="5553008" y="1673028"/>
            <a:ext cx="1533525" cy="2505075"/>
          </a:xfrm>
          <a:prstGeom prst="rect">
            <a:avLst/>
          </a:prstGeom>
        </p:spPr>
      </p:pic>
      <p:sp>
        <p:nvSpPr>
          <p:cNvPr id="10"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Gap Analysis</a:t>
            </a:r>
            <a:endParaRPr lang="en-US" sz="1350" dirty="0"/>
          </a:p>
        </p:txBody>
      </p:sp>
      <p:sp>
        <p:nvSpPr>
          <p:cNvPr id="11" name="Text 4"/>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4</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151512" y="1387897"/>
            <a:ext cx="1162050" cy="3295650"/>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6" name="Text 0"/>
          <p:cNvSpPr/>
          <p:nvPr/>
        </p:nvSpPr>
        <p:spPr>
          <a:xfrm>
            <a:off x="1064407" y="1549479"/>
            <a:ext cx="3851169" cy="981075"/>
          </a:xfrm>
          <a:prstGeom prst="rect">
            <a:avLst/>
          </a:prstGeom>
          <a:noFill/>
          <a:ln/>
        </p:spPr>
        <p:txBody>
          <a:bodyPr wrap="square" lIns="0" tIns="0" rIns="0" bIns="0" rtlCol="0" anchor="ctr"/>
          <a:lstStyle/>
          <a:p>
            <a:pPr marL="0" indent="0" algn="l">
              <a:lnSpc>
                <a:spcPct val="79650"/>
              </a:lnSpc>
              <a:buNone/>
            </a:pPr>
            <a:r>
              <a:rPr lang="en-US" sz="2625" b="1" dirty="0">
                <a:solidFill>
                  <a:srgbClr val="1D1D1D"/>
                </a:solidFill>
                <a:latin typeface="Sora" pitchFamily="34" charset="0"/>
                <a:ea typeface="Sora" pitchFamily="34" charset="-122"/>
                <a:cs typeface="Sora" pitchFamily="34" charset="-120"/>
              </a:rPr>
              <a:t>1.1.Gap Matrix</a:t>
            </a:r>
            <a:endParaRPr lang="en-US" sz="2625" dirty="0"/>
          </a:p>
        </p:txBody>
      </p:sp>
      <p:sp>
        <p:nvSpPr>
          <p:cNvPr id="7" name="Text 1"/>
          <p:cNvSpPr/>
          <p:nvPr/>
        </p:nvSpPr>
        <p:spPr>
          <a:xfrm>
            <a:off x="978682" y="2278743"/>
            <a:ext cx="4208956" cy="2316321"/>
          </a:xfrm>
          <a:prstGeom prst="rect">
            <a:avLst/>
          </a:prstGeom>
          <a:noFill/>
          <a:ln/>
        </p:spPr>
        <p:txBody>
          <a:bodyPr wrap="square" lIns="0" tIns="0" rIns="0" bIns="0" rtlCol="0" anchor="ctr"/>
          <a:lstStyle/>
          <a:p>
            <a:pPr marL="0" indent="0" algn="l">
              <a:lnSpc>
                <a:spcPct val="105600"/>
              </a:lnSpc>
              <a:buNone/>
            </a:pPr>
            <a:r>
              <a:rPr lang="en-US" sz="1200" b="1" dirty="0">
                <a:solidFill>
                  <a:srgbClr val="1D1D1D"/>
                </a:solidFill>
                <a:latin typeface="Titillium Web" pitchFamily="34" charset="0"/>
                <a:ea typeface="Titillium Web" pitchFamily="34" charset="-122"/>
                <a:cs typeface="Titillium Web" pitchFamily="34" charset="-120"/>
              </a:rPr>
              <a:t>1.1.1. Insight</a:t>
            </a:r>
          </a:p>
          <a:p>
            <a:pPr marL="0" indent="0" algn="l">
              <a:lnSpc>
                <a:spcPct val="105600"/>
              </a:lnSpc>
              <a:buNone/>
            </a:pPr>
            <a:endParaRPr lang="en-US" sz="1200" dirty="0"/>
          </a:p>
          <a:p>
            <a:pPr marL="0" indent="0" algn="l">
              <a:lnSpc>
                <a:spcPct val="59333"/>
              </a:lnSpc>
              <a:buNone/>
            </a:pPr>
            <a:r>
              <a:rPr lang="en-US" sz="1200" dirty="0">
                <a:solidFill>
                  <a:srgbClr val="000000"/>
                </a:solidFill>
              </a:rPr>
              <a:t> </a:t>
            </a:r>
            <a:endParaRPr lang="en-US" sz="1200" dirty="0"/>
          </a:p>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While the difference from the flat-weighted score</a:t>
            </a:r>
            <a:r>
              <a:rPr lang="en-US" sz="1200" b="1" dirty="0">
                <a:solidFill>
                  <a:srgbClr val="1D1D1D"/>
                </a:solidFill>
                <a:latin typeface="Titillium Web" pitchFamily="34" charset="0"/>
                <a:ea typeface="Titillium Web" pitchFamily="34" charset="-122"/>
                <a:cs typeface="Titillium Web" pitchFamily="34" charset="-120"/>
              </a:rPr>
              <a:t> (38.12%)</a:t>
            </a:r>
            <a:r>
              <a:rPr lang="en-US" sz="1200" dirty="0">
                <a:solidFill>
                  <a:srgbClr val="1D1D1D"/>
                </a:solidFill>
                <a:latin typeface="Titillium Web" pitchFamily="34" charset="0"/>
                <a:ea typeface="Titillium Web" pitchFamily="34" charset="-122"/>
                <a:cs typeface="Titillium Web" pitchFamily="34" charset="-120"/>
              </a:rPr>
              <a:t> is modest, this refined view provides a more strategically accurate picture of where Ikhwezi must focus its improvement efforts — with the Market, Operations, and Governance domains being most critical to unlock growth and funding.</a:t>
            </a:r>
            <a:endParaRPr lang="en-US" sz="1200" dirty="0"/>
          </a:p>
        </p:txBody>
      </p:sp>
      <p:sp>
        <p:nvSpPr>
          <p:cNvPr id="8"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22 On Sloane Proposal</a:t>
            </a:r>
            <a:endParaRPr lang="en-US" sz="1350" dirty="0"/>
          </a:p>
        </p:txBody>
      </p:sp>
      <p:sp>
        <p:nvSpPr>
          <p:cNvPr id="9"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10" name="Image 4" descr="preencoded.png"/>
          <p:cNvPicPr>
            <a:picLocks noChangeAspect="1"/>
          </p:cNvPicPr>
          <p:nvPr/>
        </p:nvPicPr>
        <p:blipFill>
          <a:blip r:embed="rId7"/>
          <a:stretch>
            <a:fillRect/>
          </a:stretch>
        </p:blipFill>
        <p:spPr>
          <a:xfrm>
            <a:off x="5210108" y="1673028"/>
            <a:ext cx="1876425" cy="2505075"/>
          </a:xfrm>
          <a:prstGeom prst="rect">
            <a:avLst/>
          </a:prstGeom>
        </p:spPr>
      </p:pic>
      <p:sp>
        <p:nvSpPr>
          <p:cNvPr id="12" name="Text 4"/>
          <p:cNvSpPr/>
          <p:nvPr/>
        </p:nvSpPr>
        <p:spPr>
          <a:xfrm>
            <a:off x="796962" y="4724854"/>
            <a:ext cx="5581650" cy="180975"/>
          </a:xfrm>
          <a:prstGeom prst="rect">
            <a:avLst/>
          </a:prstGeom>
          <a:noFill/>
          <a:ln/>
        </p:spPr>
        <p:txBody>
          <a:bodyPr wrap="square" lIns="0" tIns="0" rIns="0" bIns="0" rtlCol="0" anchor="ctr"/>
          <a:lstStyle/>
          <a:p>
            <a:pPr marL="0" indent="0" algn="l">
              <a:lnSpc>
                <a:spcPct val="79650"/>
              </a:lnSpc>
              <a:buNone/>
            </a:pPr>
            <a:r>
              <a:rPr lang="en-US" sz="1200" b="1" dirty="0">
                <a:solidFill>
                  <a:srgbClr val="2B2B35"/>
                </a:solidFill>
                <a:latin typeface="Roboto Condensed" pitchFamily="34" charset="0"/>
                <a:ea typeface="Roboto Condensed" pitchFamily="34" charset="-122"/>
                <a:cs typeface="Roboto Condensed" pitchFamily="34" charset="-120"/>
              </a:rPr>
              <a:t>Table 1: Gap Matrix</a:t>
            </a:r>
            <a:endParaRPr lang="en-US" sz="1200" dirty="0"/>
          </a:p>
        </p:txBody>
      </p:sp>
      <p:sp>
        <p:nvSpPr>
          <p:cNvPr id="13" name="Text 5"/>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5</a:t>
            </a:r>
            <a:endParaRPr lang="en-US" sz="1200" dirty="0"/>
          </a:p>
        </p:txBody>
      </p:sp>
      <p:graphicFrame>
        <p:nvGraphicFramePr>
          <p:cNvPr id="14" name="Table 13">
            <a:extLst>
              <a:ext uri="{FF2B5EF4-FFF2-40B4-BE49-F238E27FC236}">
                <a16:creationId xmlns:a16="http://schemas.microsoft.com/office/drawing/2014/main" id="{D0B27D92-B2EE-4356-ADF3-A99E5B068D1B}"/>
              </a:ext>
            </a:extLst>
          </p:cNvPr>
          <p:cNvGraphicFramePr>
            <a:graphicFrameLocks noGrp="1"/>
          </p:cNvGraphicFramePr>
          <p:nvPr>
            <p:extLst>
              <p:ext uri="{D42A27DB-BD31-4B8C-83A1-F6EECF244321}">
                <p14:modId xmlns:p14="http://schemas.microsoft.com/office/powerpoint/2010/main" val="3884274999"/>
              </p:ext>
            </p:extLst>
          </p:nvPr>
        </p:nvGraphicFramePr>
        <p:xfrm>
          <a:off x="796881" y="5152571"/>
          <a:ext cx="6516680" cy="4343186"/>
        </p:xfrm>
        <a:graphic>
          <a:graphicData uri="http://schemas.openxmlformats.org/drawingml/2006/table">
            <a:tbl>
              <a:tblPr firstRow="1" bandRow="1">
                <a:tableStyleId>{5C22544A-7EE6-4342-B048-85BDC9FD1C3A}</a:tableStyleId>
              </a:tblPr>
              <a:tblGrid>
                <a:gridCol w="796411">
                  <a:extLst>
                    <a:ext uri="{9D8B030D-6E8A-4147-A177-3AD203B41FA5}">
                      <a16:colId xmlns:a16="http://schemas.microsoft.com/office/drawing/2014/main" val="161741491"/>
                    </a:ext>
                  </a:extLst>
                </a:gridCol>
                <a:gridCol w="1189463">
                  <a:extLst>
                    <a:ext uri="{9D8B030D-6E8A-4147-A177-3AD203B41FA5}">
                      <a16:colId xmlns:a16="http://schemas.microsoft.com/office/drawing/2014/main" val="419591180"/>
                    </a:ext>
                  </a:extLst>
                </a:gridCol>
                <a:gridCol w="1143036">
                  <a:extLst>
                    <a:ext uri="{9D8B030D-6E8A-4147-A177-3AD203B41FA5}">
                      <a16:colId xmlns:a16="http://schemas.microsoft.com/office/drawing/2014/main" val="3363052452"/>
                    </a:ext>
                  </a:extLst>
                </a:gridCol>
                <a:gridCol w="878719">
                  <a:extLst>
                    <a:ext uri="{9D8B030D-6E8A-4147-A177-3AD203B41FA5}">
                      <a16:colId xmlns:a16="http://schemas.microsoft.com/office/drawing/2014/main" val="1830488297"/>
                    </a:ext>
                  </a:extLst>
                </a:gridCol>
                <a:gridCol w="767135">
                  <a:extLst>
                    <a:ext uri="{9D8B030D-6E8A-4147-A177-3AD203B41FA5}">
                      <a16:colId xmlns:a16="http://schemas.microsoft.com/office/drawing/2014/main" val="36427539"/>
                    </a:ext>
                  </a:extLst>
                </a:gridCol>
                <a:gridCol w="1741916">
                  <a:extLst>
                    <a:ext uri="{9D8B030D-6E8A-4147-A177-3AD203B41FA5}">
                      <a16:colId xmlns:a16="http://schemas.microsoft.com/office/drawing/2014/main" val="4130770628"/>
                    </a:ext>
                  </a:extLst>
                </a:gridCol>
              </a:tblGrid>
              <a:tr h="749830">
                <a:tc>
                  <a:txBody>
                    <a:bodyPr/>
                    <a:lstStyle/>
                    <a:p>
                      <a:pPr algn="l" fontAlgn="t"/>
                      <a:r>
                        <a:rPr lang="en-US" sz="1200" b="1" dirty="0">
                          <a:solidFill>
                            <a:srgbClr val="FFFFFF"/>
                          </a:solidFill>
                          <a:effectLst/>
                          <a:latin typeface="Times New Roman" panose="02020603050405020304" pitchFamily="18" charset="0"/>
                        </a:rPr>
                        <a:t>Domain</a:t>
                      </a:r>
                      <a:endParaRPr lang="en-US" sz="12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c>
                  <a:txBody>
                    <a:bodyPr/>
                    <a:lstStyle/>
                    <a:p>
                      <a:pPr algn="l" fontAlgn="t"/>
                      <a:r>
                        <a:rPr lang="en-US" sz="1200" b="1" dirty="0">
                          <a:solidFill>
                            <a:srgbClr val="FFFFFF"/>
                          </a:solidFill>
                          <a:effectLst/>
                          <a:latin typeface="Times New Roman" panose="02020603050405020304" pitchFamily="18" charset="0"/>
                        </a:rPr>
                        <a:t>Current Score</a:t>
                      </a:r>
                      <a:endParaRPr lang="en-US" sz="12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c>
                  <a:txBody>
                    <a:bodyPr/>
                    <a:lstStyle/>
                    <a:p>
                      <a:pPr algn="l" fontAlgn="t"/>
                      <a:r>
                        <a:rPr lang="en-US" sz="1200" b="1" dirty="0">
                          <a:solidFill>
                            <a:srgbClr val="FFFFFF"/>
                          </a:solidFill>
                          <a:effectLst/>
                          <a:latin typeface="Times New Roman" panose="02020603050405020304" pitchFamily="18" charset="0"/>
                        </a:rPr>
                        <a:t>Target Score</a:t>
                      </a:r>
                      <a:endParaRPr lang="en-US" sz="12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c>
                  <a:txBody>
                    <a:bodyPr/>
                    <a:lstStyle/>
                    <a:p>
                      <a:pPr algn="l" fontAlgn="t"/>
                      <a:r>
                        <a:rPr lang="en-US" sz="1200" b="1" dirty="0">
                          <a:solidFill>
                            <a:srgbClr val="FFFFFF"/>
                          </a:solidFill>
                          <a:effectLst/>
                          <a:latin typeface="Times New Roman" panose="02020603050405020304" pitchFamily="18" charset="0"/>
                        </a:rPr>
                        <a:t>Gap (%)</a:t>
                      </a:r>
                      <a:endParaRPr lang="en-US" sz="12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c>
                  <a:txBody>
                    <a:bodyPr/>
                    <a:lstStyle/>
                    <a:p>
                      <a:pPr algn="l" fontAlgn="t"/>
                      <a:r>
                        <a:rPr lang="en-US" sz="1200" b="1" dirty="0">
                          <a:solidFill>
                            <a:srgbClr val="FFFFFF"/>
                          </a:solidFill>
                          <a:effectLst/>
                          <a:latin typeface="Times New Roman" panose="02020603050405020304" pitchFamily="18" charset="0"/>
                        </a:rPr>
                        <a:t>Priority</a:t>
                      </a:r>
                      <a:endParaRPr lang="en-US" sz="12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c>
                  <a:txBody>
                    <a:bodyPr/>
                    <a:lstStyle/>
                    <a:p>
                      <a:pPr algn="l" fontAlgn="t"/>
                      <a:r>
                        <a:rPr lang="en-US" sz="1200" b="1" dirty="0">
                          <a:solidFill>
                            <a:srgbClr val="FFFFFF"/>
                          </a:solidFill>
                          <a:effectLst/>
                          <a:latin typeface="Times New Roman" panose="02020603050405020304" pitchFamily="18" charset="0"/>
                        </a:rPr>
                        <a:t>Key Intervention</a:t>
                      </a:r>
                      <a:endParaRPr lang="en-US" sz="12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extLst>
                  <a:ext uri="{0D108BD9-81ED-4DB2-BD59-A6C34878D82A}">
                    <a16:rowId xmlns:a16="http://schemas.microsoft.com/office/drawing/2014/main" val="3274023691"/>
                  </a:ext>
                </a:extLst>
              </a:tr>
              <a:tr h="768228">
                <a:tc>
                  <a:txBody>
                    <a:bodyPr/>
                    <a:lstStyle/>
                    <a:p>
                      <a:pPr fontAlgn="t"/>
                      <a:r>
                        <a:rPr lang="en-US" sz="1100" b="1" dirty="0">
                          <a:solidFill>
                            <a:srgbClr val="2B2B35"/>
                          </a:solidFill>
                          <a:effectLst/>
                          <a:latin typeface="Times New Roman" panose="02020603050405020304" pitchFamily="18" charset="0"/>
                        </a:rPr>
                        <a:t>Financial</a:t>
                      </a:r>
                      <a:endParaRPr lang="en-US" sz="11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100" dirty="0">
                          <a:solidFill>
                            <a:srgbClr val="2B2B35"/>
                          </a:solidFill>
                          <a:effectLst/>
                          <a:latin typeface="Times New Roman" panose="02020603050405020304" pitchFamily="18" charset="0"/>
                        </a:rPr>
                        <a:t>45.0%</a:t>
                      </a:r>
                      <a:endParaRPr lang="en-US" sz="11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100" dirty="0">
                          <a:solidFill>
                            <a:srgbClr val="2B2B35"/>
                          </a:solidFill>
                          <a:effectLst/>
                          <a:latin typeface="Times New Roman" panose="02020603050405020304" pitchFamily="18" charset="0"/>
                        </a:rPr>
                        <a:t>80%</a:t>
                      </a:r>
                      <a:endParaRPr lang="en-US" sz="11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100" dirty="0">
                          <a:solidFill>
                            <a:srgbClr val="2B2B35"/>
                          </a:solidFill>
                          <a:effectLst/>
                          <a:latin typeface="Times New Roman" panose="02020603050405020304" pitchFamily="18" charset="0"/>
                        </a:rPr>
                        <a:t>35.0%</a:t>
                      </a:r>
                      <a:endParaRPr lang="en-US" sz="11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100" dirty="0">
                          <a:solidFill>
                            <a:srgbClr val="2B2B35"/>
                          </a:solidFill>
                          <a:effectLst/>
                          <a:latin typeface="Times New Roman" panose="02020603050405020304" pitchFamily="18" charset="0"/>
                        </a:rPr>
                        <a:t>Medium</a:t>
                      </a:r>
                      <a:endParaRPr lang="en-US" sz="11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100" dirty="0">
                          <a:solidFill>
                            <a:srgbClr val="2B2B35"/>
                          </a:solidFill>
                          <a:effectLst/>
                          <a:latin typeface="Times New Roman" panose="02020603050405020304" pitchFamily="18" charset="0"/>
                        </a:rPr>
                        <a:t>Develop integrated financial forecast linked to operational targets and funding strategy</a:t>
                      </a:r>
                      <a:endParaRPr lang="en-US" sz="11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5592831"/>
                  </a:ext>
                </a:extLst>
              </a:tr>
              <a:tr h="590945">
                <a:tc>
                  <a:txBody>
                    <a:bodyPr/>
                    <a:lstStyle/>
                    <a:p>
                      <a:pPr fontAlgn="t"/>
                      <a:r>
                        <a:rPr lang="en-US" sz="1100" b="1" dirty="0">
                          <a:solidFill>
                            <a:srgbClr val="2B2B35"/>
                          </a:solidFill>
                          <a:effectLst/>
                          <a:latin typeface="Times New Roman" panose="02020603050405020304" pitchFamily="18" charset="0"/>
                        </a:rPr>
                        <a:t>Operational</a:t>
                      </a:r>
                      <a:endParaRPr lang="en-US" sz="11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100" dirty="0">
                          <a:solidFill>
                            <a:srgbClr val="2B2B35"/>
                          </a:solidFill>
                          <a:effectLst/>
                          <a:latin typeface="Times New Roman" panose="02020603050405020304" pitchFamily="18" charset="0"/>
                        </a:rPr>
                        <a:t>40.0%</a:t>
                      </a:r>
                      <a:endParaRPr lang="en-US" sz="11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100" dirty="0">
                          <a:solidFill>
                            <a:srgbClr val="2B2B35"/>
                          </a:solidFill>
                          <a:effectLst/>
                          <a:latin typeface="Times New Roman" panose="02020603050405020304" pitchFamily="18" charset="0"/>
                        </a:rPr>
                        <a:t>80%</a:t>
                      </a:r>
                      <a:endParaRPr lang="en-US" sz="11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100" dirty="0">
                          <a:solidFill>
                            <a:srgbClr val="2B2B35"/>
                          </a:solidFill>
                          <a:effectLst/>
                          <a:latin typeface="Times New Roman" panose="02020603050405020304" pitchFamily="18" charset="0"/>
                        </a:rPr>
                        <a:t>40.0%</a:t>
                      </a:r>
                      <a:endParaRPr lang="en-US" sz="11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100" dirty="0">
                          <a:solidFill>
                            <a:srgbClr val="2B2B35"/>
                          </a:solidFill>
                          <a:effectLst/>
                          <a:latin typeface="Times New Roman" panose="02020603050405020304" pitchFamily="18" charset="0"/>
                        </a:rPr>
                        <a:t>High</a:t>
                      </a:r>
                      <a:endParaRPr lang="en-US" sz="11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100" dirty="0">
                          <a:solidFill>
                            <a:srgbClr val="2B2B35"/>
                          </a:solidFill>
                          <a:effectLst/>
                          <a:latin typeface="Times New Roman" panose="02020603050405020304" pitchFamily="18" charset="0"/>
                        </a:rPr>
                        <a:t>Standardize SOPs and implement KPI dashboard with quarterly reviews</a:t>
                      </a:r>
                      <a:endParaRPr lang="en-US" sz="11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0963827"/>
                  </a:ext>
                </a:extLst>
              </a:tr>
              <a:tr h="601624">
                <a:tc>
                  <a:txBody>
                    <a:bodyPr/>
                    <a:lstStyle/>
                    <a:p>
                      <a:pPr fontAlgn="t"/>
                      <a:r>
                        <a:rPr lang="en-US" sz="1100" b="1">
                          <a:solidFill>
                            <a:srgbClr val="2B2B35"/>
                          </a:solidFill>
                          <a:effectLst/>
                          <a:latin typeface="Times New Roman" panose="02020603050405020304" pitchFamily="18" charset="0"/>
                        </a:rPr>
                        <a:t>Technology</a:t>
                      </a:r>
                      <a:endParaRPr lang="en-US" sz="110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100">
                          <a:solidFill>
                            <a:srgbClr val="2B2B35"/>
                          </a:solidFill>
                          <a:effectLst/>
                          <a:latin typeface="Times New Roman" panose="02020603050405020304" pitchFamily="18" charset="0"/>
                        </a:rPr>
                        <a:t>20.9%</a:t>
                      </a:r>
                      <a:endParaRPr lang="en-US" sz="110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100">
                          <a:solidFill>
                            <a:srgbClr val="2B2B35"/>
                          </a:solidFill>
                          <a:effectLst/>
                          <a:latin typeface="Times New Roman" panose="02020603050405020304" pitchFamily="18" charset="0"/>
                        </a:rPr>
                        <a:t>75%</a:t>
                      </a:r>
                      <a:endParaRPr lang="en-US" sz="110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100">
                          <a:solidFill>
                            <a:srgbClr val="2B2B35"/>
                          </a:solidFill>
                          <a:effectLst/>
                          <a:latin typeface="Times New Roman" panose="02020603050405020304" pitchFamily="18" charset="0"/>
                        </a:rPr>
                        <a:t>54.1%</a:t>
                      </a:r>
                      <a:endParaRPr lang="en-US" sz="110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100" dirty="0">
                          <a:solidFill>
                            <a:srgbClr val="2B2B35"/>
                          </a:solidFill>
                          <a:effectLst/>
                          <a:latin typeface="Times New Roman" panose="02020603050405020304" pitchFamily="18" charset="0"/>
                        </a:rPr>
                        <a:t>High</a:t>
                      </a:r>
                      <a:endParaRPr lang="en-US" sz="11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100" dirty="0">
                          <a:solidFill>
                            <a:srgbClr val="2B2B35"/>
                          </a:solidFill>
                          <a:effectLst/>
                          <a:latin typeface="Times New Roman" panose="02020603050405020304" pitchFamily="18" charset="0"/>
                        </a:rPr>
                        <a:t>Deploy CRM, cloud accounting, and introduce cybersecurity protocols</a:t>
                      </a:r>
                      <a:endParaRPr lang="en-US" sz="11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51265472"/>
                  </a:ext>
                </a:extLst>
              </a:tr>
              <a:tr h="860916">
                <a:tc>
                  <a:txBody>
                    <a:bodyPr/>
                    <a:lstStyle/>
                    <a:p>
                      <a:pPr fontAlgn="t"/>
                      <a:r>
                        <a:rPr lang="en-US" sz="1100" b="1">
                          <a:solidFill>
                            <a:srgbClr val="2B2B35"/>
                          </a:solidFill>
                          <a:effectLst/>
                          <a:latin typeface="Times New Roman" panose="02020603050405020304" pitchFamily="18" charset="0"/>
                        </a:rPr>
                        <a:t>Market &amp; Customer</a:t>
                      </a:r>
                      <a:endParaRPr lang="en-US" sz="110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100">
                          <a:solidFill>
                            <a:srgbClr val="2B2B35"/>
                          </a:solidFill>
                          <a:effectLst/>
                          <a:latin typeface="Times New Roman" panose="02020603050405020304" pitchFamily="18" charset="0"/>
                        </a:rPr>
                        <a:t>42.7%</a:t>
                      </a:r>
                      <a:endParaRPr lang="en-US" sz="110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100">
                          <a:solidFill>
                            <a:srgbClr val="2B2B35"/>
                          </a:solidFill>
                          <a:effectLst/>
                          <a:latin typeface="Times New Roman" panose="02020603050405020304" pitchFamily="18" charset="0"/>
                        </a:rPr>
                        <a:t>85%</a:t>
                      </a:r>
                      <a:endParaRPr lang="en-US" sz="110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100">
                          <a:solidFill>
                            <a:srgbClr val="2B2B35"/>
                          </a:solidFill>
                          <a:effectLst/>
                          <a:latin typeface="Times New Roman" panose="02020603050405020304" pitchFamily="18" charset="0"/>
                        </a:rPr>
                        <a:t>42.3%</a:t>
                      </a:r>
                      <a:endParaRPr lang="en-US" sz="110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100">
                          <a:solidFill>
                            <a:srgbClr val="2B2B35"/>
                          </a:solidFill>
                          <a:effectLst/>
                          <a:latin typeface="Times New Roman" panose="02020603050405020304" pitchFamily="18" charset="0"/>
                        </a:rPr>
                        <a:t>High</a:t>
                      </a:r>
                      <a:endParaRPr lang="en-US" sz="110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100" dirty="0">
                          <a:solidFill>
                            <a:srgbClr val="2B2B35"/>
                          </a:solidFill>
                          <a:effectLst/>
                          <a:latin typeface="Times New Roman" panose="02020603050405020304" pitchFamily="18" charset="0"/>
                        </a:rPr>
                        <a:t>Build GTM strategy, define customer segments, and strengthen branding</a:t>
                      </a:r>
                      <a:endParaRPr lang="en-US" sz="11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8627414"/>
                  </a:ext>
                </a:extLst>
              </a:tr>
              <a:tr h="768228">
                <a:tc>
                  <a:txBody>
                    <a:bodyPr/>
                    <a:lstStyle/>
                    <a:p>
                      <a:pPr fontAlgn="t"/>
                      <a:r>
                        <a:rPr lang="en-US" sz="1100" b="1">
                          <a:solidFill>
                            <a:srgbClr val="2B2B35"/>
                          </a:solidFill>
                          <a:effectLst/>
                          <a:latin typeface="Times New Roman" panose="02020603050405020304" pitchFamily="18" charset="0"/>
                        </a:rPr>
                        <a:t>Governance </a:t>
                      </a:r>
                      <a:endParaRPr lang="en-US" sz="110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100">
                          <a:solidFill>
                            <a:srgbClr val="2B2B35"/>
                          </a:solidFill>
                          <a:effectLst/>
                          <a:latin typeface="Times New Roman" panose="02020603050405020304" pitchFamily="18" charset="0"/>
                        </a:rPr>
                        <a:t>42.0%</a:t>
                      </a:r>
                      <a:endParaRPr lang="en-US" sz="110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100">
                          <a:solidFill>
                            <a:srgbClr val="2B2B35"/>
                          </a:solidFill>
                          <a:effectLst/>
                          <a:latin typeface="Times New Roman" panose="02020603050405020304" pitchFamily="18" charset="0"/>
                        </a:rPr>
                        <a:t>80%</a:t>
                      </a:r>
                      <a:endParaRPr lang="en-US" sz="110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100">
                          <a:solidFill>
                            <a:srgbClr val="2B2B35"/>
                          </a:solidFill>
                          <a:effectLst/>
                          <a:latin typeface="Times New Roman" panose="02020603050405020304" pitchFamily="18" charset="0"/>
                        </a:rPr>
                        <a:t>38.0%</a:t>
                      </a:r>
                      <a:endParaRPr lang="en-US" sz="110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100" dirty="0">
                          <a:solidFill>
                            <a:srgbClr val="2B2B35"/>
                          </a:solidFill>
                          <a:effectLst/>
                          <a:latin typeface="Times New Roman" panose="02020603050405020304" pitchFamily="18" charset="0"/>
                        </a:rPr>
                        <a:t>Medium</a:t>
                      </a:r>
                    </a:p>
                    <a:p>
                      <a:pPr fontAlgn="t"/>
                      <a:endParaRPr lang="en-US" sz="11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100" dirty="0">
                          <a:solidFill>
                            <a:srgbClr val="2B2B35"/>
                          </a:solidFill>
                          <a:effectLst/>
                          <a:latin typeface="Times New Roman" panose="02020603050405020304" pitchFamily="18" charset="0"/>
                        </a:rPr>
                        <a:t>Formalize strategy, board governance charter, risk register, and compliance policy suite</a:t>
                      </a:r>
                      <a:endParaRPr lang="en-US" sz="11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543872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857250" y="1962150"/>
            <a:ext cx="1647825" cy="6772275"/>
          </a:xfrm>
          <a:prstGeom prst="rect">
            <a:avLst/>
          </a:prstGeom>
        </p:spPr>
      </p:pic>
      <p:pic>
        <p:nvPicPr>
          <p:cNvPr id="6" name="Image 4" descr="preencoded.png"/>
          <p:cNvPicPr>
            <a:picLocks noChangeAspect="1"/>
          </p:cNvPicPr>
          <p:nvPr/>
        </p:nvPicPr>
        <p:blipFill>
          <a:blip r:embed="rId7"/>
          <a:stretch>
            <a:fillRect/>
          </a:stretch>
        </p:blipFill>
        <p:spPr>
          <a:xfrm>
            <a:off x="854862" y="1966751"/>
            <a:ext cx="1657350" cy="6781800"/>
          </a:xfrm>
          <a:prstGeom prst="rect">
            <a:avLst/>
          </a:prstGeom>
        </p:spPr>
      </p:pic>
      <p:sp>
        <p:nvSpPr>
          <p:cNvPr id="7" name="Text 0"/>
          <p:cNvSpPr/>
          <p:nvPr/>
        </p:nvSpPr>
        <p:spPr>
          <a:xfrm>
            <a:off x="2926718" y="2110987"/>
            <a:ext cx="4305300" cy="569233"/>
          </a:xfrm>
          <a:prstGeom prst="rect">
            <a:avLst/>
          </a:prstGeom>
          <a:noFill/>
          <a:ln/>
        </p:spPr>
        <p:txBody>
          <a:bodyPr wrap="square" lIns="0" tIns="0" rIns="0" bIns="0" rtlCol="0" anchor="ctr"/>
          <a:lstStyle/>
          <a:p>
            <a:pPr marL="0" indent="0" algn="l">
              <a:lnSpc>
                <a:spcPct val="79650"/>
              </a:lnSpc>
              <a:buNone/>
            </a:pPr>
            <a:r>
              <a:rPr lang="en-US" sz="2625" b="1" dirty="0">
                <a:solidFill>
                  <a:srgbClr val="1D1D1D"/>
                </a:solidFill>
                <a:latin typeface="Sora" pitchFamily="34" charset="0"/>
                <a:ea typeface="Sora" pitchFamily="34" charset="-122"/>
                <a:cs typeface="Sora" pitchFamily="34" charset="-120"/>
              </a:rPr>
              <a:t>2.Insights</a:t>
            </a:r>
            <a:endParaRPr lang="en-US" sz="2625" dirty="0"/>
          </a:p>
        </p:txBody>
      </p:sp>
      <p:sp>
        <p:nvSpPr>
          <p:cNvPr id="8" name="Text 1"/>
          <p:cNvSpPr/>
          <p:nvPr/>
        </p:nvSpPr>
        <p:spPr>
          <a:xfrm>
            <a:off x="2926717" y="2680221"/>
            <a:ext cx="4412685" cy="5621950"/>
          </a:xfrm>
          <a:prstGeom prst="rect">
            <a:avLst/>
          </a:prstGeom>
          <a:noFill/>
          <a:ln/>
        </p:spPr>
        <p:txBody>
          <a:bodyPr wrap="square" lIns="0" tIns="0" rIns="0" bIns="0" rtlCol="0" anchor="ctr"/>
          <a:lstStyle/>
          <a:p>
            <a:pPr marL="0" indent="0" algn="l">
              <a:lnSpc>
                <a:spcPct val="99141"/>
              </a:lnSpc>
              <a:buNone/>
            </a:pPr>
            <a:r>
              <a:rPr lang="en-US" sz="1200" b="1" dirty="0">
                <a:solidFill>
                  <a:srgbClr val="1D1D1D"/>
                </a:solidFill>
                <a:latin typeface="Titillium Web" pitchFamily="34" charset="0"/>
                <a:ea typeface="Titillium Web" pitchFamily="34" charset="-122"/>
                <a:cs typeface="Titillium Web" pitchFamily="34" charset="-120"/>
              </a:rPr>
              <a:t>2.1. Key Insights</a:t>
            </a:r>
            <a:endParaRPr lang="en-US" sz="1200" dirty="0"/>
          </a:p>
          <a:p>
            <a:pPr marL="0" indent="0" algn="l">
              <a:lnSpc>
                <a:spcPct val="105600"/>
              </a:lnSpc>
              <a:buNone/>
            </a:pPr>
            <a:r>
              <a:rPr lang="en-US" sz="1200" dirty="0">
                <a:solidFill>
                  <a:srgbClr val="000000"/>
                </a:solidFill>
              </a:rPr>
              <a:t> </a:t>
            </a: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The most significant shortfall is in Technology, scoring just 54.1%, highlighting an urgent need to establish core digital systems.</a:t>
            </a: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Notable gaps also appear in the Operational and Market areas—both of which could undermine efficiency and commercial potential if left unaddressed.</a:t>
            </a: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While Governance and Financial Planning show solid starting points, they still need additional structure to fully support growth and sustainability.</a:t>
            </a: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While the difference from the flat-weighted score (38.12%) is modest, this refined view provides a more strategically accurate picture of where Ikhwezi must focus its improvement efforts — with the Market, Operations, and Governance domains being most critical to unlock growth and funding</a:t>
            </a:r>
            <a:endParaRPr lang="en-US" sz="1200" dirty="0"/>
          </a:p>
          <a:p>
            <a:pPr marL="0" indent="0" algn="l">
              <a:lnSpc>
                <a:spcPct val="105600"/>
              </a:lnSpc>
              <a:buNone/>
            </a:pPr>
            <a:r>
              <a:rPr lang="en-US" sz="1200" dirty="0">
                <a:solidFill>
                  <a:srgbClr val="000000"/>
                </a:solidFill>
              </a:rPr>
              <a:t> </a:t>
            </a:r>
            <a:endParaRPr lang="en-US" sz="1200" dirty="0"/>
          </a:p>
          <a:p>
            <a:pPr marL="0" indent="0" algn="l">
              <a:lnSpc>
                <a:spcPct val="99141"/>
              </a:lnSpc>
              <a:buNone/>
            </a:pPr>
            <a:r>
              <a:rPr lang="en-US" sz="1200" b="1" dirty="0">
                <a:solidFill>
                  <a:srgbClr val="1D1D1D"/>
                </a:solidFill>
                <a:latin typeface="Titillium Web" pitchFamily="34" charset="0"/>
                <a:ea typeface="Titillium Web" pitchFamily="34" charset="-122"/>
                <a:cs typeface="Titillium Web" pitchFamily="34" charset="-120"/>
              </a:rPr>
              <a:t>2.2. Interpretation</a:t>
            </a:r>
            <a:endParaRPr lang="en-US" sz="1200" dirty="0"/>
          </a:p>
          <a:p>
            <a:pPr marL="0" indent="0" algn="l">
              <a:lnSpc>
                <a:spcPct val="105600"/>
              </a:lnSpc>
              <a:buNone/>
            </a:pPr>
            <a:r>
              <a:rPr lang="en-US" sz="1200" dirty="0">
                <a:solidFill>
                  <a:srgbClr val="000000"/>
                </a:solidFill>
              </a:rPr>
              <a:t> </a:t>
            </a: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A readiness score below 40% signals that while the business has articulated vision and intent, it lacks the structural, operational, and digital capacity needed to scale effectively or satisfy most investor due diligence requirements.</a:t>
            </a: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The most critical readiness gaps lie in technology (only 20.9%) and operational process formalization.</a:t>
            </a: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Improvements in financial planning and documentation have contributed positively to the score after validating the cash flow assumptions</a:t>
            </a:r>
            <a:endParaRPr lang="en-US" sz="1200" dirty="0"/>
          </a:p>
          <a:p>
            <a:pPr marL="0" indent="0" algn="l">
              <a:lnSpc>
                <a:spcPct val="99141"/>
              </a:lnSpc>
              <a:buNone/>
            </a:pPr>
            <a:r>
              <a:rPr lang="en-US" sz="1200" dirty="0">
                <a:solidFill>
                  <a:srgbClr val="000000"/>
                </a:solidFill>
              </a:rPr>
              <a:t> </a:t>
            </a:r>
            <a:endParaRPr lang="en-US" sz="1200" dirty="0"/>
          </a:p>
          <a:p>
            <a:pPr marL="0" indent="0" algn="l">
              <a:lnSpc>
                <a:spcPct val="99141"/>
              </a:lnSpc>
              <a:buNone/>
            </a:pPr>
            <a:r>
              <a:rPr lang="en-US" sz="1200" dirty="0">
                <a:solidFill>
                  <a:srgbClr val="000000"/>
                </a:solidFill>
              </a:rPr>
              <a:t> </a:t>
            </a:r>
            <a:endParaRPr lang="en-US" sz="1200" dirty="0"/>
          </a:p>
        </p:txBody>
      </p:sp>
      <p:sp>
        <p:nvSpPr>
          <p:cNvPr id="9"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Gap Analysis Report</a:t>
            </a:r>
            <a:endParaRPr lang="en-US" sz="1350" dirty="0"/>
          </a:p>
        </p:txBody>
      </p:sp>
      <p:sp>
        <p:nvSpPr>
          <p:cNvPr id="10"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1" name="Text 4"/>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6</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144</TotalTime>
  <Words>3013</Words>
  <Application>Microsoft Office PowerPoint</Application>
  <PresentationFormat>Custom</PresentationFormat>
  <Paragraphs>505</Paragraphs>
  <Slides>19</Slides>
  <Notes>19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Aptos</vt:lpstr>
      <vt:lpstr>Arial</vt:lpstr>
      <vt:lpstr>Arimo</vt:lpstr>
      <vt:lpstr>Arvo</vt:lpstr>
      <vt:lpstr>Calibri</vt:lpstr>
      <vt:lpstr>Poppins</vt:lpstr>
      <vt:lpstr>Roboto</vt:lpstr>
      <vt:lpstr>Roboto Condensed</vt:lpstr>
      <vt:lpstr>Sora</vt:lpstr>
      <vt:lpstr>Source Sans Pro</vt:lpstr>
      <vt:lpstr>Times New Roman</vt:lpstr>
      <vt:lpstr>Titillium Web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Mokopane Malapile</cp:lastModifiedBy>
  <cp:revision>11</cp:revision>
  <dcterms:created xsi:type="dcterms:W3CDTF">2025-05-07T12:32:26Z</dcterms:created>
  <dcterms:modified xsi:type="dcterms:W3CDTF">2025-05-15T06:04:53Z</dcterms:modified>
</cp:coreProperties>
</file>